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7" r:id="rId4"/>
    <p:sldId id="268" r:id="rId5"/>
    <p:sldId id="262" r:id="rId6"/>
    <p:sldId id="258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E4DF9-CD81-45F4-909C-64BF394A4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68650-32F0-40FE-B05B-5938EF904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4A351-22BF-4CCC-B53E-F4969944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64F70-23EE-4D71-85C7-DDA02705C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B7E97-2D53-48CB-B4AE-4035E728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42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155D-3B64-4A0B-9E01-7BE24543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422E1-DD32-49FE-B2CF-607DC1E6A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7BA67-E604-4AEC-81D2-552D7F27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1F258-02C5-4112-BF90-719327CD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D5B0-3D46-4CA7-82EE-8B74BB7C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1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DF64B-884A-4704-B6A9-42EA1986B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EC599-732A-4914-91B8-DF5EF9AE1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8658-1CB9-4119-8641-42E437E3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19D25-FA75-48BD-96E5-9F63AA44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E9EA4-4748-4BAB-A097-A4D2F948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7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7A3F-8BBC-47EA-99E6-A1D905AD9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748E5-1BE2-49CD-88AC-ADBC438B2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80723-F062-4A3A-A7E7-369626764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AC2A5-414D-4983-9DFF-2EA38E08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887A6-96D9-4A5A-988D-1E82035D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4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7849-686F-439A-BC7B-7822AB12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E12C8-EEF0-4B11-AA67-E5CB99B30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B9998-AF64-48FE-A254-EA1C0C12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81A79-D68E-49DD-8BA0-064216CC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45A53-6018-4904-9413-07075FB2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3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5F44-5FF2-4DB0-B20C-C1C0F3EB5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BEBF7-C6FC-4B71-B113-92268E9B7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19213-9B70-4983-B96C-5C4026604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C36DA-FB40-4B1A-B37E-E82D13CE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FD04C-880A-4289-B280-FE18BC595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0ED6C-C5B2-4337-96A0-4D4B894C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5CB7-0EB4-49D8-9947-329F7BA6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83A80-8FB9-4D2A-9D74-ED6534560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0DEE2-CE9B-4418-86F7-350BAC836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BAE69-1730-4FA2-AFC7-0D862568E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182CBD-F4E3-4524-B2A2-21FD34924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F7190C-5650-4A8D-880A-ED545BD7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80DFD-5741-434C-9072-129FEF5F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0EC73-6795-4965-87CD-8F269DA5F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9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678E-7CD8-4886-9D82-C6B75DA3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F7BA8-AADA-4C37-9EE2-364C398D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8702D-1343-490B-82E7-459F8D6C4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FA3EA-1DD1-4454-B2B0-F39733E6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0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287AD-3ED9-43F7-971E-2B03E75F6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83824-4E1C-4438-A8FD-7BCA5646B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2B1AA-351E-4BC5-86AE-FFAD5942F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42B0-D9FB-4C3C-81B0-58852016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F632B-A143-42CD-B788-197D5487D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15886-00E7-44FA-88D4-0289427CC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7AAB4-23E8-4511-9738-B6E97EC5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82C44-E045-4978-A66A-15E70424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D75C3-BBAF-4F7D-9D07-7BD06C6D8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1E873-18A0-4782-8AD4-C1B36547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D618BE-66F6-4482-88C8-8A34AB7B26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21EE0-C749-472C-B164-4725C73F6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94CCB-73F4-4C0E-B6D0-CEE4352B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EE33F-DBC3-4669-9E64-E9F3E150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8A7A6-5C02-43CA-8F84-985E502D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E79C6-BEE0-4ABD-AC50-C2665A33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483F8-536A-4DA8-B21C-8B59A6C02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6A06A-BC8D-447E-8E0F-95137456A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57964-D51D-4D95-9592-BF88B26CC81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EEDB6-CA52-4623-9803-E56332AF7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52DB2-B0B7-4D43-9F18-8CDDE42DC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9345-05F9-4C20-AE5A-7AA78537F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0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495E4-DFDC-45AC-91AA-3B1E34D5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174" y="4116"/>
            <a:ext cx="10275653" cy="6849766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5194C-AEF5-4C21-B2D5-2FC46993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4" y="56134"/>
            <a:ext cx="4992624" cy="10481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Show your HSA some love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A9AB7B-4A90-4EC6-B027-ECC48207B335}"/>
              </a:ext>
            </a:extLst>
          </p:cNvPr>
          <p:cNvSpPr/>
          <p:nvPr/>
        </p:nvSpPr>
        <p:spPr>
          <a:xfrm>
            <a:off x="135702" y="2186399"/>
            <a:ext cx="56459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Enroll in an Optum Bank Academy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Whether you’re new to HSAs or you're preparing to retire, our Optum Bank® Academy courses are designed to guide you in making the most of your HSA.</a:t>
            </a:r>
          </a:p>
          <a:p>
            <a:endParaRPr lang="en-US" sz="1400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/>
              <a:t>Download the Optum Bank mobile app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/>
              <a:t>Track your balance, capture and submit receipts, search for qualified medical expenses and more.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3"/>
            </a:pPr>
            <a:r>
              <a:rPr lang="en-US" dirty="0"/>
              <a:t>Check your 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Maximize your contributions to save on taxes and watch your balance grow.  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4"/>
            </a:pPr>
            <a:r>
              <a:rPr lang="en-US" dirty="0"/>
              <a:t>Consider investing your HSA dollars*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Once your HSA reaches a certain designated balance, typically $2,000, you may choose to invest in $100 increments.</a:t>
            </a:r>
            <a:endParaRPr lang="en-US" sz="800" dirty="0"/>
          </a:p>
          <a:p>
            <a:pPr lvl="1"/>
            <a:r>
              <a:rPr lang="en-US" sz="800" i="1" dirty="0"/>
              <a:t>*investments are not FDIC insured, nor guaranteed and may lose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AutoNum type="arabicPeriod" startAt="4"/>
            </a:pPr>
            <a:endParaRPr lang="en-US" dirty="0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243378C-FBA4-49D9-B90C-A10CE3B41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" y="6153748"/>
            <a:ext cx="2020701" cy="7131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30333-A59F-4077-9229-BC150F7DE60E}"/>
              </a:ext>
            </a:extLst>
          </p:cNvPr>
          <p:cNvSpPr/>
          <p:nvPr/>
        </p:nvSpPr>
        <p:spPr>
          <a:xfrm>
            <a:off x="294290" y="1014856"/>
            <a:ext cx="5328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Check out the tips below to maximize your health savings account (HSA) so that it's there for you and your family when you need it.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346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495E4-DFDC-45AC-91AA-3B1E34D5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174" y="3782"/>
            <a:ext cx="10275653" cy="6850435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5194C-AEF5-4C21-B2D5-2FC46993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4" y="56134"/>
            <a:ext cx="4992624" cy="10481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PPE is a qualified medical expense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A9AB7B-4A90-4EC6-B027-ECC48207B335}"/>
              </a:ext>
            </a:extLst>
          </p:cNvPr>
          <p:cNvSpPr/>
          <p:nvPr/>
        </p:nvSpPr>
        <p:spPr>
          <a:xfrm>
            <a:off x="84324" y="2778876"/>
            <a:ext cx="56459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Browse qualified medical expenses using the QME tool on optumbank.com/resources/medical-expenses.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/>
              <a:t>Filter by account type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3"/>
            </a:pPr>
            <a:r>
              <a:rPr lang="en-US" dirty="0"/>
              <a:t>Filter by expense type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4"/>
            </a:pPr>
            <a:r>
              <a:rPr lang="en-US" dirty="0"/>
              <a:t>Browse eligible expenses</a:t>
            </a:r>
          </a:p>
          <a:p>
            <a:pPr marL="342900" indent="-342900">
              <a:buAutoNum type="arabicPeriod" startAt="4"/>
            </a:pPr>
            <a:endParaRPr lang="en-US" dirty="0"/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243378C-FBA4-49D9-B90C-A10CE3B41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" y="5988889"/>
            <a:ext cx="2020701" cy="7131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30333-A59F-4077-9229-BC150F7DE60E}"/>
              </a:ext>
            </a:extLst>
          </p:cNvPr>
          <p:cNvSpPr/>
          <p:nvPr/>
        </p:nvSpPr>
        <p:spPr>
          <a:xfrm>
            <a:off x="379056" y="974033"/>
            <a:ext cx="5328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PPE such as masks, hand sanitizer and sanitizing wipes purchased for preventing the spread of COVID-19 is now treated as a qualified medical expense (QME) (IRS Notice 2021-7).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3716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495E4-DFDC-45AC-91AA-3B1E34D5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9492" y="0"/>
            <a:ext cx="10275652" cy="6850435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5194C-AEF5-4C21-B2D5-2FC46993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4" y="56134"/>
            <a:ext cx="4992624" cy="10481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Spend your HSA dollars wisely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A9AB7B-4A90-4EC6-B027-ECC48207B335}"/>
              </a:ext>
            </a:extLst>
          </p:cNvPr>
          <p:cNvSpPr/>
          <p:nvPr/>
        </p:nvSpPr>
        <p:spPr>
          <a:xfrm>
            <a:off x="128016" y="2269885"/>
            <a:ext cx="56459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most of your tax savings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Stick to utilizing your HSA for qualified medical expenses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(QME) only.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QME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our online tool at optumbank.com/resources/medical-expenses.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ahead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Avoid the ATM if possible by using other distribution methods - ACH, check, pay the provider, debit card purchase are all free.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 startAt="3"/>
              <a:defRPr/>
            </a:pPr>
            <a:r>
              <a:rPr lang="en-US" dirty="0"/>
              <a:t>Go paperless today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 up for online statements and avoid the paper statement fee.  BONUS feature: online is more secure than hard copy mail.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243378C-FBA4-49D9-B90C-A10CE3B41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" y="5988889"/>
            <a:ext cx="2020701" cy="7131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30333-A59F-4077-9229-BC150F7DE60E}"/>
              </a:ext>
            </a:extLst>
          </p:cNvPr>
          <p:cNvSpPr/>
          <p:nvPr/>
        </p:nvSpPr>
        <p:spPr>
          <a:xfrm>
            <a:off x="379056" y="1341504"/>
            <a:ext cx="5328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Incorporate the below tips to make your HSA savings go further</a:t>
            </a:r>
          </a:p>
        </p:txBody>
      </p:sp>
    </p:spTree>
    <p:extLst>
      <p:ext uri="{BB962C8B-B14F-4D97-AF65-F5344CB8AC3E}">
        <p14:creationId xmlns:p14="http://schemas.microsoft.com/office/powerpoint/2010/main" val="126125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495E4-DFDC-45AC-91AA-3B1E34D5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9492" y="0"/>
            <a:ext cx="10275652" cy="6850434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5194C-AEF5-4C21-B2D5-2FC46993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4" y="56134"/>
            <a:ext cx="4992624" cy="10481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Spend your HSA dollars wisely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A9AB7B-4A90-4EC6-B027-ECC48207B335}"/>
              </a:ext>
            </a:extLst>
          </p:cNvPr>
          <p:cNvSpPr/>
          <p:nvPr/>
        </p:nvSpPr>
        <p:spPr>
          <a:xfrm>
            <a:off x="128016" y="2269885"/>
            <a:ext cx="56459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the most of your tax savings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Stick to utilizing your HSA for qualified medical expenses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(QME) only.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Browse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QME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our online tool at optumbank.com/resources/medical-expenses.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ahead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Avoid the ATM if possible by using other distribution methods - ACH, check, pay the provider, debit card purchase are all free.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 startAt="3"/>
              <a:defRPr/>
            </a:pPr>
            <a:r>
              <a:rPr lang="en-US" dirty="0"/>
              <a:t>Go paperless today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 up for online statements and avoid the paper statement fee.  BONUS feature: online is more secure than hard copy mail.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243378C-FBA4-49D9-B90C-A10CE3B41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" y="5988889"/>
            <a:ext cx="2020701" cy="7131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30333-A59F-4077-9229-BC150F7DE60E}"/>
              </a:ext>
            </a:extLst>
          </p:cNvPr>
          <p:cNvSpPr/>
          <p:nvPr/>
        </p:nvSpPr>
        <p:spPr>
          <a:xfrm>
            <a:off x="379056" y="1341504"/>
            <a:ext cx="5328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Incorporate the below tips to make your HSA savings go further</a:t>
            </a:r>
          </a:p>
        </p:txBody>
      </p:sp>
    </p:spTree>
    <p:extLst>
      <p:ext uri="{BB962C8B-B14F-4D97-AF65-F5344CB8AC3E}">
        <p14:creationId xmlns:p14="http://schemas.microsoft.com/office/powerpoint/2010/main" val="3500119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child, older&#10;&#10;Description automatically generated">
            <a:extLst>
              <a:ext uri="{FF2B5EF4-FFF2-40B4-BE49-F238E27FC236}">
                <a16:creationId xmlns:a16="http://schemas.microsoft.com/office/drawing/2014/main" id="{06A495E4-DFDC-45AC-91AA-3B1E34D5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6929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5194C-AEF5-4C21-B2D5-2FC46993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4" y="56134"/>
            <a:ext cx="4992624" cy="104816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Assign a beneficiary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A42E47-DF99-436C-AD76-24790D60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69" y="1010851"/>
            <a:ext cx="4865191" cy="107721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Take a minute to ensure your HSA is up to date and that you have selected a beneficiary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A9AB7B-4A90-4EC6-B027-ECC48207B335}"/>
              </a:ext>
            </a:extLst>
          </p:cNvPr>
          <p:cNvSpPr/>
          <p:nvPr/>
        </p:nvSpPr>
        <p:spPr>
          <a:xfrm>
            <a:off x="104640" y="2542393"/>
            <a:ext cx="5645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Sign into your account by visiting optumbank.com.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Select Manage Beneficiaries from the “I want to…” section.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Select + Add a New Beneficiary. You’ll need the date of birth and Social Security number for the individual(s) you’re adding.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Complete the online form and then select Submit</a:t>
            </a:r>
            <a:r>
              <a:rPr lang="en-US" sz="1600" dirty="0"/>
              <a:t>.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0243378C-FBA4-49D9-B90C-A10CE3B41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" y="5988889"/>
            <a:ext cx="2020701" cy="7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495E4-DFDC-45AC-91AA-3B1E34D5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806"/>
          <a:stretch/>
        </p:blipFill>
        <p:spPr>
          <a:xfrm>
            <a:off x="3811106" y="-11663"/>
            <a:ext cx="8380894" cy="6881325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5194C-AEF5-4C21-B2D5-2FC46993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" y="38347"/>
            <a:ext cx="4992624" cy="124358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Create </a:t>
            </a:r>
            <a:r>
              <a:rPr lang="en-US" sz="36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your</a:t>
            </a:r>
            <a:r>
              <a:rPr lang="en-US" sz="40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 online account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A9AB7B-4A90-4EC6-B027-ECC48207B335}"/>
              </a:ext>
            </a:extLst>
          </p:cNvPr>
          <p:cNvSpPr/>
          <p:nvPr/>
        </p:nvSpPr>
        <p:spPr>
          <a:xfrm>
            <a:off x="106549" y="2674387"/>
            <a:ext cx="56459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Visit optumbank.com and select the red  “sign in” button on the top right-hand side of the homepage.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Select the “Create your online account” button in blue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Follow the prompts to enter your personal information and create a username and password.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CE18B1-FAD8-43BE-AE57-70AAB0D33193}"/>
              </a:ext>
            </a:extLst>
          </p:cNvPr>
          <p:cNvSpPr/>
          <p:nvPr/>
        </p:nvSpPr>
        <p:spPr>
          <a:xfrm>
            <a:off x="289179" y="1210766"/>
            <a:ext cx="535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Haven’t created your username and password yet?  It’s as easy as 1, 2, 3…..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30005DB-B45C-49E0-BCB0-34A6B9E0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5908615"/>
            <a:ext cx="2358009" cy="8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7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495E4-DFDC-45AC-91AA-3B1E34D54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30"/>
          <a:stretch/>
        </p:blipFill>
        <p:spPr>
          <a:xfrm>
            <a:off x="4514483" y="0"/>
            <a:ext cx="7677518" cy="685800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75194C-AEF5-4C21-B2D5-2FC46993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869" y="84527"/>
            <a:ext cx="5153787" cy="124358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600" dirty="0">
                <a:effectLst>
                  <a:outerShdw blurRad="50800" dist="50800" dir="5400000" algn="ctr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Change your communication preferences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A9AB7B-4A90-4EC6-B027-ECC48207B335}"/>
              </a:ext>
            </a:extLst>
          </p:cNvPr>
          <p:cNvSpPr/>
          <p:nvPr/>
        </p:nvSpPr>
        <p:spPr>
          <a:xfrm>
            <a:off x="100843" y="2932491"/>
            <a:ext cx="56459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Sign into your online account, click "</a:t>
            </a:r>
            <a:r>
              <a:rPr lang="en-US" i="1" dirty="0"/>
              <a:t>Accounts“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dirty="0"/>
              <a:t>Select "</a:t>
            </a:r>
            <a:r>
              <a:rPr lang="en-US" i="1" dirty="0"/>
              <a:t>Account Management"</a:t>
            </a:r>
            <a:r>
              <a:rPr lang="en-US" dirty="0"/>
              <a:t> from the top menu bar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Under your Communication Preferences click "</a:t>
            </a:r>
            <a:r>
              <a:rPr lang="en-US" i="1" dirty="0"/>
              <a:t>Edit"</a:t>
            </a:r>
            <a:r>
              <a:rPr lang="en-US" dirty="0"/>
              <a:t> and select "</a:t>
            </a:r>
            <a:r>
              <a:rPr lang="en-US" i="1" dirty="0"/>
              <a:t>Online</a:t>
            </a:r>
            <a:r>
              <a:rPr lang="en-US" dirty="0"/>
              <a:t>." 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CE18B1-FAD8-43BE-AE57-70AAB0D33193}"/>
              </a:ext>
            </a:extLst>
          </p:cNvPr>
          <p:cNvSpPr/>
          <p:nvPr/>
        </p:nvSpPr>
        <p:spPr>
          <a:xfrm>
            <a:off x="245659" y="1340187"/>
            <a:ext cx="535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Consider the environment — go paperless today.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30005DB-B45C-49E0-BCB0-34A6B9E0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5908615"/>
            <a:ext cx="2358009" cy="8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1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FF39AE63-9FBF-4BEF-A474-06D0373FE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13117" b="2939"/>
          <a:stretch/>
        </p:blipFill>
        <p:spPr>
          <a:xfrm>
            <a:off x="-22207" y="-87125"/>
            <a:ext cx="866849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16A56B-4EE1-4B23-8FC7-B022751DD75C}"/>
              </a:ext>
            </a:extLst>
          </p:cNvPr>
          <p:cNvSpPr/>
          <p:nvPr/>
        </p:nvSpPr>
        <p:spPr>
          <a:xfrm>
            <a:off x="6352676" y="1189790"/>
            <a:ext cx="569983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ffectLst>
                  <a:outerShdw blurRad="50800" dist="50800" dir="5400000" algn="ctr" rotWithShape="0">
                    <a:schemeClr val="accent2"/>
                  </a:outerShdw>
                </a:effectLst>
              </a:rPr>
              <a:t>Did you know?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/>
              <a:t>Your HSA goes where you go</a:t>
            </a:r>
          </a:p>
          <a:p>
            <a:pPr algn="ctr" fontAlgn="base">
              <a:defRPr/>
            </a:pPr>
            <a:r>
              <a:rPr lang="en-US" sz="2000" dirty="0"/>
              <a:t>If you retire, change jobs or change health plans, your health savings account (HSA) — and all the available funds in it — are still yours</a:t>
            </a:r>
            <a:r>
              <a:rPr lang="en-US" sz="1600" dirty="0"/>
              <a:t>. </a:t>
            </a:r>
            <a:endParaRPr lang="en-US" sz="900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A39F7C-8E2A-4B92-9DF6-63170A17F2AE}"/>
              </a:ext>
            </a:extLst>
          </p:cNvPr>
          <p:cNvSpPr/>
          <p:nvPr/>
        </p:nvSpPr>
        <p:spPr>
          <a:xfrm>
            <a:off x="6627223" y="3516130"/>
            <a:ext cx="5425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solidFill>
                  <a:srgbClr val="000000"/>
                </a:solidFill>
                <a:effectLst/>
                <a:latin typeface="open_sans"/>
              </a:rPr>
              <a:t>Funding your HSA today may help you prepare for expected, and unexpected, health care costs tomorrow.</a:t>
            </a:r>
            <a:endParaRPr lang="en-US" i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70783B-6C7C-46C1-A40C-233645CFB98E}"/>
              </a:ext>
            </a:extLst>
          </p:cNvPr>
          <p:cNvSpPr/>
          <p:nvPr/>
        </p:nvSpPr>
        <p:spPr>
          <a:xfrm>
            <a:off x="7564731" y="5046294"/>
            <a:ext cx="4023361" cy="66531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Contribution changes can be made on the Benefit Express website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3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695</Words>
  <Application>Microsoft Office PowerPoint</Application>
  <PresentationFormat>Widescreen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open_sans</vt:lpstr>
      <vt:lpstr>Office Theme</vt:lpstr>
      <vt:lpstr>Show your HSA some love</vt:lpstr>
      <vt:lpstr>PPE is a qualified medical expense</vt:lpstr>
      <vt:lpstr>Spend your HSA dollars wisely</vt:lpstr>
      <vt:lpstr>Spend your HSA dollars wisely</vt:lpstr>
      <vt:lpstr>Assign a beneficiary</vt:lpstr>
      <vt:lpstr>Create your online account</vt:lpstr>
      <vt:lpstr>Change your communication preferences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a minute to assign a beneficiary to your HSA.</dc:title>
  <dc:creator>Danberry, Lyndsey J</dc:creator>
  <cp:lastModifiedBy>Danberry, Lyndsey J</cp:lastModifiedBy>
  <cp:revision>23</cp:revision>
  <dcterms:created xsi:type="dcterms:W3CDTF">2021-03-23T21:21:14Z</dcterms:created>
  <dcterms:modified xsi:type="dcterms:W3CDTF">2021-09-21T18:20:05Z</dcterms:modified>
</cp:coreProperties>
</file>