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1"/>
  </p:notesMasterIdLst>
  <p:handoutMasterIdLst>
    <p:handoutMasterId r:id="rId22"/>
  </p:handoutMasterIdLst>
  <p:sldIdLst>
    <p:sldId id="283" r:id="rId5"/>
    <p:sldId id="306" r:id="rId6"/>
    <p:sldId id="301" r:id="rId7"/>
    <p:sldId id="311" r:id="rId8"/>
    <p:sldId id="307" r:id="rId9"/>
    <p:sldId id="289" r:id="rId10"/>
    <p:sldId id="308" r:id="rId11"/>
    <p:sldId id="290" r:id="rId12"/>
    <p:sldId id="291" r:id="rId13"/>
    <p:sldId id="293" r:id="rId14"/>
    <p:sldId id="302" r:id="rId15"/>
    <p:sldId id="303" r:id="rId16"/>
    <p:sldId id="305" r:id="rId17"/>
    <p:sldId id="312" r:id="rId18"/>
    <p:sldId id="310" r:id="rId19"/>
    <p:sldId id="30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600">
          <p15:clr>
            <a:srgbClr val="A4A3A4"/>
          </p15:clr>
        </p15:guide>
        <p15:guide id="2" orient="horz" pos="477">
          <p15:clr>
            <a:srgbClr val="A4A3A4"/>
          </p15:clr>
        </p15:guide>
        <p15:guide id="3" orient="horz" pos="864">
          <p15:clr>
            <a:srgbClr val="A4A3A4"/>
          </p15:clr>
        </p15:guide>
        <p15:guide id="4" orient="horz" pos="4080">
          <p15:clr>
            <a:srgbClr val="A4A3A4"/>
          </p15:clr>
        </p15:guide>
        <p15:guide id="5" orient="horz" pos="3888">
          <p15:clr>
            <a:srgbClr val="A4A3A4"/>
          </p15:clr>
        </p15:guide>
        <p15:guide id="6" orient="horz" pos="629">
          <p15:clr>
            <a:srgbClr val="A4A3A4"/>
          </p15:clr>
        </p15:guide>
        <p15:guide id="7" orient="horz" pos="647">
          <p15:clr>
            <a:srgbClr val="A4A3A4"/>
          </p15:clr>
        </p15:guide>
        <p15:guide id="8" orient="horz" pos="2160">
          <p15:clr>
            <a:srgbClr val="A4A3A4"/>
          </p15:clr>
        </p15:guide>
        <p15:guide id="9" pos="2880">
          <p15:clr>
            <a:srgbClr val="A4A3A4"/>
          </p15:clr>
        </p15:guide>
        <p15:guide id="10" pos="5472">
          <p15:clr>
            <a:srgbClr val="A4A3A4"/>
          </p15:clr>
        </p15:guide>
        <p15:guide id="11" pos="404">
          <p15:clr>
            <a:srgbClr val="A4A3A4"/>
          </p15:clr>
        </p15:guide>
        <p15:guide id="12" pos="467">
          <p15:clr>
            <a:srgbClr val="A4A3A4"/>
          </p15:clr>
        </p15:guide>
        <p15:guide id="13" pos="434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lson, Jesse" initials="" lastIdx="3" clrIdx="0"/>
  <p:cmAuthor id="1" name="Periscope" initials="" lastIdx="0" clrIdx="1"/>
  <p:cmAuthor id="2" name="Katsikathas, Vasiliki" initials="KV" lastIdx="7" clrIdx="2"/>
  <p:cmAuthor id="3" name="Schad, Angela" initials="SA" lastIdx="1" clrIdx="3"/>
  <p:cmAuthor id="4" name="Sandy Hitchin" initials="" lastIdx="4"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F9FC"/>
    <a:srgbClr val="FCFDFE"/>
    <a:srgbClr val="E1E1E1"/>
    <a:srgbClr val="FF40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8" autoAdjust="0"/>
    <p:restoredTop sz="67578" autoAdjust="0"/>
  </p:normalViewPr>
  <p:slideViewPr>
    <p:cSldViewPr snapToGrid="0" snapToObjects="1" showGuides="1">
      <p:cViewPr varScale="1">
        <p:scale>
          <a:sx n="54" d="100"/>
          <a:sy n="54" d="100"/>
        </p:scale>
        <p:origin x="-1474" y="-72"/>
      </p:cViewPr>
      <p:guideLst>
        <p:guide orient="horz" pos="3600"/>
        <p:guide orient="horz" pos="477"/>
        <p:guide orient="horz" pos="864"/>
        <p:guide orient="horz" pos="4080"/>
        <p:guide orient="horz" pos="3888"/>
        <p:guide orient="horz" pos="629"/>
        <p:guide orient="horz" pos="647"/>
        <p:guide orient="horz" pos="2160"/>
        <p:guide pos="2880"/>
        <p:guide pos="5472"/>
        <p:guide pos="404"/>
        <p:guide pos="467"/>
        <p:guide pos="4344"/>
      </p:guideLst>
    </p:cSldViewPr>
  </p:slideViewPr>
  <p:notesTextViewPr>
    <p:cViewPr>
      <p:scale>
        <a:sx n="1" d="1"/>
        <a:sy n="1" d="1"/>
      </p:scale>
      <p:origin x="0" y="0"/>
    </p:cViewPr>
  </p:notesTextViewPr>
  <p:notesViewPr>
    <p:cSldViewPr showGuides="1">
      <p:cViewPr varScale="1">
        <p:scale>
          <a:sx n="109" d="100"/>
          <a:sy n="109" d="100"/>
        </p:scale>
        <p:origin x="-444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915399"/>
            <a:ext cx="2971800" cy="123111"/>
          </a:xfrm>
          <a:prstGeom prst="rect">
            <a:avLst/>
          </a:prstGeom>
        </p:spPr>
        <p:txBody>
          <a:bodyPr vert="horz" lIns="0" tIns="0" rIns="0" bIns="0" rtlCol="0" anchor="ctr"/>
          <a:lstStyle>
            <a:lvl1pPr algn="r">
              <a:defRPr sz="1200"/>
            </a:lvl1pPr>
          </a:lstStyle>
          <a:p>
            <a:fld id="{728205D9-018B-42B6-AD28-F57F62B837CA}" type="slidenum">
              <a:rPr lang="en-US" sz="900" smtClean="0"/>
              <a:t>‹#›</a:t>
            </a:fld>
            <a:endParaRPr lang="en-US" sz="900" dirty="0"/>
          </a:p>
        </p:txBody>
      </p:sp>
      <p:sp>
        <p:nvSpPr>
          <p:cNvPr id="6" name="TextBox 5"/>
          <p:cNvSpPr txBox="1"/>
          <p:nvPr/>
        </p:nvSpPr>
        <p:spPr>
          <a:xfrm>
            <a:off x="0" y="8915400"/>
            <a:ext cx="5842000" cy="123111"/>
          </a:xfrm>
          <a:prstGeom prst="rect">
            <a:avLst/>
          </a:prstGeom>
          <a:noFill/>
        </p:spPr>
        <p:txBody>
          <a:bodyPr wrap="square" lIns="0" tIns="0" rIns="0" bIns="0" rtlCol="0" anchor="b">
            <a:spAutoFit/>
          </a:bodyPr>
          <a:lstStyle/>
          <a:p>
            <a:r>
              <a:rPr lang="en-US" sz="800" dirty="0">
                <a:solidFill>
                  <a:schemeClr val="tx1"/>
                </a:solidFill>
                <a:latin typeface="Arial"/>
                <a:cs typeface="Arial"/>
              </a:rPr>
              <a:t>Proprietary </a:t>
            </a:r>
            <a:r>
              <a:rPr lang="en-US" sz="800" dirty="0" smtClean="0">
                <a:solidFill>
                  <a:schemeClr val="tx1"/>
                </a:solidFill>
                <a:latin typeface="Arial"/>
                <a:cs typeface="Arial"/>
              </a:rPr>
              <a:t>information </a:t>
            </a:r>
            <a:r>
              <a:rPr lang="en-US" sz="800" dirty="0">
                <a:solidFill>
                  <a:schemeClr val="tx1"/>
                </a:solidFill>
                <a:latin typeface="Arial"/>
                <a:cs typeface="Arial"/>
              </a:rPr>
              <a:t>of UnitedHealth </a:t>
            </a:r>
            <a:r>
              <a:rPr lang="en-US" sz="800" dirty="0" smtClean="0">
                <a:solidFill>
                  <a:schemeClr val="tx1"/>
                </a:solidFill>
                <a:latin typeface="Arial"/>
                <a:cs typeface="Arial"/>
              </a:rPr>
              <a:t>Group. Do </a:t>
            </a:r>
            <a:r>
              <a:rPr lang="en-US" sz="800" dirty="0">
                <a:solidFill>
                  <a:schemeClr val="tx1"/>
                </a:solidFill>
                <a:latin typeface="Arial"/>
                <a:cs typeface="Arial"/>
              </a:rPr>
              <a:t>not distribute or reproduce without express permission of UnitedHealth Group.</a:t>
            </a:r>
          </a:p>
        </p:txBody>
      </p:sp>
      <p:pic>
        <p:nvPicPr>
          <p:cNvPr id="8" name="Picture 7" descr="2015_UHC_Logo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00" y="0"/>
            <a:ext cx="1422400" cy="291335"/>
          </a:xfrm>
          <a:prstGeom prst="rect">
            <a:avLst/>
          </a:prstGeom>
        </p:spPr>
      </p:pic>
    </p:spTree>
    <p:extLst>
      <p:ext uri="{BB962C8B-B14F-4D97-AF65-F5344CB8AC3E}">
        <p14:creationId xmlns:p14="http://schemas.microsoft.com/office/powerpoint/2010/main" val="1192713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915400"/>
            <a:ext cx="2971800" cy="123112"/>
          </a:xfrm>
          <a:prstGeom prst="rect">
            <a:avLst/>
          </a:prstGeom>
        </p:spPr>
        <p:txBody>
          <a:bodyPr vert="horz" lIns="0" tIns="45720" rIns="0" bIns="45720" rtlCol="0" anchor="ctr"/>
          <a:lstStyle>
            <a:lvl1pPr algn="r">
              <a:defRPr sz="900"/>
            </a:lvl1pPr>
          </a:lstStyle>
          <a:p>
            <a:fld id="{AB487858-B996-4291-96F9-A7500760731E}" type="slidenum">
              <a:rPr lang="en-US" smtClean="0"/>
              <a:pPr/>
              <a:t>‹#›</a:t>
            </a:fld>
            <a:endParaRPr lang="en-US" dirty="0"/>
          </a:p>
        </p:txBody>
      </p:sp>
      <p:sp>
        <p:nvSpPr>
          <p:cNvPr id="8" name="TextBox 7"/>
          <p:cNvSpPr txBox="1"/>
          <p:nvPr/>
        </p:nvSpPr>
        <p:spPr>
          <a:xfrm>
            <a:off x="0" y="8915400"/>
            <a:ext cx="5842000" cy="123111"/>
          </a:xfrm>
          <a:prstGeom prst="rect">
            <a:avLst/>
          </a:prstGeom>
          <a:noFill/>
        </p:spPr>
        <p:txBody>
          <a:bodyPr wrap="square" lIns="0" tIns="0" rIns="0" bIns="0" rtlCol="0" anchor="b">
            <a:spAutoFit/>
          </a:bodyPr>
          <a:lstStyle/>
          <a:p>
            <a:r>
              <a:rPr lang="en-US" sz="800" dirty="0">
                <a:solidFill>
                  <a:schemeClr val="tx1"/>
                </a:solidFill>
                <a:latin typeface="Arial"/>
                <a:cs typeface="Arial"/>
              </a:rPr>
              <a:t>Proprietary </a:t>
            </a:r>
            <a:r>
              <a:rPr lang="en-US" sz="800" dirty="0" smtClean="0">
                <a:solidFill>
                  <a:schemeClr val="tx1"/>
                </a:solidFill>
                <a:latin typeface="Arial"/>
                <a:cs typeface="Arial"/>
              </a:rPr>
              <a:t>information </a:t>
            </a:r>
            <a:r>
              <a:rPr lang="en-US" sz="800" dirty="0">
                <a:solidFill>
                  <a:schemeClr val="tx1"/>
                </a:solidFill>
                <a:latin typeface="Arial"/>
                <a:cs typeface="Arial"/>
              </a:rPr>
              <a:t>of UnitedHealth </a:t>
            </a:r>
            <a:r>
              <a:rPr lang="en-US" sz="800" dirty="0" smtClean="0">
                <a:solidFill>
                  <a:schemeClr val="tx1"/>
                </a:solidFill>
                <a:latin typeface="Arial"/>
                <a:cs typeface="Arial"/>
              </a:rPr>
              <a:t>Group. Do </a:t>
            </a:r>
            <a:r>
              <a:rPr lang="en-US" sz="800" dirty="0">
                <a:solidFill>
                  <a:schemeClr val="tx1"/>
                </a:solidFill>
                <a:latin typeface="Arial"/>
                <a:cs typeface="Arial"/>
              </a:rPr>
              <a:t>not distribute or reproduce without express permission of UnitedHealth Group.</a:t>
            </a:r>
          </a:p>
        </p:txBody>
      </p:sp>
      <p:pic>
        <p:nvPicPr>
          <p:cNvPr id="9" name="Picture 8" descr="2015_UHC_Logo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00" y="0"/>
            <a:ext cx="1422400" cy="291335"/>
          </a:xfrm>
          <a:prstGeom prst="rect">
            <a:avLst/>
          </a:prstGeom>
        </p:spPr>
      </p:pic>
    </p:spTree>
    <p:extLst>
      <p:ext uri="{BB962C8B-B14F-4D97-AF65-F5344CB8AC3E}">
        <p14:creationId xmlns:p14="http://schemas.microsoft.com/office/powerpoint/2010/main" val="270380676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1pPr>
    <a:lvl2pPr marL="34290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2pPr>
    <a:lvl3pPr marL="5143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3pPr>
    <a:lvl4pPr marL="68580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4pPr>
    <a:lvl5pPr marL="8572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ts val="0"/>
              </a:spcAft>
              <a:buNone/>
            </a:pPr>
            <a:r>
              <a:rPr lang="en-US" sz="1000" b="1" dirty="0" smtClean="0">
                <a:solidFill>
                  <a:srgbClr val="000000"/>
                </a:solidFill>
                <a:latin typeface="Arial" charset="0"/>
                <a:ea typeface="Arial" charset="0"/>
                <a:cs typeface="Arial" charset="0"/>
              </a:rPr>
              <a:t>Welcome. </a:t>
            </a:r>
          </a:p>
          <a:p>
            <a:pPr marL="0" indent="0" eaLnBrk="1" hangingPunct="1">
              <a:spcAft>
                <a:spcPts val="0"/>
              </a:spcAft>
              <a:buNone/>
            </a:pPr>
            <a:r>
              <a:rPr lang="en-US" sz="1000" dirty="0" smtClean="0">
                <a:solidFill>
                  <a:srgbClr val="000000"/>
                </a:solidFill>
                <a:latin typeface="Arial" charset="0"/>
                <a:ea typeface="Arial" charset="0"/>
                <a:cs typeface="Arial" charset="0"/>
              </a:rPr>
              <a:t>Thank you for taking time today to review how you can use your </a:t>
            </a:r>
            <a:r>
              <a:rPr lang="en-US" sz="1000" dirty="0" err="1" smtClean="0">
                <a:solidFill>
                  <a:srgbClr val="000000"/>
                </a:solidFill>
                <a:latin typeface="Arial" charset="0"/>
                <a:ea typeface="Arial" charset="0"/>
                <a:cs typeface="Arial" charset="0"/>
              </a:rPr>
              <a:t>Optum</a:t>
            </a:r>
            <a:r>
              <a:rPr lang="en-US" sz="1000" dirty="0" smtClean="0">
                <a:solidFill>
                  <a:srgbClr val="000000"/>
                </a:solidFill>
                <a:latin typeface="Arial" charset="0"/>
                <a:ea typeface="Arial" charset="0"/>
                <a:cs typeface="Arial" charset="0"/>
              </a:rPr>
              <a:t> Bank</a:t>
            </a:r>
            <a:r>
              <a:rPr lang="en-US" sz="1000" baseline="30000" dirty="0" smtClean="0">
                <a:solidFill>
                  <a:srgbClr val="000000"/>
                </a:solidFill>
                <a:latin typeface="Arial" charset="0"/>
                <a:ea typeface="Arial" charset="0"/>
                <a:cs typeface="Arial" charset="0"/>
              </a:rPr>
              <a:t>®</a:t>
            </a:r>
            <a:r>
              <a:rPr lang="en-US" sz="1000" dirty="0" smtClean="0">
                <a:solidFill>
                  <a:srgbClr val="000000"/>
                </a:solidFill>
                <a:latin typeface="Arial" charset="0"/>
                <a:ea typeface="Arial" charset="0"/>
                <a:cs typeface="Arial" charset="0"/>
              </a:rPr>
              <a:t> health savings account, or HSA. This account is designed to help you pay for qualified medical expenses and save for future health care expenses, while also saving on taxes.</a:t>
            </a:r>
          </a:p>
        </p:txBody>
      </p:sp>
      <p:sp>
        <p:nvSpPr>
          <p:cNvPr id="4" name="Slide Number Placeholder 3"/>
          <p:cNvSpPr>
            <a:spLocks noGrp="1"/>
          </p:cNvSpPr>
          <p:nvPr>
            <p:ph type="sldNum" sz="quarter" idx="10"/>
          </p:nvPr>
        </p:nvSpPr>
        <p:spPr/>
        <p:txBody>
          <a:bodyPr/>
          <a:lstStyle/>
          <a:p>
            <a:fld id="{AB487858-B996-4291-96F9-A7500760731E}" type="slidenum">
              <a:rPr lang="en-US" smtClean="0"/>
              <a:pPr/>
              <a:t>1</a:t>
            </a:fld>
            <a:endParaRPr lang="en-US" dirty="0"/>
          </a:p>
        </p:txBody>
      </p:sp>
    </p:spTree>
    <p:extLst>
      <p:ext uri="{BB962C8B-B14F-4D97-AF65-F5344CB8AC3E}">
        <p14:creationId xmlns:p14="http://schemas.microsoft.com/office/powerpoint/2010/main" val="120189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solidFill>
                <a:srgbClr val="000000"/>
              </a:solidFill>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pPr/>
              <a:t>10</a:t>
            </a:fld>
            <a:endParaRPr lang="en-US" dirty="0"/>
          </a:p>
        </p:txBody>
      </p:sp>
    </p:spTree>
    <p:extLst>
      <p:ext uri="{BB962C8B-B14F-4D97-AF65-F5344CB8AC3E}">
        <p14:creationId xmlns:p14="http://schemas.microsoft.com/office/powerpoint/2010/main" val="395673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sz="1000" dirty="0" smtClean="0">
                <a:solidFill>
                  <a:srgbClr val="000000"/>
                </a:solidFill>
              </a:rPr>
              <a:t>You may start contributing to your HSA once your qualifying high-deductible health plan</a:t>
            </a:r>
            <a:r>
              <a:rPr lang="en-US" sz="1000" baseline="0" dirty="0" smtClean="0">
                <a:solidFill>
                  <a:srgbClr val="000000"/>
                </a:solidFill>
              </a:rPr>
              <a:t> </a:t>
            </a:r>
            <a:r>
              <a:rPr lang="en-US" sz="1000" dirty="0" smtClean="0">
                <a:solidFill>
                  <a:srgbClr val="000000"/>
                </a:solidFill>
              </a:rPr>
              <a:t>becomes effective and your HSA is open.</a:t>
            </a: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The easiest way to fund your account,</a:t>
            </a:r>
            <a:r>
              <a:rPr lang="en-US" sz="1000" baseline="0" dirty="0" smtClean="0">
                <a:solidFill>
                  <a:srgbClr val="000000"/>
                </a:solidFill>
              </a:rPr>
              <a:t> </a:t>
            </a:r>
            <a:r>
              <a:rPr lang="en-US" sz="1000" dirty="0" smtClean="0">
                <a:solidFill>
                  <a:srgbClr val="000000"/>
                </a:solidFill>
              </a:rPr>
              <a:t>if your employer offers it, is by having an amount</a:t>
            </a:r>
            <a:r>
              <a:rPr lang="en-US" sz="1000" baseline="0" dirty="0" smtClean="0">
                <a:solidFill>
                  <a:srgbClr val="000000"/>
                </a:solidFill>
              </a:rPr>
              <a:t> </a:t>
            </a:r>
            <a:r>
              <a:rPr lang="en-US" sz="1000" dirty="0" smtClean="0">
                <a:solidFill>
                  <a:srgbClr val="000000"/>
                </a:solidFill>
              </a:rPr>
              <a:t>deducted regularly from your paycheck. This is referred to as a payroll deduction contribution.</a:t>
            </a: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You can also log in to your account and make a 1-time deposit or recurring deposits from</a:t>
            </a:r>
            <a:r>
              <a:rPr lang="en-US" sz="1000" baseline="0" dirty="0" smtClean="0">
                <a:solidFill>
                  <a:srgbClr val="000000"/>
                </a:solidFill>
              </a:rPr>
              <a:t> </a:t>
            </a:r>
            <a:r>
              <a:rPr lang="en-US" sz="1000" dirty="0" smtClean="0">
                <a:solidFill>
                  <a:srgbClr val="000000"/>
                </a:solidFill>
              </a:rPr>
              <a:t>another bank account. Or, you can mail in a check with a deposit form.</a:t>
            </a:r>
            <a:r>
              <a:rPr lang="en-US" sz="1000" baseline="0" dirty="0" smtClean="0">
                <a:solidFill>
                  <a:srgbClr val="000000"/>
                </a:solidFill>
              </a:rPr>
              <a:t> If you are on the go, you can always make a deposit using the Optum Bank app.</a:t>
            </a:r>
          </a:p>
          <a:p>
            <a:pPr marL="0" indent="0">
              <a:spcAft>
                <a:spcPts val="0"/>
              </a:spcAft>
              <a:buNone/>
            </a:pPr>
            <a:endParaRPr lang="en-US" sz="1000" baseline="0" dirty="0" smtClean="0">
              <a:solidFill>
                <a:srgbClr val="000000"/>
              </a:solidFill>
            </a:endParaRPr>
          </a:p>
          <a:p>
            <a:pPr marL="0" indent="0">
              <a:spcAft>
                <a:spcPts val="0"/>
              </a:spcAft>
              <a:buNone/>
            </a:pPr>
            <a:r>
              <a:rPr lang="en-US" sz="1000" dirty="0" smtClean="0">
                <a:solidFill>
                  <a:srgbClr val="000000"/>
                </a:solidFill>
              </a:rPr>
              <a:t>You can continue to make deposits into your HSA as long as you are covered by an HSA qualifying high-deductible health plan, regardless of whether you are an active employee, former employee continuing coverage through COBRA or an individual who purchases a medical plan.</a:t>
            </a: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The best part? Your HSA</a:t>
            </a:r>
            <a:r>
              <a:rPr lang="en-US" sz="1000" baseline="0" dirty="0" smtClean="0">
                <a:solidFill>
                  <a:srgbClr val="000000"/>
                </a:solidFill>
              </a:rPr>
              <a:t> </a:t>
            </a:r>
            <a:r>
              <a:rPr lang="en-US" sz="1000" dirty="0" smtClean="0">
                <a:solidFill>
                  <a:srgbClr val="000000"/>
                </a:solidFill>
              </a:rPr>
              <a:t>funds roll</a:t>
            </a:r>
            <a:r>
              <a:rPr lang="en-US" sz="1000" baseline="0" dirty="0" smtClean="0">
                <a:solidFill>
                  <a:srgbClr val="000000"/>
                </a:solidFill>
              </a:rPr>
              <a:t> over from year to year and are always yours to keep, even if you change jobs, change health plans or retire.</a:t>
            </a:r>
            <a:endParaRPr lang="en-US" sz="1000" dirty="0" smtClean="0">
              <a:solidFill>
                <a:srgbClr val="000000"/>
              </a:solidFill>
            </a:endParaRPr>
          </a:p>
          <a:p>
            <a:pPr marL="0" indent="0">
              <a:buNone/>
            </a:pPr>
            <a:endParaRPr lang="en-US" sz="1000" dirty="0" smtClean="0">
              <a:solidFill>
                <a:srgbClr val="000000"/>
              </a:solidFill>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pPr/>
              <a:t>11</a:t>
            </a:fld>
            <a:endParaRPr lang="en-US" dirty="0"/>
          </a:p>
        </p:txBody>
      </p:sp>
    </p:spTree>
    <p:extLst>
      <p:ext uri="{BB962C8B-B14F-4D97-AF65-F5344CB8AC3E}">
        <p14:creationId xmlns:p14="http://schemas.microsoft.com/office/powerpoint/2010/main" val="398387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sz="1000" dirty="0" smtClean="0">
                <a:solidFill>
                  <a:srgbClr val="000000"/>
                </a:solidFill>
              </a:rPr>
              <a:t>There are several ways</a:t>
            </a:r>
            <a:r>
              <a:rPr lang="en-US" sz="1000" baseline="0" dirty="0" smtClean="0">
                <a:solidFill>
                  <a:srgbClr val="000000"/>
                </a:solidFill>
              </a:rPr>
              <a:t> to pay with your HSA.</a:t>
            </a:r>
          </a:p>
          <a:p>
            <a:pPr marL="0" indent="0">
              <a:spcAft>
                <a:spcPts val="0"/>
              </a:spcAft>
              <a:buNone/>
            </a:pPr>
            <a:endParaRPr lang="en-US" sz="1000" baseline="0" dirty="0" smtClean="0">
              <a:solidFill>
                <a:srgbClr val="000000"/>
              </a:solidFill>
            </a:endParaRPr>
          </a:p>
          <a:p>
            <a:pPr marL="0" indent="0">
              <a:spcAft>
                <a:spcPts val="0"/>
              </a:spcAft>
              <a:buNone/>
            </a:pPr>
            <a:r>
              <a:rPr lang="en-US" sz="1000" dirty="0" smtClean="0">
                <a:solidFill>
                  <a:srgbClr val="000000"/>
                </a:solidFill>
              </a:rPr>
              <a:t>First, you can use your Optum Bank debit </a:t>
            </a:r>
            <a:r>
              <a:rPr lang="en-US" sz="1000" dirty="0" err="1" smtClean="0">
                <a:solidFill>
                  <a:srgbClr val="000000"/>
                </a:solidFill>
              </a:rPr>
              <a:t>Mastercard</a:t>
            </a:r>
            <a:r>
              <a:rPr lang="en-US" sz="1000" dirty="0" smtClean="0">
                <a:solidFill>
                  <a:srgbClr val="000000"/>
                </a:solidFill>
              </a:rPr>
              <a:t>. The debit card is one of the easiest</a:t>
            </a:r>
            <a:r>
              <a:rPr lang="en-US" sz="1000" baseline="0" dirty="0" smtClean="0">
                <a:solidFill>
                  <a:srgbClr val="000000"/>
                </a:solidFill>
              </a:rPr>
              <a:t> </a:t>
            </a:r>
            <a:r>
              <a:rPr lang="en-US" sz="1000" dirty="0" smtClean="0">
                <a:solidFill>
                  <a:srgbClr val="000000"/>
                </a:solidFill>
              </a:rPr>
              <a:t>ways to access your funds and can be used anywhere that accepts Mastercard. This</a:t>
            </a:r>
            <a:r>
              <a:rPr lang="en-US" sz="1000" baseline="0" dirty="0" smtClean="0">
                <a:solidFill>
                  <a:srgbClr val="000000"/>
                </a:solidFill>
              </a:rPr>
              <a:t> </a:t>
            </a:r>
            <a:r>
              <a:rPr lang="en-US" sz="1000" dirty="0" smtClean="0">
                <a:solidFill>
                  <a:srgbClr val="000000"/>
                </a:solidFill>
              </a:rPr>
              <a:t>includes qualified medical expenses at the dentist, chiropractor, orthodontist and</a:t>
            </a:r>
            <a:r>
              <a:rPr lang="en-US" sz="1000" baseline="0" dirty="0" smtClean="0">
                <a:solidFill>
                  <a:srgbClr val="000000"/>
                </a:solidFill>
              </a:rPr>
              <a:t> </a:t>
            </a:r>
            <a:r>
              <a:rPr lang="en-US" sz="1000" dirty="0" smtClean="0">
                <a:solidFill>
                  <a:srgbClr val="000000"/>
                </a:solidFill>
              </a:rPr>
              <a:t>pharmacy. If you need another debit card, you can request</a:t>
            </a:r>
            <a:r>
              <a:rPr lang="en-US" sz="1000" baseline="0" dirty="0" smtClean="0">
                <a:solidFill>
                  <a:srgbClr val="000000"/>
                </a:solidFill>
              </a:rPr>
              <a:t> </a:t>
            </a:r>
            <a:r>
              <a:rPr lang="en-US" sz="1000" dirty="0" smtClean="0">
                <a:solidFill>
                  <a:srgbClr val="000000"/>
                </a:solidFill>
              </a:rPr>
              <a:t>one by logging in to your account at </a:t>
            </a:r>
            <a:r>
              <a:rPr lang="en-US" sz="1000" b="1" dirty="0" smtClean="0">
                <a:solidFill>
                  <a:srgbClr val="000000"/>
                </a:solidFill>
              </a:rPr>
              <a:t>optumbank.com</a:t>
            </a:r>
            <a:r>
              <a:rPr lang="en-US" sz="1000" dirty="0" smtClean="0">
                <a:solidFill>
                  <a:srgbClr val="000000"/>
                </a:solidFill>
              </a:rPr>
              <a:t>. </a:t>
            </a: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Online bill payment is another option for paying with an HSA. After logging in to your</a:t>
            </a:r>
            <a:r>
              <a:rPr lang="en-US" sz="1000" baseline="0" dirty="0" smtClean="0">
                <a:solidFill>
                  <a:srgbClr val="000000"/>
                </a:solidFill>
              </a:rPr>
              <a:t> </a:t>
            </a:r>
            <a:r>
              <a:rPr lang="en-US" sz="1000" dirty="0" smtClean="0">
                <a:solidFill>
                  <a:srgbClr val="000000"/>
                </a:solidFill>
              </a:rPr>
              <a:t>account at </a:t>
            </a:r>
            <a:r>
              <a:rPr lang="en-US" sz="1000" b="1" dirty="0" smtClean="0">
                <a:solidFill>
                  <a:srgbClr val="000000"/>
                </a:solidFill>
              </a:rPr>
              <a:t>optumbank.com</a:t>
            </a:r>
            <a:r>
              <a:rPr lang="en-US" sz="1000" dirty="0" smtClean="0">
                <a:solidFill>
                  <a:srgbClr val="000000"/>
                </a:solidFill>
              </a:rPr>
              <a:t> or</a:t>
            </a:r>
            <a:r>
              <a:rPr lang="en-US" sz="1000" baseline="0" dirty="0" smtClean="0">
                <a:solidFill>
                  <a:srgbClr val="000000"/>
                </a:solidFill>
              </a:rPr>
              <a:t> </a:t>
            </a:r>
            <a:r>
              <a:rPr lang="en-US" sz="1000" b="1" dirty="0" smtClean="0">
                <a:solidFill>
                  <a:srgbClr val="000000"/>
                </a:solidFill>
              </a:rPr>
              <a:t>myuhc.com</a:t>
            </a:r>
            <a:r>
              <a:rPr lang="en-US" sz="1000" dirty="0" smtClean="0">
                <a:solidFill>
                  <a:srgbClr val="000000"/>
                </a:solidFill>
              </a:rPr>
              <a:t>, you can send payments directly to your health</a:t>
            </a:r>
            <a:r>
              <a:rPr lang="en-US" sz="1000" baseline="0" dirty="0" smtClean="0">
                <a:solidFill>
                  <a:srgbClr val="000000"/>
                </a:solidFill>
              </a:rPr>
              <a:t> </a:t>
            </a:r>
            <a:r>
              <a:rPr lang="en-US" sz="1000" dirty="0" smtClean="0">
                <a:solidFill>
                  <a:srgbClr val="000000"/>
                </a:solidFill>
              </a:rPr>
              <a:t>care providers, pharmacy or other payees. You can also</a:t>
            </a:r>
            <a:r>
              <a:rPr lang="en-US" sz="1000" baseline="0" dirty="0" smtClean="0">
                <a:solidFill>
                  <a:srgbClr val="000000"/>
                </a:solidFill>
              </a:rPr>
              <a:t> </a:t>
            </a:r>
            <a:r>
              <a:rPr lang="en-US" sz="1000" dirty="0" smtClean="0">
                <a:solidFill>
                  <a:srgbClr val="000000"/>
                </a:solidFill>
              </a:rPr>
              <a:t>set up recurring payments</a:t>
            </a:r>
            <a:r>
              <a:rPr lang="en-US" sz="1000" baseline="0" dirty="0" smtClean="0">
                <a:solidFill>
                  <a:srgbClr val="000000"/>
                </a:solidFill>
              </a:rPr>
              <a:t> </a:t>
            </a:r>
            <a:r>
              <a:rPr lang="en-US" sz="1000" dirty="0" smtClean="0">
                <a:solidFill>
                  <a:srgbClr val="000000"/>
                </a:solidFill>
              </a:rPr>
              <a:t>for expenses such as orthodontics through this online feature.</a:t>
            </a: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You can</a:t>
            </a:r>
            <a:r>
              <a:rPr lang="en-US" sz="1000" baseline="0" dirty="0" smtClean="0">
                <a:solidFill>
                  <a:srgbClr val="000000"/>
                </a:solidFill>
              </a:rPr>
              <a:t> make a payment through the Optum Bank mobile app, or choose to use Apple Pay or Google Pay.</a:t>
            </a: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Another option is to pay for qualified medical expenses out</a:t>
            </a:r>
            <a:r>
              <a:rPr lang="en-US" sz="1000" baseline="0" dirty="0" smtClean="0">
                <a:solidFill>
                  <a:srgbClr val="000000"/>
                </a:solidFill>
              </a:rPr>
              <a:t> </a:t>
            </a:r>
            <a:r>
              <a:rPr lang="en-US" sz="1000" dirty="0" smtClean="0">
                <a:solidFill>
                  <a:srgbClr val="000000"/>
                </a:solidFill>
              </a:rPr>
              <a:t>of</a:t>
            </a:r>
            <a:r>
              <a:rPr lang="en-US" sz="1000" baseline="0" dirty="0" smtClean="0">
                <a:solidFill>
                  <a:srgbClr val="000000"/>
                </a:solidFill>
              </a:rPr>
              <a:t> </a:t>
            </a:r>
            <a:r>
              <a:rPr lang="en-US" sz="1000" dirty="0" smtClean="0">
                <a:solidFill>
                  <a:srgbClr val="000000"/>
                </a:solidFill>
              </a:rPr>
              <a:t>pocket and reimburse</a:t>
            </a:r>
            <a:r>
              <a:rPr lang="en-US" sz="1000" baseline="0" dirty="0" smtClean="0">
                <a:solidFill>
                  <a:srgbClr val="000000"/>
                </a:solidFill>
              </a:rPr>
              <a:t> </a:t>
            </a:r>
            <a:r>
              <a:rPr lang="en-US" sz="1000" dirty="0" smtClean="0">
                <a:solidFill>
                  <a:srgbClr val="000000"/>
                </a:solidFill>
              </a:rPr>
              <a:t>yourself at a later date. Reimbursements can be done by accessing your account online and</a:t>
            </a:r>
            <a:r>
              <a:rPr lang="en-US" sz="1000" baseline="0" dirty="0" smtClean="0">
                <a:solidFill>
                  <a:srgbClr val="000000"/>
                </a:solidFill>
              </a:rPr>
              <a:t> </a:t>
            </a:r>
            <a:r>
              <a:rPr lang="en-US" sz="1000" dirty="0" smtClean="0">
                <a:solidFill>
                  <a:srgbClr val="000000"/>
                </a:solidFill>
              </a:rPr>
              <a:t>requesting an ACH or check disbursement. </a:t>
            </a:r>
          </a:p>
          <a:p>
            <a:pPr marL="0" indent="0">
              <a:spcAft>
                <a:spcPts val="0"/>
              </a:spcAft>
              <a:buNone/>
            </a:pPr>
            <a:endParaRPr lang="en-US" sz="1000" dirty="0" smtClean="0">
              <a:solidFill>
                <a:srgbClr val="000000"/>
              </a:solidFill>
            </a:endParaRPr>
          </a:p>
          <a:p>
            <a:pPr marL="0" lvl="1" indent="0">
              <a:spcAft>
                <a:spcPts val="0"/>
              </a:spcAft>
              <a:buNone/>
              <a:defRPr/>
            </a:pPr>
            <a:r>
              <a:rPr lang="en-US" sz="1000" dirty="0" smtClean="0">
                <a:solidFill>
                  <a:srgbClr val="000000"/>
                </a:solidFill>
              </a:rPr>
              <a:t>If your HSA offers ATM access, you can use your</a:t>
            </a:r>
            <a:r>
              <a:rPr lang="en-US" sz="1000" baseline="0" dirty="0" smtClean="0">
                <a:solidFill>
                  <a:srgbClr val="000000"/>
                </a:solidFill>
              </a:rPr>
              <a:t> </a:t>
            </a:r>
            <a:r>
              <a:rPr lang="en-US" sz="1000" dirty="0">
                <a:solidFill>
                  <a:srgbClr val="000000"/>
                </a:solidFill>
              </a:rPr>
              <a:t>d</a:t>
            </a:r>
            <a:r>
              <a:rPr lang="en-US" sz="1000" dirty="0" smtClean="0">
                <a:solidFill>
                  <a:srgbClr val="000000"/>
                </a:solidFill>
              </a:rPr>
              <a:t>ebit Mastercard at any ATM that accepts Mastercard to get cash to</a:t>
            </a:r>
            <a:r>
              <a:rPr lang="en-US" sz="1000" baseline="0" dirty="0" smtClean="0">
                <a:solidFill>
                  <a:srgbClr val="000000"/>
                </a:solidFill>
              </a:rPr>
              <a:t> </a:t>
            </a:r>
            <a:r>
              <a:rPr lang="en-US" sz="1000" dirty="0" smtClean="0">
                <a:solidFill>
                  <a:srgbClr val="000000"/>
                </a:solidFill>
              </a:rPr>
              <a:t>reimburse yourself. Keep in mind that ATM fees may apply.* </a:t>
            </a:r>
            <a:r>
              <a:rPr lang="en-US" sz="1000" b="1" dirty="0" smtClean="0">
                <a:solidFill>
                  <a:srgbClr val="000000"/>
                </a:solidFill>
              </a:rPr>
              <a:t>Please</a:t>
            </a:r>
            <a:r>
              <a:rPr lang="en-US" sz="1000" b="1" baseline="0" dirty="0" smtClean="0">
                <a:solidFill>
                  <a:srgbClr val="000000"/>
                </a:solidFill>
              </a:rPr>
              <a:t> </a:t>
            </a:r>
            <a:r>
              <a:rPr lang="en-US" sz="1000" b="1" dirty="0" smtClean="0">
                <a:solidFill>
                  <a:srgbClr val="000000"/>
                </a:solidFill>
              </a:rPr>
              <a:t>note: </a:t>
            </a:r>
            <a:r>
              <a:rPr lang="en-US" sz="1000" dirty="0" smtClean="0">
                <a:solidFill>
                  <a:srgbClr val="000000"/>
                </a:solidFill>
              </a:rPr>
              <a:t>You’ll need your PIN, and there’s a $300 per 24-hour period limit on ATM withdrawals.</a:t>
            </a:r>
          </a:p>
          <a:p>
            <a:pPr marL="0" lvl="1" indent="0">
              <a:spcAft>
                <a:spcPts val="0"/>
              </a:spcAft>
              <a:buNone/>
              <a:defRPr/>
            </a:pPr>
            <a:endParaRPr lang="en-US" sz="1000" dirty="0">
              <a:solidFill>
                <a:srgbClr val="000000"/>
              </a:solidFill>
            </a:endParaRPr>
          </a:p>
          <a:p>
            <a:pPr marL="0" lvl="1" indent="0">
              <a:spcAft>
                <a:spcPts val="0"/>
              </a:spcAft>
              <a:buNone/>
              <a:defRPr/>
            </a:pPr>
            <a:r>
              <a:rPr lang="en-US" sz="1000" dirty="0">
                <a:solidFill>
                  <a:srgbClr val="000000"/>
                </a:solidFill>
              </a:rPr>
              <a:t>* There is a $2.50 ATM withdrawal fee. Access fees may also be charged by the ATM owner</a:t>
            </a:r>
            <a:r>
              <a:rPr lang="en-US" sz="1000" dirty="0" smtClean="0">
                <a:solidFill>
                  <a:srgbClr val="000000"/>
                </a:solidFill>
              </a:rPr>
              <a:t>.</a:t>
            </a:r>
          </a:p>
          <a:p>
            <a:pPr marL="0" indent="0">
              <a:buNone/>
            </a:pPr>
            <a:endParaRPr lang="en-US" sz="1000" dirty="0">
              <a:solidFill>
                <a:srgbClr val="000000"/>
              </a:solidFill>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pPr/>
              <a:t>12</a:t>
            </a:fld>
            <a:endParaRPr lang="en-US" dirty="0"/>
          </a:p>
        </p:txBody>
      </p:sp>
    </p:spTree>
    <p:extLst>
      <p:ext uri="{BB962C8B-B14F-4D97-AF65-F5344CB8AC3E}">
        <p14:creationId xmlns:p14="http://schemas.microsoft.com/office/powerpoint/2010/main" val="188195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Aft>
                <a:spcPts val="0"/>
              </a:spcAft>
              <a:buFont typeface="Arial" panose="020B0604020202020204" pitchFamily="34" charset="0"/>
              <a:buNone/>
            </a:pPr>
            <a:r>
              <a:rPr lang="en-US" sz="1000" dirty="0" smtClean="0">
                <a:solidFill>
                  <a:srgbClr val="000000"/>
                </a:solidFill>
              </a:rPr>
              <a:t>Individuals</a:t>
            </a:r>
            <a:r>
              <a:rPr lang="en-US" sz="1000" baseline="0" dirty="0" smtClean="0">
                <a:solidFill>
                  <a:srgbClr val="000000"/>
                </a:solidFill>
              </a:rPr>
              <a:t> who are </a:t>
            </a:r>
            <a:r>
              <a:rPr lang="en-US" sz="1000" dirty="0" smtClean="0">
                <a:solidFill>
                  <a:srgbClr val="000000"/>
                </a:solidFill>
              </a:rPr>
              <a:t>18 to 26 years old and covered under their parents’ HSA-qualifying high-deductible health plan may open their own HSA (as long as they’re not claimed</a:t>
            </a:r>
            <a:r>
              <a:rPr lang="en-US" sz="1000" baseline="0" dirty="0" smtClean="0">
                <a:solidFill>
                  <a:srgbClr val="000000"/>
                </a:solidFill>
              </a:rPr>
              <a:t> as a dependent on a parent’s tax return)</a:t>
            </a:r>
            <a:r>
              <a:rPr lang="en-US" sz="1000" dirty="0" smtClean="0">
                <a:solidFill>
                  <a:srgbClr val="000000"/>
                </a:solidFill>
              </a:rPr>
              <a:t>. </a:t>
            </a:r>
          </a:p>
          <a:p>
            <a:pPr marL="0" lvl="1" indent="0">
              <a:spcAft>
                <a:spcPts val="0"/>
              </a:spcAft>
              <a:buFont typeface="Arial" panose="020B0604020202020204" pitchFamily="34" charset="0"/>
              <a:buNone/>
            </a:pPr>
            <a:endParaRPr lang="en-US" sz="10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72957AC2-B6D2-41BB-85E2-7603F98C3C33}" type="slidenum">
              <a:rPr lang="en-US" smtClean="0"/>
              <a:t>13</a:t>
            </a:fld>
            <a:endParaRPr lang="en-US" dirty="0"/>
          </a:p>
        </p:txBody>
      </p:sp>
    </p:spTree>
    <p:extLst>
      <p:ext uri="{BB962C8B-B14F-4D97-AF65-F5344CB8AC3E}">
        <p14:creationId xmlns:p14="http://schemas.microsoft.com/office/powerpoint/2010/main" val="107312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sz="1000" dirty="0" smtClean="0">
                <a:solidFill>
                  <a:srgbClr val="000000"/>
                </a:solidFill>
              </a:rPr>
              <a:t>Your health savings account (HSA) is here to help you pay for qualified medical expenses—big or small. This includes anything from prescriptions to contact lenses. Better yet, even small contributions to your HSA may lead to big savings on your taxes.</a:t>
            </a:r>
            <a:r>
              <a:rPr lang="en-US" sz="1000" baseline="0" dirty="0" smtClean="0">
                <a:solidFill>
                  <a:srgbClr val="000000"/>
                </a:solidFill>
              </a:rPr>
              <a:t> </a:t>
            </a:r>
            <a:endParaRPr lang="en-US" sz="1000" dirty="0" smtClean="0">
              <a:solidFill>
                <a:srgbClr val="000000"/>
              </a:solidFill>
            </a:endParaRP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If you can contribute just $50 per paycheck to your HSA, you could save over $400 a year in taxes. </a:t>
            </a: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Even if you contribute just $100 a</a:t>
            </a:r>
            <a:r>
              <a:rPr lang="en-US" sz="1000" baseline="0" dirty="0" smtClean="0">
                <a:solidFill>
                  <a:srgbClr val="000000"/>
                </a:solidFill>
              </a:rPr>
              <a:t> month, your tax savings can be up to $30 a month—</a:t>
            </a:r>
            <a:r>
              <a:rPr lang="en-US" sz="1000" dirty="0" smtClean="0">
                <a:solidFill>
                  <a:srgbClr val="000000"/>
                </a:solidFill>
              </a:rPr>
              <a:t>that’s like a 30%</a:t>
            </a:r>
            <a:r>
              <a:rPr lang="en-US" sz="1000" baseline="0" dirty="0" smtClean="0">
                <a:solidFill>
                  <a:srgbClr val="000000"/>
                </a:solidFill>
              </a:rPr>
              <a:t> </a:t>
            </a:r>
            <a:r>
              <a:rPr lang="en-US" sz="1000" dirty="0" smtClean="0">
                <a:solidFill>
                  <a:srgbClr val="000000"/>
                </a:solidFill>
              </a:rPr>
              <a:t>discount off qualified medical expenses!</a:t>
            </a:r>
          </a:p>
          <a:p>
            <a:pPr marL="0" indent="0">
              <a:spcAft>
                <a:spcPts val="0"/>
              </a:spcAft>
              <a:buNone/>
            </a:pPr>
            <a:endParaRPr lang="en-US" sz="1000" dirty="0" smtClean="0">
              <a:solidFill>
                <a:srgbClr val="000000"/>
              </a:solidFill>
            </a:endParaRPr>
          </a:p>
          <a:p>
            <a:pPr marL="0" indent="0">
              <a:spcAft>
                <a:spcPts val="0"/>
              </a:spcAft>
              <a:buNone/>
            </a:pPr>
            <a:r>
              <a:rPr lang="en-US" sz="1000" dirty="0" smtClean="0">
                <a:solidFill>
                  <a:srgbClr val="000000"/>
                </a:solidFill>
              </a:rPr>
              <a:t>Every little bit helps.</a:t>
            </a:r>
            <a:r>
              <a:rPr lang="en-US" sz="1000" baseline="0" dirty="0" smtClean="0">
                <a:solidFill>
                  <a:srgbClr val="000000"/>
                </a:solidFill>
              </a:rPr>
              <a:t> </a:t>
            </a:r>
            <a:r>
              <a:rPr lang="en-US" sz="1000" dirty="0" smtClean="0">
                <a:solidFill>
                  <a:srgbClr val="000000"/>
                </a:solidFill>
              </a:rPr>
              <a:t>You can save and grow these savings, or use them for the here and now. </a:t>
            </a:r>
          </a:p>
        </p:txBody>
      </p:sp>
      <p:sp>
        <p:nvSpPr>
          <p:cNvPr id="4" name="Slide Number Placeholder 3"/>
          <p:cNvSpPr>
            <a:spLocks noGrp="1"/>
          </p:cNvSpPr>
          <p:nvPr>
            <p:ph type="sldNum" sz="quarter" idx="10"/>
          </p:nvPr>
        </p:nvSpPr>
        <p:spPr/>
        <p:txBody>
          <a:bodyPr/>
          <a:lstStyle/>
          <a:p>
            <a:pPr>
              <a:defRPr/>
            </a:pPr>
            <a:fld id="{72957AC2-B6D2-41BB-85E2-7603F98C3C33}" type="slidenum">
              <a:rPr lang="en-US" smtClean="0"/>
              <a:t>14</a:t>
            </a:fld>
            <a:endParaRPr lang="en-US" dirty="0"/>
          </a:p>
        </p:txBody>
      </p:sp>
    </p:spTree>
    <p:extLst>
      <p:ext uri="{BB962C8B-B14F-4D97-AF65-F5344CB8AC3E}">
        <p14:creationId xmlns:p14="http://schemas.microsoft.com/office/powerpoint/2010/main" val="74287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100000"/>
              </a:lnSpc>
              <a:spcAft>
                <a:spcPts val="0"/>
              </a:spcAft>
              <a:buNone/>
            </a:pPr>
            <a:r>
              <a:rPr lang="en-US" sz="1000" dirty="0" smtClean="0">
                <a:solidFill>
                  <a:srgbClr val="000000"/>
                </a:solidFill>
                <a:latin typeface="Arial" charset="0"/>
                <a:ea typeface="Arial" charset="0"/>
                <a:cs typeface="Arial" charset="0"/>
              </a:rPr>
              <a:t>By</a:t>
            </a:r>
            <a:r>
              <a:rPr lang="en-US" sz="1000" baseline="0" dirty="0" smtClean="0">
                <a:solidFill>
                  <a:srgbClr val="000000"/>
                </a:solidFill>
                <a:latin typeface="Arial" charset="0"/>
                <a:ea typeface="Arial" charset="0"/>
                <a:cs typeface="Arial" charset="0"/>
              </a:rPr>
              <a:t> depositing $3,000 into your HSA, y</a:t>
            </a:r>
            <a:r>
              <a:rPr lang="en-US" sz="1000" dirty="0" smtClean="0">
                <a:solidFill>
                  <a:srgbClr val="000000"/>
                </a:solidFill>
                <a:latin typeface="Arial" charset="0"/>
                <a:ea typeface="Arial" charset="0"/>
                <a:cs typeface="Arial" charset="0"/>
              </a:rPr>
              <a:t>ou might be surprised to learn that you’ll save $1,235</a:t>
            </a:r>
            <a:r>
              <a:rPr lang="en-US" sz="1000" baseline="0" dirty="0" smtClean="0">
                <a:solidFill>
                  <a:srgbClr val="000000"/>
                </a:solidFill>
                <a:latin typeface="Arial" charset="0"/>
                <a:ea typeface="Arial" charset="0"/>
                <a:cs typeface="Arial" charset="0"/>
              </a:rPr>
              <a:t> </a:t>
            </a:r>
            <a:r>
              <a:rPr lang="en-US" sz="1000" dirty="0" smtClean="0">
                <a:solidFill>
                  <a:srgbClr val="000000"/>
                </a:solidFill>
                <a:latin typeface="Arial" charset="0"/>
                <a:ea typeface="Arial" charset="0"/>
                <a:cs typeface="Arial" charset="0"/>
              </a:rPr>
              <a:t>in taxes!</a:t>
            </a:r>
            <a:r>
              <a:rPr lang="en-US" sz="1000" baseline="0" dirty="0" smtClean="0">
                <a:solidFill>
                  <a:srgbClr val="000000"/>
                </a:solidFill>
                <a:latin typeface="Arial" charset="0"/>
                <a:ea typeface="Arial" charset="0"/>
                <a:cs typeface="Arial" charset="0"/>
              </a:rPr>
              <a:t> </a:t>
            </a:r>
            <a:r>
              <a:rPr lang="en-US" sz="1000" dirty="0" smtClean="0">
                <a:solidFill>
                  <a:srgbClr val="000000"/>
                </a:solidFill>
                <a:latin typeface="Arial" charset="0"/>
                <a:ea typeface="Arial" charset="0"/>
                <a:cs typeface="Arial" charset="0"/>
              </a:rPr>
              <a:t>Here</a:t>
            </a:r>
            <a:r>
              <a:rPr lang="ja-JP" altLang="en-US" sz="1000" dirty="0" smtClean="0">
                <a:solidFill>
                  <a:srgbClr val="000000"/>
                </a:solidFill>
                <a:latin typeface="Arial" charset="0"/>
                <a:ea typeface="Arial" charset="0"/>
                <a:cs typeface="Arial" charset="0"/>
              </a:rPr>
              <a:t>’</a:t>
            </a:r>
            <a:r>
              <a:rPr lang="en-US" altLang="ja-JP" sz="1000" dirty="0" smtClean="0">
                <a:solidFill>
                  <a:srgbClr val="000000"/>
                </a:solidFill>
                <a:latin typeface="Arial" charset="0"/>
                <a:ea typeface="Arial" charset="0"/>
                <a:cs typeface="Arial" charset="0"/>
              </a:rPr>
              <a:t>s how:</a:t>
            </a:r>
          </a:p>
          <a:p>
            <a:pPr marL="0" indent="0" eaLnBrk="1" hangingPunct="1">
              <a:lnSpc>
                <a:spcPct val="100000"/>
              </a:lnSpc>
              <a:spcAft>
                <a:spcPts val="0"/>
              </a:spcAft>
              <a:buNone/>
            </a:pPr>
            <a:endParaRPr lang="en-US" sz="1000" b="1" dirty="0" smtClean="0">
              <a:solidFill>
                <a:srgbClr val="000000"/>
              </a:solidFill>
              <a:latin typeface="Arial" charset="0"/>
              <a:ea typeface="Arial" charset="0"/>
              <a:cs typeface="Arial" charset="0"/>
            </a:endParaRPr>
          </a:p>
          <a:p>
            <a:pPr marL="0" indent="0" eaLnBrk="1" hangingPunct="1">
              <a:lnSpc>
                <a:spcPct val="100000"/>
              </a:lnSpc>
              <a:spcAft>
                <a:spcPts val="0"/>
              </a:spcAft>
              <a:buNone/>
            </a:pPr>
            <a:r>
              <a:rPr lang="en-US" sz="1000" b="0" dirty="0" smtClean="0">
                <a:solidFill>
                  <a:srgbClr val="000000"/>
                </a:solidFill>
                <a:latin typeface="Arial" charset="0"/>
                <a:ea typeface="Arial" charset="0"/>
                <a:cs typeface="Arial" charset="0"/>
              </a:rPr>
              <a:t>First, the money you put into your HSA is income tax-deductible. You </a:t>
            </a:r>
            <a:r>
              <a:rPr lang="en-US" sz="1000" dirty="0" smtClean="0">
                <a:solidFill>
                  <a:srgbClr val="000000"/>
                </a:solidFill>
                <a:latin typeface="Arial" charset="0"/>
                <a:ea typeface="Arial" charset="0"/>
                <a:cs typeface="Arial" charset="0"/>
              </a:rPr>
              <a:t>deposit $3,000 through payroll deduction into your Optum Bank HSA</a:t>
            </a:r>
            <a:r>
              <a:rPr lang="en-US" sz="1000" baseline="0" dirty="0" smtClean="0">
                <a:solidFill>
                  <a:srgbClr val="000000"/>
                </a:solidFill>
                <a:latin typeface="Arial" charset="0"/>
                <a:ea typeface="Arial" charset="0"/>
                <a:cs typeface="Arial" charset="0"/>
              </a:rPr>
              <a:t> and save </a:t>
            </a:r>
            <a:r>
              <a:rPr lang="en-US" sz="1000" dirty="0" smtClean="0">
                <a:solidFill>
                  <a:srgbClr val="000000"/>
                </a:solidFill>
                <a:latin typeface="Arial" charset="0"/>
                <a:ea typeface="Arial" charset="0"/>
                <a:cs typeface="Arial" charset="0"/>
              </a:rPr>
              <a:t>$750 in federal income taxes. You also save $255 in state income taxes. And, because your employer offers payroll deduction, you save an additional $230 on FICA taxes. As a result, you’ll save a total of $1,235 on your </a:t>
            </a:r>
            <a:r>
              <a:rPr lang="en-US" sz="1000" dirty="0" smtClean="0">
                <a:solidFill>
                  <a:srgbClr val="000000"/>
                </a:solidFill>
                <a:latin typeface="Arial" charset="0"/>
                <a:ea typeface="Arial" charset="0"/>
                <a:cs typeface="Arial" charset="0"/>
              </a:rPr>
              <a:t>2020 </a:t>
            </a:r>
            <a:r>
              <a:rPr lang="en-US" sz="1000" dirty="0" smtClean="0">
                <a:solidFill>
                  <a:srgbClr val="000000"/>
                </a:solidFill>
                <a:latin typeface="Arial" charset="0"/>
                <a:ea typeface="Arial" charset="0"/>
                <a:cs typeface="Arial" charset="0"/>
              </a:rPr>
              <a:t>annual income taxes.</a:t>
            </a:r>
          </a:p>
          <a:p>
            <a:pPr marL="0" lvl="1" indent="0" eaLnBrk="1" hangingPunct="1">
              <a:lnSpc>
                <a:spcPct val="100000"/>
              </a:lnSpc>
              <a:spcAft>
                <a:spcPts val="0"/>
              </a:spcAft>
              <a:buNone/>
            </a:pPr>
            <a:endParaRPr lang="en-US" sz="1000" dirty="0" smtClean="0">
              <a:solidFill>
                <a:srgbClr val="000000"/>
              </a:solidFill>
              <a:latin typeface="Arial" charset="0"/>
              <a:ea typeface="Arial" charset="0"/>
              <a:cs typeface="Arial" charset="0"/>
            </a:endParaRPr>
          </a:p>
          <a:p>
            <a:pPr marL="0" indent="0" eaLnBrk="1" hangingPunct="1">
              <a:lnSpc>
                <a:spcPct val="100000"/>
              </a:lnSpc>
              <a:spcAft>
                <a:spcPts val="0"/>
              </a:spcAft>
              <a:buNone/>
            </a:pPr>
            <a:r>
              <a:rPr lang="en-US" sz="1000" dirty="0" smtClean="0">
                <a:solidFill>
                  <a:srgbClr val="000000"/>
                </a:solidFill>
                <a:latin typeface="Arial" charset="0"/>
                <a:ea typeface="Arial" charset="0"/>
                <a:cs typeface="Arial" charset="0"/>
              </a:rPr>
              <a:t>You continue</a:t>
            </a:r>
            <a:r>
              <a:rPr lang="en-US" sz="1000" baseline="0" dirty="0" smtClean="0">
                <a:solidFill>
                  <a:srgbClr val="000000"/>
                </a:solidFill>
                <a:latin typeface="Arial" charset="0"/>
                <a:ea typeface="Arial" charset="0"/>
                <a:cs typeface="Arial" charset="0"/>
              </a:rPr>
              <a:t> </a:t>
            </a:r>
            <a:r>
              <a:rPr lang="en-US" sz="1000" dirty="0" smtClean="0">
                <a:solidFill>
                  <a:srgbClr val="000000"/>
                </a:solidFill>
                <a:latin typeface="Arial" charset="0"/>
                <a:ea typeface="Arial" charset="0"/>
                <a:cs typeface="Arial" charset="0"/>
              </a:rPr>
              <a:t>to save when you</a:t>
            </a:r>
            <a:r>
              <a:rPr lang="en-US" sz="1000" b="1" dirty="0" smtClean="0">
                <a:solidFill>
                  <a:srgbClr val="000000"/>
                </a:solidFill>
                <a:latin typeface="Arial" charset="0"/>
                <a:ea typeface="Arial" charset="0"/>
                <a:cs typeface="Arial" charset="0"/>
              </a:rPr>
              <a:t> </a:t>
            </a:r>
            <a:r>
              <a:rPr lang="en-US" sz="1000" b="0" dirty="0" smtClean="0">
                <a:solidFill>
                  <a:srgbClr val="000000"/>
                </a:solidFill>
                <a:latin typeface="Arial" charset="0"/>
                <a:ea typeface="Arial" charset="0"/>
                <a:cs typeface="Arial" charset="0"/>
              </a:rPr>
              <a:t>withdraw funds from your HSA to pay for qualified expenses. </a:t>
            </a:r>
            <a:r>
              <a:rPr lang="en-US" sz="1000" dirty="0" smtClean="0">
                <a:solidFill>
                  <a:srgbClr val="000000"/>
                </a:solidFill>
                <a:latin typeface="Arial" charset="0"/>
                <a:ea typeface="Arial" charset="0"/>
                <a:cs typeface="Arial" charset="0"/>
              </a:rPr>
              <a:t>For example, if you withdraw $2,000 to pay for health care expenses for yourself and your family, you won’t have to pay income taxes on that money as long as the funds are used to pay for qualified medical expenses.</a:t>
            </a:r>
          </a:p>
          <a:p>
            <a:pPr marL="0" indent="0" eaLnBrk="1" hangingPunct="1">
              <a:lnSpc>
                <a:spcPct val="100000"/>
              </a:lnSpc>
              <a:spcAft>
                <a:spcPts val="0"/>
              </a:spcAft>
              <a:buNone/>
            </a:pPr>
            <a:endParaRPr lang="en-US" sz="1000" b="1" dirty="0" smtClean="0">
              <a:solidFill>
                <a:srgbClr val="000000"/>
              </a:solidFill>
              <a:latin typeface="Arial" charset="0"/>
              <a:ea typeface="Arial" charset="0"/>
              <a:cs typeface="Arial" charset="0"/>
            </a:endParaRPr>
          </a:p>
          <a:p>
            <a:pPr marL="0" indent="0" eaLnBrk="1" hangingPunct="1">
              <a:lnSpc>
                <a:spcPct val="100000"/>
              </a:lnSpc>
              <a:spcAft>
                <a:spcPts val="0"/>
              </a:spcAft>
              <a:buNone/>
            </a:pPr>
            <a:r>
              <a:rPr lang="en-US" sz="1000" b="0" dirty="0" smtClean="0">
                <a:solidFill>
                  <a:srgbClr val="000000"/>
                </a:solidFill>
                <a:latin typeface="Arial" charset="0"/>
                <a:ea typeface="Arial" charset="0"/>
                <a:cs typeface="Arial" charset="0"/>
              </a:rPr>
              <a:t>Even though you</a:t>
            </a:r>
            <a:r>
              <a:rPr lang="en-US" sz="1000" b="0" baseline="0" dirty="0" smtClean="0">
                <a:solidFill>
                  <a:srgbClr val="000000"/>
                </a:solidFill>
                <a:latin typeface="Arial" charset="0"/>
                <a:ea typeface="Arial" charset="0"/>
                <a:cs typeface="Arial" charset="0"/>
              </a:rPr>
              <a:t> </a:t>
            </a:r>
            <a:r>
              <a:rPr lang="en-US" sz="1000" b="0" dirty="0" smtClean="0">
                <a:solidFill>
                  <a:srgbClr val="000000"/>
                </a:solidFill>
                <a:latin typeface="Arial" charset="0"/>
                <a:ea typeface="Arial" charset="0"/>
                <a:cs typeface="Arial" charset="0"/>
              </a:rPr>
              <a:t>earn interest on your account, you live in</a:t>
            </a:r>
            <a:r>
              <a:rPr lang="en-US" sz="1000" b="0" baseline="0" dirty="0" smtClean="0">
                <a:solidFill>
                  <a:srgbClr val="000000"/>
                </a:solidFill>
                <a:latin typeface="Arial" charset="0"/>
                <a:ea typeface="Arial" charset="0"/>
                <a:cs typeface="Arial" charset="0"/>
              </a:rPr>
              <a:t> a state where this</a:t>
            </a:r>
            <a:r>
              <a:rPr lang="en-US" sz="1000" b="0" dirty="0" smtClean="0">
                <a:solidFill>
                  <a:srgbClr val="000000"/>
                </a:solidFill>
                <a:latin typeface="Arial" charset="0"/>
                <a:ea typeface="Arial" charset="0"/>
                <a:cs typeface="Arial" charset="0"/>
              </a:rPr>
              <a:t> interest is not taxable.  </a:t>
            </a:r>
          </a:p>
          <a:p>
            <a:pPr marL="0" indent="0" eaLnBrk="1" hangingPunct="1">
              <a:lnSpc>
                <a:spcPct val="100000"/>
              </a:lnSpc>
              <a:spcAft>
                <a:spcPts val="0"/>
              </a:spcAft>
              <a:buNone/>
            </a:pPr>
            <a:endParaRPr lang="en-US" sz="1000" b="1" dirty="0" smtClean="0">
              <a:solidFill>
                <a:srgbClr val="000000"/>
              </a:solidFill>
              <a:latin typeface="Arial" charset="0"/>
              <a:ea typeface="Arial" charset="0"/>
              <a:cs typeface="Arial" charset="0"/>
            </a:endParaRPr>
          </a:p>
          <a:p>
            <a:pPr marL="0" indent="0" eaLnBrk="1" hangingPunct="1">
              <a:lnSpc>
                <a:spcPct val="100000"/>
              </a:lnSpc>
              <a:spcAft>
                <a:spcPts val="0"/>
              </a:spcAft>
              <a:buNone/>
            </a:pPr>
            <a:r>
              <a:rPr lang="en-US" sz="1000" b="0" dirty="0" smtClean="0">
                <a:solidFill>
                  <a:srgbClr val="000000"/>
                </a:solidFill>
                <a:latin typeface="Arial" charset="0"/>
                <a:ea typeface="Arial" charset="0"/>
                <a:cs typeface="Arial" charset="0"/>
              </a:rPr>
              <a:t>Finally, any amount that you don’t</a:t>
            </a:r>
            <a:r>
              <a:rPr lang="en-US" altLang="ja-JP" sz="1000" b="0" dirty="0" smtClean="0">
                <a:solidFill>
                  <a:srgbClr val="000000"/>
                </a:solidFill>
                <a:latin typeface="Arial" charset="0"/>
                <a:ea typeface="Arial" charset="0"/>
                <a:cs typeface="Arial" charset="0"/>
              </a:rPr>
              <a:t> spend during the year will carry over for you to use in the future. In</a:t>
            </a:r>
            <a:r>
              <a:rPr lang="en-US" altLang="ja-JP" sz="1000" b="0" baseline="0" dirty="0" smtClean="0">
                <a:solidFill>
                  <a:srgbClr val="000000"/>
                </a:solidFill>
                <a:latin typeface="Arial" charset="0"/>
                <a:ea typeface="Arial" charset="0"/>
                <a:cs typeface="Arial" charset="0"/>
              </a:rPr>
              <a:t> this hypothetical example, you would</a:t>
            </a:r>
            <a:r>
              <a:rPr lang="en-US" altLang="ja-JP" sz="1000" dirty="0" smtClean="0">
                <a:solidFill>
                  <a:srgbClr val="000000"/>
                </a:solidFill>
                <a:latin typeface="Arial" charset="0"/>
                <a:ea typeface="Arial" charset="0"/>
                <a:cs typeface="Arial" charset="0"/>
              </a:rPr>
              <a:t> carry over approximately </a:t>
            </a:r>
            <a:r>
              <a:rPr lang="en-US" altLang="ja-JP" sz="1000" b="0" dirty="0" smtClean="0">
                <a:solidFill>
                  <a:srgbClr val="000000"/>
                </a:solidFill>
                <a:latin typeface="Arial" charset="0"/>
                <a:ea typeface="Arial" charset="0"/>
                <a:cs typeface="Arial" charset="0"/>
              </a:rPr>
              <a:t>$1,000 </a:t>
            </a:r>
            <a:r>
              <a:rPr lang="en-US" altLang="ja-JP" sz="1000" dirty="0" smtClean="0">
                <a:solidFill>
                  <a:srgbClr val="000000"/>
                </a:solidFill>
                <a:latin typeface="Arial" charset="0"/>
                <a:ea typeface="Arial" charset="0"/>
                <a:cs typeface="Arial" charset="0"/>
              </a:rPr>
              <a:t>HSA dollars into next year. </a:t>
            </a:r>
          </a:p>
          <a:p>
            <a:pPr eaLnBrk="1" hangingPunct="1">
              <a:lnSpc>
                <a:spcPct val="90000"/>
              </a:lnSpc>
            </a:pPr>
            <a:endParaRPr lang="en-US" sz="1000" dirty="0" smtClean="0">
              <a:ea typeface="ＭＳ Ｐゴシック" pitchFamily="34" charset="-128"/>
            </a:endParaRPr>
          </a:p>
          <a:p>
            <a:pPr eaLnBrk="1" hangingPunct="1">
              <a:lnSpc>
                <a:spcPct val="90000"/>
              </a:lnSpc>
            </a:pPr>
            <a:endParaRPr lang="en-US" sz="100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15</a:t>
            </a:fld>
            <a:endParaRPr lang="en-US" dirty="0"/>
          </a:p>
        </p:txBody>
      </p:sp>
    </p:spTree>
    <p:extLst>
      <p:ext uri="{BB962C8B-B14F-4D97-AF65-F5344CB8AC3E}">
        <p14:creationId xmlns:p14="http://schemas.microsoft.com/office/powerpoint/2010/main" val="30666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1" dirty="0" smtClean="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662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baseline="0" dirty="0" smtClean="0">
                <a:solidFill>
                  <a:srgbClr val="000000"/>
                </a:solidFill>
                <a:latin typeface="Arial" charset="0"/>
                <a:ea typeface="Arial" charset="0"/>
                <a:cs typeface="Arial" charset="0"/>
              </a:rPr>
              <a:t>Optum Bank, Member FDIC, is a subsidiary of Optum. Deposits are insured by the FDIC up to $250,000. Additionally, Optum Bank protects your account with multiple layers of cyber fraud protection to give you peace of mind.</a:t>
            </a:r>
          </a:p>
          <a:p>
            <a:pPr marL="171450" marR="0" indent="-1714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lang="en-US" sz="1000" baseline="0" dirty="0" smtClean="0">
              <a:solidFill>
                <a:srgbClr val="000000"/>
              </a:solidFill>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baseline="0" dirty="0" smtClean="0">
                <a:solidFill>
                  <a:srgbClr val="000000"/>
                </a:solidFill>
                <a:latin typeface="Arial" charset="0"/>
                <a:ea typeface="Arial" charset="0"/>
                <a:cs typeface="Arial" charset="0"/>
              </a:rPr>
              <a:t>Optum Bank differs from other banks in that we focus exclusively on health care banking. We are the largest provider of HSAs in the United States and have more than 145,000 people making the health care system work better for everyone. </a:t>
            </a:r>
          </a:p>
          <a:p>
            <a:pPr marL="171450" marR="0" indent="-1714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lang="en-US" sz="1000" baseline="0" dirty="0" smtClean="0">
              <a:solidFill>
                <a:srgbClr val="000000"/>
              </a:solidFill>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baseline="0" dirty="0" smtClean="0">
                <a:solidFill>
                  <a:srgbClr val="000000"/>
                </a:solidFill>
                <a:latin typeface="Arial" charset="0"/>
                <a:ea typeface="Arial" charset="0"/>
                <a:cs typeface="Arial" charset="0"/>
              </a:rPr>
              <a:t>You have many convenient ways to access your account, including:</a:t>
            </a:r>
          </a:p>
          <a:p>
            <a:pPr marL="342900" marR="0" lvl="1" indent="-1714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lang="en-US" sz="1000" baseline="0" dirty="0" smtClean="0">
                <a:solidFill>
                  <a:srgbClr val="000000"/>
                </a:solidFill>
                <a:latin typeface="Arial" charset="0"/>
                <a:ea typeface="Arial" charset="0"/>
                <a:cs typeface="Arial" charset="0"/>
              </a:rPr>
              <a:t>Live phone support.</a:t>
            </a:r>
          </a:p>
          <a:p>
            <a:pPr marL="342900" marR="0" lvl="1" indent="-1714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lang="en-US" sz="1000" baseline="0" dirty="0" smtClean="0">
                <a:solidFill>
                  <a:srgbClr val="000000"/>
                </a:solidFill>
                <a:latin typeface="Arial" charset="0"/>
                <a:ea typeface="Arial" charset="0"/>
                <a:cs typeface="Arial" charset="0"/>
              </a:rPr>
              <a:t>On-demand access at </a:t>
            </a:r>
            <a:r>
              <a:rPr lang="en-US" sz="1000" b="1" baseline="0" dirty="0" err="1" smtClean="0">
                <a:solidFill>
                  <a:srgbClr val="000000"/>
                </a:solidFill>
                <a:latin typeface="Arial" charset="0"/>
                <a:ea typeface="Arial" charset="0"/>
                <a:cs typeface="Arial" charset="0"/>
              </a:rPr>
              <a:t>optumbank.com</a:t>
            </a:r>
            <a:r>
              <a:rPr lang="en-US" sz="1000" baseline="0" dirty="0" smtClean="0">
                <a:solidFill>
                  <a:srgbClr val="000000"/>
                </a:solidFill>
                <a:latin typeface="Arial" charset="0"/>
                <a:ea typeface="Arial" charset="0"/>
                <a:cs typeface="Arial" charset="0"/>
              </a:rPr>
              <a:t>.</a:t>
            </a:r>
          </a:p>
          <a:p>
            <a:pPr marL="342900" marR="0" lvl="1" indent="-1714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lang="en-US" sz="1000" baseline="0" dirty="0" smtClean="0">
                <a:solidFill>
                  <a:srgbClr val="000000"/>
                </a:solidFill>
                <a:latin typeface="Arial" charset="0"/>
                <a:ea typeface="Arial" charset="0"/>
                <a:cs typeface="Arial" charset="0"/>
              </a:rPr>
              <a:t>The Optum Bank app—the industry’s #1 rated app.</a:t>
            </a:r>
          </a:p>
          <a:p>
            <a:pPr marL="342900" marR="0" lvl="1" indent="-1714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lang="en-US" sz="1000" baseline="0" dirty="0" smtClean="0">
                <a:solidFill>
                  <a:srgbClr val="000000"/>
                </a:solidFill>
                <a:latin typeface="Arial" charset="0"/>
                <a:ea typeface="Arial" charset="0"/>
                <a:cs typeface="Arial" charset="0"/>
              </a:rPr>
              <a:t>And, your HSA is </a:t>
            </a:r>
            <a:r>
              <a:rPr lang="en-US" sz="1000" dirty="0" smtClean="0">
                <a:solidFill>
                  <a:srgbClr val="000000"/>
                </a:solidFill>
                <a:latin typeface="Arial" charset="0"/>
                <a:ea typeface="Arial" charset="0"/>
                <a:cs typeface="Arial" charset="0"/>
              </a:rPr>
              <a:t>conveniently linked </a:t>
            </a:r>
            <a:r>
              <a:rPr lang="en-US" sz="1000" baseline="0" dirty="0" smtClean="0">
                <a:solidFill>
                  <a:srgbClr val="000000"/>
                </a:solidFill>
                <a:latin typeface="Arial" charset="0"/>
                <a:ea typeface="Arial" charset="0"/>
                <a:cs typeface="Arial" charset="0"/>
              </a:rPr>
              <a:t>to Optum Bank through </a:t>
            </a:r>
            <a:r>
              <a:rPr lang="en-US" sz="1000" b="1" baseline="0" dirty="0" err="1" smtClean="0">
                <a:solidFill>
                  <a:srgbClr val="000000"/>
                </a:solidFill>
                <a:latin typeface="Arial" charset="0"/>
                <a:ea typeface="Arial" charset="0"/>
                <a:cs typeface="Arial" charset="0"/>
              </a:rPr>
              <a:t>myuhc.com</a:t>
            </a:r>
            <a:r>
              <a:rPr lang="en-US" sz="1000" b="1" baseline="30000" dirty="0" smtClean="0">
                <a:solidFill>
                  <a:srgbClr val="000000"/>
                </a:solidFill>
                <a:latin typeface="Arial" charset="0"/>
                <a:ea typeface="Arial" charset="0"/>
                <a:cs typeface="Arial" charset="0"/>
              </a:rPr>
              <a:t>®</a:t>
            </a:r>
            <a:r>
              <a:rPr lang="en-US" sz="1000" b="1" baseline="0" dirty="0" smtClean="0">
                <a:solidFill>
                  <a:srgbClr val="000000"/>
                </a:solidFill>
                <a:latin typeface="Arial" charset="0"/>
                <a:ea typeface="Arial" charset="0"/>
                <a:cs typeface="Arial" charset="0"/>
              </a:rPr>
              <a:t> </a:t>
            </a:r>
            <a:r>
              <a:rPr lang="en-US" sz="1000" baseline="0" dirty="0" smtClean="0">
                <a:solidFill>
                  <a:srgbClr val="000000"/>
                </a:solidFill>
                <a:latin typeface="Arial" charset="0"/>
                <a:ea typeface="Arial" charset="0"/>
                <a:cs typeface="Arial" charset="0"/>
              </a:rPr>
              <a:t>so you can access your health plan and HSA all in one place.</a:t>
            </a:r>
          </a:p>
          <a:p>
            <a:pPr marL="171450" marR="0" lvl="1"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endParaRPr lang="en-US" sz="1000" baseline="0" dirty="0" smtClean="0">
              <a:solidFill>
                <a:srgbClr val="000000"/>
              </a:solidFill>
              <a:latin typeface="Arial" charset="0"/>
              <a:ea typeface="Arial" charset="0"/>
              <a:cs typeface="Arial" charset="0"/>
            </a:endParaRPr>
          </a:p>
          <a:p>
            <a:pPr marL="0" marR="0" lvl="1"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baseline="0" dirty="0" smtClean="0">
                <a:solidFill>
                  <a:srgbClr val="000000"/>
                </a:solidFill>
                <a:latin typeface="Arial" charset="0"/>
                <a:ea typeface="Arial" charset="0"/>
                <a:cs typeface="Arial" charset="0"/>
              </a:rPr>
              <a:t>As a digital, analytics and technology leader, Optum Bank can easily connect to your Google Home or Alexa-enabled device, in addition to supporting mobile wallets such as Apple Pay and Google Pay.</a:t>
            </a:r>
          </a:p>
          <a:p>
            <a:pPr marL="171450" marR="0" lvl="1" indent="-1714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endParaRPr lang="en-US" sz="1000" baseline="0" dirty="0" smtClean="0">
              <a:solidFill>
                <a:srgbClr val="000000"/>
              </a:solidFill>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
                <a:schemeClr val="accent3"/>
              </a:buClr>
              <a:buSzTx/>
              <a:buNone/>
              <a:tabLst/>
              <a:defRPr/>
            </a:pPr>
            <a:endParaRPr lang="en-US" sz="1000" baseline="0" dirty="0" smtClean="0">
              <a:solidFill>
                <a:srgbClr val="000000"/>
              </a:solidFill>
              <a:latin typeface="Arial" charset="0"/>
              <a:ea typeface="Arial" charset="0"/>
              <a:cs typeface="Arial" charset="0"/>
            </a:endParaRPr>
          </a:p>
          <a:p>
            <a:pPr>
              <a:spcAft>
                <a:spcPts val="0"/>
              </a:spcAft>
            </a:pPr>
            <a:endParaRPr lang="en-US" sz="1000" dirty="0">
              <a:solidFill>
                <a:srgbClr val="000000"/>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pPr/>
              <a:t>2</a:t>
            </a:fld>
            <a:endParaRPr lang="en-US" dirty="0"/>
          </a:p>
        </p:txBody>
      </p:sp>
    </p:spTree>
    <p:extLst>
      <p:ext uri="{BB962C8B-B14F-4D97-AF65-F5344CB8AC3E}">
        <p14:creationId xmlns:p14="http://schemas.microsoft.com/office/powerpoint/2010/main" val="16662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7107" name="Notes Placeholder 2"/>
          <p:cNvSpPr>
            <a:spLocks noGrp="1"/>
          </p:cNvSpPr>
          <p:nvPr>
            <p:ph type="body" idx="1"/>
          </p:nvPr>
        </p:nvSpPr>
        <p:spPr>
          <a:noFill/>
        </p:spPr>
        <p:txBody>
          <a:bodyPr/>
          <a:lstStyle/>
          <a:p>
            <a:pPr marL="0" indent="0">
              <a:spcAft>
                <a:spcPts val="0"/>
              </a:spcAft>
              <a:buNone/>
            </a:pPr>
            <a:r>
              <a:rPr lang="en-US" altLang="ja-JP" sz="1000" b="1" baseline="0" dirty="0" smtClean="0">
                <a:solidFill>
                  <a:srgbClr val="000000"/>
                </a:solidFill>
                <a:latin typeface="Arial" pitchFamily="34" charset="0"/>
                <a:ea typeface="ＭＳ Ｐゴシック" pitchFamily="34" charset="-128"/>
                <a:cs typeface="Arial Unicode MS" pitchFamily="34" charset="-128"/>
              </a:rPr>
              <a:t>Let’s learn more about an HSA.</a:t>
            </a:r>
            <a:endParaRPr lang="en-US" altLang="ja-JP" sz="1000" baseline="0" dirty="0" smtClean="0">
              <a:solidFill>
                <a:srgbClr val="000000"/>
              </a:solidFill>
              <a:latin typeface="Arial" pitchFamily="34" charset="0"/>
              <a:ea typeface="ＭＳ Ｐゴシック" pitchFamily="34" charset="-128"/>
              <a:cs typeface="Arial Unicode MS" pitchFamily="34" charset="-128"/>
            </a:endParaRPr>
          </a:p>
          <a:p>
            <a:pPr marL="0" indent="0" defTabSz="897245">
              <a:spcAft>
                <a:spcPts val="0"/>
              </a:spcAft>
              <a:buNone/>
              <a:defRPr/>
            </a:pPr>
            <a:r>
              <a:rPr lang="en-US" altLang="ja-JP" sz="1000" baseline="0" dirty="0" smtClean="0">
                <a:solidFill>
                  <a:srgbClr val="000000"/>
                </a:solidFill>
                <a:latin typeface="Arial" pitchFamily="34" charset="0"/>
                <a:ea typeface="ＭＳ Ｐゴシック" pitchFamily="34" charset="-128"/>
                <a:cs typeface="Arial Unicode MS" pitchFamily="34" charset="-128"/>
              </a:rPr>
              <a:t>An HSA is an individually owned savings account offering a tax-advantaged way to save for qualified medical expenses both now and in the future.</a:t>
            </a:r>
          </a:p>
          <a:p>
            <a:pPr marL="224824" indent="-224824" defTabSz="897245">
              <a:spcAft>
                <a:spcPts val="0"/>
              </a:spcAft>
              <a:defRPr/>
            </a:pPr>
            <a:endParaRPr lang="en-US" altLang="ja-JP" sz="1000" baseline="0" dirty="0" smtClean="0">
              <a:solidFill>
                <a:srgbClr val="000000"/>
              </a:solidFill>
              <a:latin typeface="Arial" pitchFamily="34" charset="0"/>
              <a:ea typeface="ＭＳ Ｐゴシック" pitchFamily="34" charset="-128"/>
              <a:cs typeface="Arial Unicode MS" pitchFamily="34" charset="-128"/>
            </a:endParaRPr>
          </a:p>
          <a:p>
            <a:pPr marL="0" indent="0" defTabSz="897245">
              <a:spcAft>
                <a:spcPts val="0"/>
              </a:spcAft>
              <a:buNone/>
              <a:defRPr/>
            </a:pPr>
            <a:r>
              <a:rPr lang="en-US" altLang="ja-JP" sz="1000" b="1" baseline="0" dirty="0" smtClean="0">
                <a:solidFill>
                  <a:srgbClr val="000000"/>
                </a:solidFill>
                <a:latin typeface="Arial" pitchFamily="34" charset="0"/>
                <a:ea typeface="ＭＳ Ｐゴシック" pitchFamily="34" charset="-128"/>
                <a:cs typeface="Arial Unicode MS" pitchFamily="34" charset="-128"/>
              </a:rPr>
              <a:t>Here’s how it works:</a:t>
            </a:r>
            <a:endParaRPr lang="en-US" altLang="ja-JP" sz="1000" baseline="0" dirty="0" smtClean="0">
              <a:solidFill>
                <a:srgbClr val="000000"/>
              </a:solidFill>
              <a:latin typeface="Arial" pitchFamily="34" charset="0"/>
              <a:ea typeface="ＭＳ Ｐゴシック" pitchFamily="34" charset="-128"/>
              <a:cs typeface="Arial Unicode MS" pitchFamily="34" charset="-128"/>
            </a:endParaRPr>
          </a:p>
          <a:p>
            <a:pPr marL="228600" indent="-228600" defTabSz="897245">
              <a:spcAft>
                <a:spcPts val="0"/>
              </a:spcAft>
              <a:buFont typeface="+mj-lt"/>
              <a:buAutoNum type="arabicPeriod"/>
              <a:defRPr/>
            </a:pPr>
            <a:r>
              <a:rPr lang="en-US" altLang="ja-JP" sz="1000" baseline="0" dirty="0" smtClean="0">
                <a:solidFill>
                  <a:srgbClr val="000000"/>
                </a:solidFill>
                <a:latin typeface="Arial" pitchFamily="34" charset="0"/>
                <a:ea typeface="ＭＳ Ｐゴシック" pitchFamily="34" charset="-128"/>
                <a:cs typeface="Arial Unicode MS" pitchFamily="34" charset="-128"/>
              </a:rPr>
              <a:t>First, you open an account and deposit money into it. This money can be deposited through pre-tax payroll deductions. All funds belong to you, even those contributed by your employer. If you change jobs or health plans, the money is still yours to keep.</a:t>
            </a:r>
          </a:p>
          <a:p>
            <a:pPr marL="228600" indent="-228600" defTabSz="897245">
              <a:spcAft>
                <a:spcPts val="0"/>
              </a:spcAft>
              <a:buFont typeface="+mj-lt"/>
              <a:buAutoNum type="arabicPeriod"/>
              <a:defRPr/>
            </a:pPr>
            <a:endParaRPr lang="en-US" altLang="ja-JP" sz="1000" baseline="0" dirty="0" smtClean="0">
              <a:solidFill>
                <a:srgbClr val="000000"/>
              </a:solidFill>
              <a:latin typeface="Arial" pitchFamily="34" charset="0"/>
              <a:ea typeface="ＭＳ Ｐゴシック" pitchFamily="34" charset="-128"/>
              <a:cs typeface="Arial Unicode MS" pitchFamily="34" charset="-128"/>
            </a:endParaRPr>
          </a:p>
          <a:p>
            <a:pPr marL="228600" indent="-228600" defTabSz="897245">
              <a:spcAft>
                <a:spcPts val="0"/>
              </a:spcAft>
              <a:buFont typeface="+mj-lt"/>
              <a:buAutoNum type="arabicPeriod"/>
              <a:defRPr/>
            </a:pPr>
            <a:r>
              <a:rPr lang="en-US" altLang="ja-JP" sz="1000" baseline="0" dirty="0" smtClean="0">
                <a:solidFill>
                  <a:srgbClr val="000000"/>
                </a:solidFill>
                <a:latin typeface="Arial" pitchFamily="34" charset="0"/>
                <a:ea typeface="ＭＳ Ｐゴシック" pitchFamily="34" charset="-128"/>
                <a:cs typeface="Arial Unicode MS" pitchFamily="34" charset="-128"/>
              </a:rPr>
              <a:t>Next, you save on taxes. The money that goes in is tax advantaged, which means it grows income tax-free and comes out tax-free when spent on qualified medical expenses.</a:t>
            </a:r>
          </a:p>
          <a:p>
            <a:pPr marL="228600" indent="-228600" defTabSz="897245">
              <a:spcAft>
                <a:spcPts val="0"/>
              </a:spcAft>
              <a:buFont typeface="+mj-lt"/>
              <a:buAutoNum type="arabicPeriod"/>
              <a:defRPr/>
            </a:pPr>
            <a:endParaRPr lang="en-US" altLang="ja-JP" sz="1000" baseline="0" dirty="0" smtClean="0">
              <a:solidFill>
                <a:srgbClr val="000000"/>
              </a:solidFill>
              <a:latin typeface="Arial" pitchFamily="34" charset="0"/>
              <a:ea typeface="ＭＳ Ｐゴシック" pitchFamily="34" charset="-128"/>
              <a:cs typeface="Arial Unicode MS" pitchFamily="34" charset="-128"/>
            </a:endParaRPr>
          </a:p>
          <a:p>
            <a:pPr marL="228600" indent="-228600" defTabSz="897245">
              <a:spcAft>
                <a:spcPts val="0"/>
              </a:spcAft>
              <a:buFont typeface="+mj-lt"/>
              <a:buAutoNum type="arabicPeriod"/>
              <a:defRPr/>
            </a:pPr>
            <a:r>
              <a:rPr lang="en-US" altLang="ja-JP" sz="1000" baseline="0" dirty="0" smtClean="0">
                <a:solidFill>
                  <a:srgbClr val="000000"/>
                </a:solidFill>
                <a:latin typeface="Arial" pitchFamily="34" charset="0"/>
                <a:ea typeface="ＭＳ Ｐゴシック" pitchFamily="34" charset="-128"/>
                <a:cs typeface="Arial Unicode MS" pitchFamily="34" charset="-128"/>
              </a:rPr>
              <a:t>Your HSA funds can be used to pay for qualified medical expenses for you, your spouse and your tax dependents.</a:t>
            </a:r>
          </a:p>
          <a:p>
            <a:pPr marL="228600" indent="-228600" defTabSz="897245">
              <a:spcAft>
                <a:spcPts val="0"/>
              </a:spcAft>
              <a:buFont typeface="+mj-lt"/>
              <a:buAutoNum type="arabicPeriod"/>
              <a:defRPr/>
            </a:pPr>
            <a:endParaRPr lang="en-US" altLang="ja-JP" sz="1000" baseline="0" dirty="0" smtClean="0">
              <a:solidFill>
                <a:srgbClr val="000000"/>
              </a:solidFill>
              <a:latin typeface="Arial" pitchFamily="34" charset="0"/>
              <a:ea typeface="ＭＳ Ｐゴシック" pitchFamily="34" charset="-128"/>
              <a:cs typeface="Arial Unicode MS" pitchFamily="34" charset="-128"/>
            </a:endParaRPr>
          </a:p>
          <a:p>
            <a:pPr marL="228600" indent="-228600" defTabSz="897245">
              <a:spcAft>
                <a:spcPts val="0"/>
              </a:spcAft>
              <a:buFont typeface="+mj-lt"/>
              <a:buAutoNum type="arabicPeriod"/>
              <a:defRPr/>
            </a:pPr>
            <a:r>
              <a:rPr lang="en-US" altLang="ja-JP" sz="1000" baseline="0" dirty="0" smtClean="0">
                <a:solidFill>
                  <a:srgbClr val="000000"/>
                </a:solidFill>
                <a:latin typeface="Arial" pitchFamily="34" charset="0"/>
                <a:ea typeface="ＭＳ Ｐゴシック" pitchFamily="34" charset="-128"/>
                <a:cs typeface="Arial Unicode MS" pitchFamily="34" charset="-128"/>
              </a:rPr>
              <a:t>And finally, you may invest a portion of your HSA dollars in mutual funds once your account balance reaches the minimum investment threshold. Just know that investments are not FDIC insured, are not guaranteed by </a:t>
            </a:r>
            <a:r>
              <a:rPr lang="en-US" altLang="ja-JP" sz="1000" baseline="0" dirty="0" err="1" smtClean="0">
                <a:solidFill>
                  <a:srgbClr val="000000"/>
                </a:solidFill>
                <a:latin typeface="Arial" pitchFamily="34" charset="0"/>
                <a:ea typeface="ＭＳ Ｐゴシック" pitchFamily="34" charset="-128"/>
                <a:cs typeface="Arial Unicode MS" pitchFamily="34" charset="-128"/>
              </a:rPr>
              <a:t>Optum</a:t>
            </a:r>
            <a:r>
              <a:rPr lang="en-US" altLang="ja-JP" sz="1000" baseline="0" dirty="0" smtClean="0">
                <a:solidFill>
                  <a:srgbClr val="000000"/>
                </a:solidFill>
                <a:latin typeface="Arial" pitchFamily="34" charset="0"/>
                <a:ea typeface="ＭＳ Ｐゴシック" pitchFamily="34" charset="-128"/>
                <a:cs typeface="Arial Unicode MS" pitchFamily="34" charset="-128"/>
              </a:rPr>
              <a:t> Bank and may lose value.</a:t>
            </a:r>
          </a:p>
          <a:p>
            <a:pPr marL="0" indent="0">
              <a:spcAft>
                <a:spcPts val="0"/>
              </a:spcAft>
              <a:buNone/>
            </a:pPr>
            <a:endParaRPr lang="en-US" altLang="ja-JP" sz="1000" dirty="0" smtClean="0">
              <a:solidFill>
                <a:srgbClr val="000000"/>
              </a:solidFill>
              <a:latin typeface="Arial" pitchFamily="34" charset="0"/>
              <a:ea typeface="ＭＳ Ｐゴシック" pitchFamily="34" charset="-128"/>
              <a:cs typeface="Arial Unicode MS" pitchFamily="34" charset="-128"/>
            </a:endParaRPr>
          </a:p>
          <a:p>
            <a:pPr marL="224824" indent="-224824">
              <a:spcAft>
                <a:spcPts val="0"/>
              </a:spcAft>
            </a:pPr>
            <a:endParaRPr lang="en-US" sz="1000" dirty="0" smtClean="0">
              <a:solidFill>
                <a:srgbClr val="000000"/>
              </a:solidFill>
              <a:latin typeface="Arial" pitchFamily="34" charset="0"/>
              <a:ea typeface="ＭＳ Ｐゴシック" pitchFamily="34" charset="-128"/>
              <a:cs typeface="Arial Unicode MS" pitchFamily="34" charset="-128"/>
            </a:endParaRPr>
          </a:p>
          <a:p>
            <a:pPr eaLnBrk="1" hangingPunct="1">
              <a:spcAft>
                <a:spcPts val="0"/>
              </a:spcAft>
            </a:pPr>
            <a:endParaRPr lang="en-US" sz="1000" dirty="0">
              <a:solidFill>
                <a:srgbClr val="000000"/>
              </a:solidFill>
              <a:latin typeface="Arial" pitchFamily="34" charset="0"/>
              <a:ea typeface="ＭＳ Ｐゴシック" pitchFamily="34" charset="-128"/>
              <a:cs typeface="Arial Unicode MS" pitchFamily="34" charset="-128"/>
            </a:endParaRPr>
          </a:p>
        </p:txBody>
      </p:sp>
      <p:sp>
        <p:nvSpPr>
          <p:cNvPr id="47108"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30681" indent="-281031" eaLnBrk="0" hangingPunct="0">
              <a:defRPr sz="2000">
                <a:solidFill>
                  <a:schemeClr val="tx1"/>
                </a:solidFill>
                <a:latin typeface="Arial" pitchFamily="34" charset="0"/>
                <a:ea typeface="ＭＳ Ｐゴシック" pitchFamily="34" charset="-128"/>
              </a:defRPr>
            </a:lvl2pPr>
            <a:lvl3pPr marL="1124124" indent="-224824" eaLnBrk="0" hangingPunct="0">
              <a:defRPr sz="2000">
                <a:solidFill>
                  <a:schemeClr val="tx1"/>
                </a:solidFill>
                <a:latin typeface="Arial" pitchFamily="34" charset="0"/>
                <a:ea typeface="ＭＳ Ｐゴシック" pitchFamily="34" charset="-128"/>
              </a:defRPr>
            </a:lvl3pPr>
            <a:lvl4pPr marL="1573773" indent="-224824" eaLnBrk="0" hangingPunct="0">
              <a:defRPr sz="2000">
                <a:solidFill>
                  <a:schemeClr val="tx1"/>
                </a:solidFill>
                <a:latin typeface="Arial" pitchFamily="34" charset="0"/>
                <a:ea typeface="ＭＳ Ｐゴシック" pitchFamily="34" charset="-128"/>
              </a:defRPr>
            </a:lvl4pPr>
            <a:lvl5pPr marL="2023423" indent="-224824" eaLnBrk="0" hangingPunct="0">
              <a:defRPr sz="2000">
                <a:solidFill>
                  <a:schemeClr val="tx1"/>
                </a:solidFill>
                <a:latin typeface="Arial" pitchFamily="34" charset="0"/>
                <a:ea typeface="ＭＳ Ｐゴシック" pitchFamily="34" charset="-128"/>
              </a:defRPr>
            </a:lvl5pPr>
            <a:lvl6pPr marL="2473071" indent="-224824"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22719" indent="-224824"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372370" indent="-224824"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22019" indent="-224824"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49614E8B-088A-487F-9DF4-9063D4CF7779}" type="slidenum">
              <a:rPr lang="en-US" sz="1200"/>
              <a:t>3</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0"/>
              </a:spcAft>
              <a:buNone/>
            </a:pPr>
            <a:r>
              <a:rPr lang="en-US" sz="1000" b="0" i="0" u="none" strike="noStrike" baseline="0" dirty="0" smtClean="0">
                <a:solidFill>
                  <a:srgbClr val="000000"/>
                </a:solidFill>
                <a:latin typeface="Arial" charset="0"/>
                <a:ea typeface="Arial" charset="0"/>
                <a:cs typeface="Arial" charset="0"/>
              </a:rPr>
              <a:t>HSAs offer excellent tax benefits and help you make the most of every health care dollar—unlike other accounts. For example, when you retire and withdraw funds from a 401(k), you’ll always pay taxes. HSAs are different—and better. As long as you use your funds for qualified medical expenses, your money comes out tax-free.</a:t>
            </a:r>
          </a:p>
          <a:p>
            <a:pPr marL="0" indent="0" algn="l">
              <a:spcAft>
                <a:spcPts val="0"/>
              </a:spcAft>
              <a:buNone/>
            </a:pPr>
            <a:endParaRPr lang="en-US" sz="1000" b="0" i="0" u="none" strike="noStrike" baseline="0" dirty="0" smtClean="0">
              <a:solidFill>
                <a:srgbClr val="000000"/>
              </a:solidFill>
              <a:latin typeface="Arial" charset="0"/>
              <a:ea typeface="Arial" charset="0"/>
              <a:cs typeface="Arial" charset="0"/>
            </a:endParaRPr>
          </a:p>
          <a:p>
            <a:pPr marL="0" lvl="1" indent="0">
              <a:spcAft>
                <a:spcPts val="0"/>
              </a:spcAft>
              <a:buNone/>
            </a:pPr>
            <a:r>
              <a:rPr lang="en-US" sz="1000" b="0" i="0" u="none" strike="noStrike" baseline="0" dirty="0" smtClean="0">
                <a:solidFill>
                  <a:srgbClr val="000000"/>
                </a:solidFill>
                <a:latin typeface="Arial" charset="0"/>
                <a:ea typeface="Arial" charset="0"/>
                <a:cs typeface="Arial" charset="0"/>
              </a:rPr>
              <a:t>You can use the Qualified Medical Expense tool on </a:t>
            </a:r>
            <a:r>
              <a:rPr lang="en-US" sz="1000" b="1" i="0" u="none" strike="noStrike" baseline="0" dirty="0" smtClean="0">
                <a:solidFill>
                  <a:srgbClr val="000000"/>
                </a:solidFill>
                <a:latin typeface="Arial" charset="0"/>
                <a:ea typeface="Arial" charset="0"/>
                <a:cs typeface="Arial" charset="0"/>
              </a:rPr>
              <a:t>optumbank.com</a:t>
            </a:r>
            <a:r>
              <a:rPr lang="en-US" sz="1000" b="0" i="0" u="none" strike="noStrike" baseline="0" dirty="0" smtClean="0">
                <a:solidFill>
                  <a:srgbClr val="000000"/>
                </a:solidFill>
                <a:latin typeface="Arial" charset="0"/>
                <a:ea typeface="Arial" charset="0"/>
                <a:cs typeface="Arial" charset="0"/>
              </a:rPr>
              <a:t> to see what the IRS qualifies as an eligible expense. Some </a:t>
            </a:r>
            <a:r>
              <a:rPr lang="en-US" sz="1000" dirty="0" smtClean="0">
                <a:solidFill>
                  <a:srgbClr val="000000"/>
                </a:solidFill>
                <a:latin typeface="Arial" charset="0"/>
                <a:ea typeface="Arial" charset="0"/>
                <a:cs typeface="Arial" charset="0"/>
              </a:rPr>
              <a:t>examples of </a:t>
            </a:r>
            <a:r>
              <a:rPr lang="en-US" sz="1000" b="1" dirty="0" smtClean="0">
                <a:solidFill>
                  <a:srgbClr val="000000"/>
                </a:solidFill>
                <a:latin typeface="Arial" charset="0"/>
                <a:ea typeface="Arial" charset="0"/>
                <a:cs typeface="Arial" charset="0"/>
              </a:rPr>
              <a:t>non-qualified</a:t>
            </a:r>
            <a:r>
              <a:rPr lang="en-US" sz="1000" dirty="0" smtClean="0">
                <a:solidFill>
                  <a:srgbClr val="000000"/>
                </a:solidFill>
                <a:latin typeface="Arial" charset="0"/>
                <a:ea typeface="Arial" charset="0"/>
                <a:cs typeface="Arial" charset="0"/>
              </a:rPr>
              <a:t> expenses include:</a:t>
            </a:r>
          </a:p>
          <a:p>
            <a:pPr marL="285750" lvl="1" indent="-285750">
              <a:spcAft>
                <a:spcPts val="0"/>
              </a:spcAft>
              <a:buFont typeface="Arial"/>
              <a:buChar char="•"/>
            </a:pPr>
            <a:r>
              <a:rPr lang="en-US" sz="1000" dirty="0" smtClean="0">
                <a:solidFill>
                  <a:srgbClr val="000000"/>
                </a:solidFill>
                <a:latin typeface="Arial" charset="0"/>
                <a:ea typeface="Arial" charset="0"/>
                <a:cs typeface="Arial" charset="0"/>
              </a:rPr>
              <a:t>Cosmetic surgery</a:t>
            </a:r>
          </a:p>
          <a:p>
            <a:pPr marL="285750" lvl="1" indent="-285750">
              <a:spcAft>
                <a:spcPts val="0"/>
              </a:spcAft>
              <a:buFont typeface="Arial"/>
              <a:buChar char="•"/>
            </a:pPr>
            <a:r>
              <a:rPr lang="en-US" sz="1000" dirty="0" smtClean="0">
                <a:solidFill>
                  <a:srgbClr val="000000"/>
                </a:solidFill>
                <a:latin typeface="Arial" charset="0"/>
                <a:ea typeface="Arial" charset="0"/>
                <a:cs typeface="Arial" charset="0"/>
              </a:rPr>
              <a:t>Electrolysis or hair removal</a:t>
            </a:r>
          </a:p>
          <a:p>
            <a:pPr marL="285750" lvl="1" indent="-285750">
              <a:spcAft>
                <a:spcPts val="0"/>
              </a:spcAft>
              <a:buFont typeface="Arial"/>
              <a:buChar char="•"/>
            </a:pPr>
            <a:r>
              <a:rPr lang="en-US" sz="1000" dirty="0" smtClean="0">
                <a:solidFill>
                  <a:srgbClr val="000000"/>
                </a:solidFill>
                <a:latin typeface="Arial" charset="0"/>
                <a:ea typeface="Arial" charset="0"/>
                <a:cs typeface="Arial" charset="0"/>
              </a:rPr>
              <a:t>Teeth whitening</a:t>
            </a:r>
          </a:p>
          <a:p>
            <a:pPr marL="285750" lvl="1" indent="-285750">
              <a:spcAft>
                <a:spcPts val="0"/>
              </a:spcAft>
              <a:buFont typeface="Arial"/>
              <a:buChar char="•"/>
            </a:pPr>
            <a:r>
              <a:rPr lang="en-US" sz="1000" dirty="0" smtClean="0">
                <a:solidFill>
                  <a:srgbClr val="000000"/>
                </a:solidFill>
                <a:latin typeface="Arial" charset="0"/>
                <a:ea typeface="Arial" charset="0"/>
                <a:cs typeface="Arial" charset="0"/>
              </a:rPr>
              <a:t>Over-the-counter medicines for which you don’t have a doctor’s prescription</a:t>
            </a:r>
          </a:p>
          <a:p>
            <a:pPr marL="0" indent="0" algn="l">
              <a:spcAft>
                <a:spcPts val="0"/>
              </a:spcAft>
              <a:buNone/>
            </a:pPr>
            <a:endParaRPr lang="en-US" sz="1000" b="1" i="0" u="none" strike="noStrike" baseline="0" dirty="0" smtClean="0">
              <a:solidFill>
                <a:srgbClr val="000000"/>
              </a:solidFill>
              <a:latin typeface="Arial" charset="0"/>
              <a:ea typeface="Arial" charset="0"/>
              <a:cs typeface="Arial" charset="0"/>
            </a:endParaRPr>
          </a:p>
          <a:p>
            <a:pPr marL="0" indent="0" algn="l">
              <a:spcAft>
                <a:spcPts val="0"/>
              </a:spcAft>
              <a:buNone/>
            </a:pPr>
            <a:r>
              <a:rPr lang="en-US" sz="1000" b="1" i="0" u="none" strike="noStrike" baseline="0" dirty="0" smtClean="0">
                <a:solidFill>
                  <a:srgbClr val="000000"/>
                </a:solidFill>
                <a:latin typeface="Arial" charset="0"/>
                <a:ea typeface="Arial" charset="0"/>
                <a:cs typeface="Arial" charset="0"/>
              </a:rPr>
              <a:t>Important things to remember about an HSA:</a:t>
            </a:r>
          </a:p>
          <a:p>
            <a:pPr marL="0" indent="0" algn="l">
              <a:spcAft>
                <a:spcPts val="0"/>
              </a:spcAft>
              <a:buNone/>
            </a:pPr>
            <a:endParaRPr lang="en-US" sz="1000" b="0" i="0" u="none" strike="noStrike" baseline="0" dirty="0" smtClean="0">
              <a:solidFill>
                <a:srgbClr val="000000"/>
              </a:solidFill>
              <a:latin typeface="Arial" charset="0"/>
              <a:ea typeface="Arial" charset="0"/>
              <a:cs typeface="Arial" charset="0"/>
            </a:endParaRPr>
          </a:p>
          <a:p>
            <a:pPr marL="0" indent="0" algn="l">
              <a:spcAft>
                <a:spcPts val="0"/>
              </a:spcAft>
              <a:buNone/>
            </a:pPr>
            <a:r>
              <a:rPr lang="en-US" sz="1000" b="1" i="0" u="none" strike="noStrike" baseline="0" dirty="0" smtClean="0">
                <a:solidFill>
                  <a:srgbClr val="000000"/>
                </a:solidFill>
                <a:latin typeface="Arial" charset="0"/>
                <a:ea typeface="Arial" charset="0"/>
                <a:cs typeface="Arial" charset="0"/>
              </a:rPr>
              <a:t>Money deposited is not taxed.</a:t>
            </a:r>
          </a:p>
          <a:p>
            <a:pPr marL="0" indent="0" algn="l">
              <a:spcAft>
                <a:spcPts val="0"/>
              </a:spcAft>
              <a:buNone/>
            </a:pPr>
            <a:r>
              <a:rPr lang="en-US" sz="1000" b="0" i="0" u="none" strike="noStrike" baseline="0" dirty="0" smtClean="0">
                <a:solidFill>
                  <a:srgbClr val="000000"/>
                </a:solidFill>
                <a:latin typeface="Arial" charset="0"/>
                <a:ea typeface="Arial" charset="0"/>
                <a:cs typeface="Arial" charset="0"/>
              </a:rPr>
              <a:t>Deposits are exempt from federal income tax and, in most instances, state tax.</a:t>
            </a:r>
          </a:p>
          <a:p>
            <a:pPr marL="0" indent="0" algn="l">
              <a:spcAft>
                <a:spcPts val="0"/>
              </a:spcAft>
              <a:buNone/>
            </a:pPr>
            <a:endParaRPr lang="en-US" sz="1000" b="0" i="0" u="none" strike="noStrike" baseline="0" dirty="0" smtClean="0">
              <a:solidFill>
                <a:srgbClr val="000000"/>
              </a:solidFill>
              <a:latin typeface="Arial" charset="0"/>
              <a:ea typeface="Arial" charset="0"/>
              <a:cs typeface="Arial" charset="0"/>
            </a:endParaRPr>
          </a:p>
          <a:p>
            <a:pPr marL="0" indent="0" algn="l">
              <a:spcAft>
                <a:spcPts val="0"/>
              </a:spcAft>
              <a:buNone/>
            </a:pPr>
            <a:r>
              <a:rPr lang="en-US" sz="1000" b="1" i="0" u="none" strike="noStrike" baseline="0" dirty="0" smtClean="0">
                <a:solidFill>
                  <a:srgbClr val="000000"/>
                </a:solidFill>
                <a:latin typeface="Arial" charset="0"/>
                <a:ea typeface="Arial" charset="0"/>
                <a:cs typeface="Arial" charset="0"/>
              </a:rPr>
              <a:t>Interest earned is not taxed.</a:t>
            </a:r>
          </a:p>
          <a:p>
            <a:pPr marL="0" indent="0" algn="l">
              <a:spcAft>
                <a:spcPts val="0"/>
              </a:spcAft>
              <a:buNone/>
            </a:pPr>
            <a:r>
              <a:rPr lang="en-US" sz="1000" b="0" i="0" u="none" strike="noStrike" baseline="0" dirty="0" smtClean="0">
                <a:solidFill>
                  <a:srgbClr val="000000"/>
                </a:solidFill>
                <a:latin typeface="Arial" charset="0"/>
                <a:ea typeface="Arial" charset="0"/>
                <a:cs typeface="Arial" charset="0"/>
              </a:rPr>
              <a:t>All of the interest you earn—both on the deposit account and the interest earned through investments—is not taxed.</a:t>
            </a:r>
          </a:p>
          <a:p>
            <a:pPr marL="0" indent="0" algn="l">
              <a:spcAft>
                <a:spcPts val="0"/>
              </a:spcAft>
              <a:buNone/>
            </a:pPr>
            <a:endParaRPr lang="en-US" sz="1000" b="0" i="0" u="none" strike="noStrike" baseline="0" dirty="0" smtClean="0">
              <a:solidFill>
                <a:srgbClr val="000000"/>
              </a:solidFill>
              <a:latin typeface="Arial" charset="0"/>
              <a:ea typeface="Arial" charset="0"/>
              <a:cs typeface="Arial" charset="0"/>
            </a:endParaRPr>
          </a:p>
          <a:p>
            <a:pPr marL="0" indent="0" algn="l">
              <a:spcAft>
                <a:spcPts val="0"/>
              </a:spcAft>
              <a:buNone/>
            </a:pPr>
            <a:r>
              <a:rPr lang="en-US" sz="1000" b="1" i="0" u="none" strike="noStrike" baseline="0" dirty="0" smtClean="0">
                <a:solidFill>
                  <a:srgbClr val="000000"/>
                </a:solidFill>
                <a:latin typeface="Arial" charset="0"/>
                <a:ea typeface="Arial" charset="0"/>
                <a:cs typeface="Arial" charset="0"/>
              </a:rPr>
              <a:t>Money withdrawn to pay for qualified medical expenses is not taxed.</a:t>
            </a:r>
            <a:endParaRPr lang="en-US" sz="1000" dirty="0">
              <a:solidFill>
                <a:srgbClr val="000000"/>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pPr/>
              <a:t>4</a:t>
            </a:fld>
            <a:endParaRPr lang="en-US" dirty="0"/>
          </a:p>
        </p:txBody>
      </p:sp>
    </p:spTree>
    <p:extLst>
      <p:ext uri="{BB962C8B-B14F-4D97-AF65-F5344CB8AC3E}">
        <p14:creationId xmlns:p14="http://schemas.microsoft.com/office/powerpoint/2010/main" val="374342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7107" name="Notes Placeholder 2"/>
          <p:cNvSpPr>
            <a:spLocks noGrp="1"/>
          </p:cNvSpPr>
          <p:nvPr>
            <p:ph type="body" idx="1"/>
          </p:nvPr>
        </p:nvSpPr>
        <p:spPr>
          <a:noFill/>
        </p:spPr>
        <p:txBody>
          <a:bodyPr/>
          <a:lstStyle/>
          <a:p>
            <a:pPr marL="0" marR="0" lvl="1" indent="0" algn="l" defTabSz="899404"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000" dirty="0" smtClean="0">
                <a:solidFill>
                  <a:srgbClr val="000000"/>
                </a:solidFill>
                <a:latin typeface="Arial" charset="0"/>
                <a:ea typeface="Arial" charset="0"/>
                <a:cs typeface="Arial" charset="0"/>
              </a:rPr>
              <a:t>The </a:t>
            </a:r>
            <a:r>
              <a:rPr lang="en-US" sz="1000" dirty="0">
                <a:solidFill>
                  <a:srgbClr val="000000"/>
                </a:solidFill>
                <a:latin typeface="Arial" charset="0"/>
                <a:ea typeface="Arial" charset="0"/>
                <a:cs typeface="Arial" charset="0"/>
              </a:rPr>
              <a:t>IRS determines </a:t>
            </a:r>
            <a:r>
              <a:rPr lang="en-US" sz="1000" dirty="0" smtClean="0">
                <a:solidFill>
                  <a:srgbClr val="000000"/>
                </a:solidFill>
                <a:latin typeface="Arial" charset="0"/>
                <a:ea typeface="Arial" charset="0"/>
                <a:cs typeface="Arial" charset="0"/>
              </a:rPr>
              <a:t>how much you can deposit into your HSA each year.</a:t>
            </a:r>
            <a:r>
              <a:rPr lang="en-US" sz="1000" baseline="0" dirty="0" smtClean="0">
                <a:solidFill>
                  <a:srgbClr val="000000"/>
                </a:solidFill>
                <a:latin typeface="Arial" charset="0"/>
                <a:ea typeface="Arial" charset="0"/>
                <a:cs typeface="Arial" charset="0"/>
              </a:rPr>
              <a:t> These contribution </a:t>
            </a:r>
            <a:r>
              <a:rPr lang="en-US" sz="1000" dirty="0" smtClean="0">
                <a:solidFill>
                  <a:srgbClr val="000000"/>
                </a:solidFill>
                <a:latin typeface="Arial" charset="0"/>
                <a:ea typeface="Arial" charset="0"/>
                <a:cs typeface="Arial" charset="0"/>
              </a:rPr>
              <a:t>limits are determined on a calendar-year</a:t>
            </a:r>
            <a:r>
              <a:rPr lang="en-US" sz="1000" baseline="0" dirty="0" smtClean="0">
                <a:solidFill>
                  <a:srgbClr val="000000"/>
                </a:solidFill>
                <a:latin typeface="Arial" charset="0"/>
                <a:ea typeface="Arial" charset="0"/>
                <a:cs typeface="Arial" charset="0"/>
              </a:rPr>
              <a:t> (or </a:t>
            </a:r>
            <a:r>
              <a:rPr lang="en-US" sz="1000" dirty="0" smtClean="0">
                <a:solidFill>
                  <a:srgbClr val="000000"/>
                </a:solidFill>
                <a:latin typeface="Arial" charset="0"/>
                <a:ea typeface="Arial" charset="0"/>
                <a:cs typeface="Arial" charset="0"/>
              </a:rPr>
              <a:t>tax-year) basis. </a:t>
            </a:r>
            <a:endParaRPr lang="en-US" sz="1000" dirty="0">
              <a:solidFill>
                <a:srgbClr val="000000"/>
              </a:solidFill>
              <a:latin typeface="Arial" charset="0"/>
              <a:ea typeface="Arial" charset="0"/>
              <a:cs typeface="Arial" charset="0"/>
            </a:endParaRPr>
          </a:p>
          <a:p>
            <a:pPr eaLnBrk="1" hangingPunct="1"/>
            <a:endParaRPr lang="en-US" sz="1000" dirty="0">
              <a:solidFill>
                <a:srgbClr val="000000"/>
              </a:solidFill>
              <a:latin typeface="Arial" charset="0"/>
              <a:ea typeface="Arial" charset="0"/>
              <a:cs typeface="Arial" charset="0"/>
            </a:endParaRPr>
          </a:p>
          <a:p>
            <a:pPr defTabSz="897245">
              <a:defRPr/>
            </a:pPr>
            <a:r>
              <a:rPr lang="en-US" sz="1000" dirty="0">
                <a:solidFill>
                  <a:srgbClr val="000000"/>
                </a:solidFill>
                <a:latin typeface="Arial" charset="0"/>
                <a:ea typeface="Arial" charset="0"/>
                <a:cs typeface="Arial" charset="0"/>
              </a:rPr>
              <a:t>In </a:t>
            </a:r>
            <a:r>
              <a:rPr lang="en-US" sz="1000" dirty="0" smtClean="0">
                <a:solidFill>
                  <a:srgbClr val="000000"/>
                </a:solidFill>
                <a:latin typeface="Arial" charset="0"/>
                <a:ea typeface="Arial" charset="0"/>
                <a:cs typeface="Arial" charset="0"/>
              </a:rPr>
              <a:t>2019, </a:t>
            </a:r>
            <a:r>
              <a:rPr lang="en-US" sz="1000" dirty="0">
                <a:solidFill>
                  <a:srgbClr val="000000"/>
                </a:solidFill>
                <a:latin typeface="Arial" charset="0"/>
                <a:ea typeface="Arial" charset="0"/>
                <a:cs typeface="Arial" charset="0"/>
              </a:rPr>
              <a:t>you can contribute up to </a:t>
            </a:r>
            <a:r>
              <a:rPr lang="en-US" sz="1000" b="1" dirty="0">
                <a:solidFill>
                  <a:srgbClr val="000000"/>
                </a:solidFill>
                <a:latin typeface="Arial" charset="0"/>
                <a:ea typeface="Arial" charset="0"/>
                <a:cs typeface="Arial" charset="0"/>
              </a:rPr>
              <a:t>$</a:t>
            </a:r>
            <a:r>
              <a:rPr lang="en-US" sz="1000" b="1" dirty="0" smtClean="0">
                <a:solidFill>
                  <a:srgbClr val="000000"/>
                </a:solidFill>
                <a:latin typeface="Arial" charset="0"/>
                <a:ea typeface="Arial" charset="0"/>
                <a:cs typeface="Arial" charset="0"/>
              </a:rPr>
              <a:t>3,500 </a:t>
            </a:r>
            <a:r>
              <a:rPr lang="en-US" sz="1000" dirty="0">
                <a:solidFill>
                  <a:srgbClr val="000000"/>
                </a:solidFill>
                <a:latin typeface="Arial" charset="0"/>
                <a:ea typeface="Arial" charset="0"/>
                <a:cs typeface="Arial" charset="0"/>
              </a:rPr>
              <a:t>if you sign up for the health care plan as an individual. </a:t>
            </a:r>
            <a:endParaRPr lang="en-US" sz="1000" dirty="0" smtClean="0">
              <a:solidFill>
                <a:srgbClr val="000000"/>
              </a:solidFill>
              <a:latin typeface="Arial" charset="0"/>
              <a:ea typeface="Arial" charset="0"/>
              <a:cs typeface="Arial" charset="0"/>
            </a:endParaRPr>
          </a:p>
          <a:p>
            <a:pPr defTabSz="897245">
              <a:defRPr/>
            </a:pPr>
            <a:r>
              <a:rPr lang="en-US" sz="1000" dirty="0" smtClean="0">
                <a:solidFill>
                  <a:srgbClr val="000000"/>
                </a:solidFill>
                <a:latin typeface="Arial" charset="0"/>
                <a:ea typeface="Arial" charset="0"/>
                <a:cs typeface="Arial" charset="0"/>
              </a:rPr>
              <a:t>If </a:t>
            </a:r>
            <a:r>
              <a:rPr lang="en-US" sz="1000" dirty="0">
                <a:solidFill>
                  <a:srgbClr val="000000"/>
                </a:solidFill>
                <a:latin typeface="Arial" charset="0"/>
                <a:ea typeface="Arial" charset="0"/>
                <a:cs typeface="Arial" charset="0"/>
              </a:rPr>
              <a:t>you sign up as a family or individual +1, the contribution limit goes up to </a:t>
            </a:r>
            <a:r>
              <a:rPr lang="en-US" sz="1000" b="1" dirty="0" smtClean="0">
                <a:solidFill>
                  <a:srgbClr val="000000"/>
                </a:solidFill>
                <a:latin typeface="Arial" charset="0"/>
                <a:ea typeface="Arial" charset="0"/>
                <a:cs typeface="Arial" charset="0"/>
              </a:rPr>
              <a:t>$7,000</a:t>
            </a:r>
            <a:r>
              <a:rPr lang="en-US" sz="1000" dirty="0">
                <a:solidFill>
                  <a:srgbClr val="000000"/>
                </a:solidFill>
                <a:latin typeface="Arial" charset="0"/>
                <a:ea typeface="Arial" charset="0"/>
                <a:cs typeface="Arial" charset="0"/>
              </a:rPr>
              <a:t>. </a:t>
            </a:r>
            <a:endParaRPr lang="en-US" sz="1000" dirty="0" smtClean="0">
              <a:solidFill>
                <a:srgbClr val="000000"/>
              </a:solidFill>
              <a:latin typeface="Arial" charset="0"/>
              <a:ea typeface="Arial" charset="0"/>
              <a:cs typeface="Arial" charset="0"/>
            </a:endParaRPr>
          </a:p>
          <a:p>
            <a:pPr defTabSz="897245">
              <a:defRPr/>
            </a:pPr>
            <a:r>
              <a:rPr lang="en-US" sz="1000" dirty="0" smtClean="0">
                <a:solidFill>
                  <a:srgbClr val="000000"/>
                </a:solidFill>
                <a:latin typeface="Arial" charset="0"/>
                <a:ea typeface="Arial" charset="0"/>
                <a:cs typeface="Arial" charset="0"/>
              </a:rPr>
              <a:t>In </a:t>
            </a:r>
            <a:r>
              <a:rPr lang="en-US" sz="1000" dirty="0" smtClean="0">
                <a:solidFill>
                  <a:srgbClr val="000000"/>
                </a:solidFill>
                <a:latin typeface="Arial" charset="0"/>
                <a:ea typeface="Arial" charset="0"/>
                <a:cs typeface="Arial" charset="0"/>
              </a:rPr>
              <a:t>2020, </a:t>
            </a:r>
            <a:r>
              <a:rPr lang="en-US" sz="1000" dirty="0">
                <a:solidFill>
                  <a:srgbClr val="000000"/>
                </a:solidFill>
                <a:latin typeface="Arial" charset="0"/>
                <a:ea typeface="Arial" charset="0"/>
                <a:cs typeface="Arial" charset="0"/>
              </a:rPr>
              <a:t>you can contribute up to </a:t>
            </a:r>
            <a:r>
              <a:rPr lang="en-US" sz="1000" b="1" dirty="0">
                <a:solidFill>
                  <a:srgbClr val="000000"/>
                </a:solidFill>
                <a:latin typeface="Arial" charset="0"/>
                <a:ea typeface="Arial" charset="0"/>
                <a:cs typeface="Arial" charset="0"/>
              </a:rPr>
              <a:t>$</a:t>
            </a:r>
            <a:r>
              <a:rPr lang="en-US" sz="1000" b="1" dirty="0" smtClean="0">
                <a:solidFill>
                  <a:srgbClr val="000000"/>
                </a:solidFill>
                <a:latin typeface="Arial" charset="0"/>
                <a:ea typeface="Arial" charset="0"/>
                <a:cs typeface="Arial" charset="0"/>
              </a:rPr>
              <a:t>3,550 </a:t>
            </a:r>
            <a:r>
              <a:rPr lang="en-US" sz="1000" dirty="0">
                <a:solidFill>
                  <a:srgbClr val="000000"/>
                </a:solidFill>
                <a:latin typeface="Arial" charset="0"/>
                <a:ea typeface="Arial" charset="0"/>
                <a:cs typeface="Arial" charset="0"/>
              </a:rPr>
              <a:t>for individual coverage and </a:t>
            </a:r>
            <a:r>
              <a:rPr lang="en-US" sz="1000" b="1" dirty="0">
                <a:solidFill>
                  <a:srgbClr val="000000"/>
                </a:solidFill>
                <a:latin typeface="Arial" charset="0"/>
                <a:ea typeface="Arial" charset="0"/>
                <a:cs typeface="Arial" charset="0"/>
              </a:rPr>
              <a:t>$</a:t>
            </a:r>
            <a:r>
              <a:rPr lang="en-US" sz="1000" b="1" dirty="0" smtClean="0">
                <a:solidFill>
                  <a:srgbClr val="000000"/>
                </a:solidFill>
                <a:latin typeface="Arial" charset="0"/>
                <a:ea typeface="Arial" charset="0"/>
                <a:cs typeface="Arial" charset="0"/>
              </a:rPr>
              <a:t>7,100 </a:t>
            </a:r>
            <a:r>
              <a:rPr lang="en-US" sz="1000" dirty="0">
                <a:solidFill>
                  <a:srgbClr val="000000"/>
                </a:solidFill>
                <a:latin typeface="Arial" charset="0"/>
                <a:ea typeface="Arial" charset="0"/>
                <a:cs typeface="Arial" charset="0"/>
              </a:rPr>
              <a:t>for family coverage. </a:t>
            </a:r>
            <a:endParaRPr lang="en-US" sz="1000" dirty="0" smtClean="0">
              <a:solidFill>
                <a:srgbClr val="000000"/>
              </a:solidFill>
              <a:latin typeface="Arial" charset="0"/>
              <a:ea typeface="Arial" charset="0"/>
              <a:cs typeface="Arial" charset="0"/>
            </a:endParaRPr>
          </a:p>
          <a:p>
            <a:pPr defTabSz="897245">
              <a:defRPr/>
            </a:pPr>
            <a:r>
              <a:rPr lang="en-US" sz="1000" dirty="0" smtClean="0">
                <a:solidFill>
                  <a:srgbClr val="000000"/>
                </a:solidFill>
                <a:latin typeface="Arial" charset="0"/>
                <a:ea typeface="Arial" charset="0"/>
                <a:cs typeface="Arial" charset="0"/>
              </a:rPr>
              <a:t>If you are age 55 years or older, you </a:t>
            </a:r>
            <a:r>
              <a:rPr lang="en-US" sz="1000" dirty="0">
                <a:solidFill>
                  <a:srgbClr val="000000"/>
                </a:solidFill>
                <a:latin typeface="Arial" charset="0"/>
                <a:ea typeface="Arial" charset="0"/>
                <a:cs typeface="Arial" charset="0"/>
              </a:rPr>
              <a:t>can contribute an additional </a:t>
            </a:r>
            <a:r>
              <a:rPr lang="en-US" sz="1000" b="1" dirty="0">
                <a:solidFill>
                  <a:srgbClr val="000000"/>
                </a:solidFill>
                <a:latin typeface="Arial" charset="0"/>
                <a:ea typeface="Arial" charset="0"/>
                <a:cs typeface="Arial" charset="0"/>
              </a:rPr>
              <a:t>$1,000 </a:t>
            </a:r>
            <a:r>
              <a:rPr lang="en-US" sz="1000" b="0" dirty="0" smtClean="0">
                <a:solidFill>
                  <a:srgbClr val="000000"/>
                </a:solidFill>
                <a:latin typeface="Arial" charset="0"/>
                <a:ea typeface="Arial" charset="0"/>
                <a:cs typeface="Arial" charset="0"/>
              </a:rPr>
              <a:t>per</a:t>
            </a:r>
            <a:r>
              <a:rPr lang="en-US" sz="1000" dirty="0" smtClean="0">
                <a:solidFill>
                  <a:srgbClr val="000000"/>
                </a:solidFill>
                <a:latin typeface="Arial" charset="0"/>
                <a:ea typeface="Arial" charset="0"/>
                <a:cs typeface="Arial" charset="0"/>
              </a:rPr>
              <a:t> year.</a:t>
            </a:r>
            <a:r>
              <a:rPr lang="en-US" sz="1000" baseline="0" dirty="0" smtClean="0">
                <a:solidFill>
                  <a:srgbClr val="000000"/>
                </a:solidFill>
                <a:latin typeface="Arial" charset="0"/>
                <a:ea typeface="Arial" charset="0"/>
                <a:cs typeface="Arial" charset="0"/>
              </a:rPr>
              <a:t> This is called a “catch-up” contribution.</a:t>
            </a:r>
            <a:endParaRPr lang="en-US" sz="1000" dirty="0">
              <a:solidFill>
                <a:srgbClr val="000000"/>
              </a:solidFill>
              <a:latin typeface="Arial" charset="0"/>
              <a:ea typeface="Arial" charset="0"/>
              <a:cs typeface="Arial" charset="0"/>
            </a:endParaRPr>
          </a:p>
          <a:p>
            <a:pPr eaLnBrk="1" hangingPunct="1">
              <a:buFontTx/>
              <a:buChar char="•"/>
            </a:pPr>
            <a:r>
              <a:rPr lang="en-US" sz="1000" dirty="0">
                <a:solidFill>
                  <a:srgbClr val="000000"/>
                </a:solidFill>
                <a:latin typeface="Arial" charset="0"/>
                <a:ea typeface="Arial" charset="0"/>
                <a:cs typeface="Arial" charset="0"/>
              </a:rPr>
              <a:t>If both you and your spouse are 55 or older, you can </a:t>
            </a:r>
            <a:r>
              <a:rPr lang="en-US" sz="1000" b="1" dirty="0">
                <a:solidFill>
                  <a:srgbClr val="000000"/>
                </a:solidFill>
                <a:latin typeface="Arial" charset="0"/>
                <a:ea typeface="Arial" charset="0"/>
                <a:cs typeface="Arial" charset="0"/>
              </a:rPr>
              <a:t>both</a:t>
            </a:r>
            <a:r>
              <a:rPr lang="en-US" sz="1000" dirty="0">
                <a:solidFill>
                  <a:srgbClr val="000000"/>
                </a:solidFill>
                <a:latin typeface="Arial" charset="0"/>
                <a:ea typeface="Arial" charset="0"/>
                <a:cs typeface="Arial" charset="0"/>
              </a:rPr>
              <a:t> contribute an additional </a:t>
            </a:r>
            <a:r>
              <a:rPr lang="en-US" sz="1000" b="1" dirty="0">
                <a:solidFill>
                  <a:srgbClr val="000000"/>
                </a:solidFill>
                <a:latin typeface="Arial" charset="0"/>
                <a:ea typeface="Arial" charset="0"/>
                <a:cs typeface="Arial" charset="0"/>
              </a:rPr>
              <a:t>$1,000</a:t>
            </a:r>
            <a:r>
              <a:rPr lang="en-US" sz="1000" dirty="0">
                <a:solidFill>
                  <a:srgbClr val="000000"/>
                </a:solidFill>
                <a:latin typeface="Arial" charset="0"/>
                <a:ea typeface="Arial" charset="0"/>
                <a:cs typeface="Arial" charset="0"/>
              </a:rPr>
              <a:t>. Your spouse will need to open </a:t>
            </a:r>
            <a:r>
              <a:rPr lang="en-US" sz="1000" dirty="0" smtClean="0">
                <a:solidFill>
                  <a:srgbClr val="000000"/>
                </a:solidFill>
                <a:latin typeface="Arial" charset="0"/>
                <a:ea typeface="Arial" charset="0"/>
                <a:cs typeface="Arial" charset="0"/>
              </a:rPr>
              <a:t>his</a:t>
            </a:r>
            <a:r>
              <a:rPr lang="en-US" sz="1000" baseline="0" dirty="0" smtClean="0">
                <a:solidFill>
                  <a:srgbClr val="000000"/>
                </a:solidFill>
                <a:latin typeface="Arial" charset="0"/>
                <a:ea typeface="Arial" charset="0"/>
                <a:cs typeface="Arial" charset="0"/>
              </a:rPr>
              <a:t> or </a:t>
            </a:r>
            <a:r>
              <a:rPr lang="en-US" sz="1000" dirty="0" smtClean="0">
                <a:solidFill>
                  <a:srgbClr val="000000"/>
                </a:solidFill>
                <a:latin typeface="Arial" charset="0"/>
                <a:ea typeface="Arial" charset="0"/>
                <a:cs typeface="Arial" charset="0"/>
              </a:rPr>
              <a:t>her </a:t>
            </a:r>
            <a:r>
              <a:rPr lang="en-US" sz="1000" dirty="0">
                <a:solidFill>
                  <a:srgbClr val="000000"/>
                </a:solidFill>
                <a:latin typeface="Arial" charset="0"/>
                <a:ea typeface="Arial" charset="0"/>
                <a:cs typeface="Arial" charset="0"/>
              </a:rPr>
              <a:t>own HSA to make </a:t>
            </a:r>
            <a:r>
              <a:rPr lang="en-US" sz="1000" dirty="0" smtClean="0">
                <a:solidFill>
                  <a:srgbClr val="000000"/>
                </a:solidFill>
                <a:latin typeface="Arial" charset="0"/>
                <a:ea typeface="Arial" charset="0"/>
                <a:cs typeface="Arial" charset="0"/>
              </a:rPr>
              <a:t>catch-up contributions. </a:t>
            </a:r>
          </a:p>
          <a:p>
            <a:pPr marL="0" indent="0" eaLnBrk="1" hangingPunct="1">
              <a:buFontTx/>
              <a:buNone/>
            </a:pPr>
            <a:endParaRPr lang="en-US" sz="1000" dirty="0" smtClean="0">
              <a:solidFill>
                <a:srgbClr val="000000"/>
              </a:solidFill>
              <a:latin typeface="Arial" charset="0"/>
              <a:ea typeface="Arial" charset="0"/>
              <a:cs typeface="Arial" charset="0"/>
            </a:endParaRPr>
          </a:p>
          <a:p>
            <a:pPr marL="0" indent="0" eaLnBrk="1" hangingPunct="1">
              <a:buFontTx/>
              <a:buNone/>
            </a:pPr>
            <a:r>
              <a:rPr lang="en-US" sz="1000" dirty="0" smtClean="0">
                <a:solidFill>
                  <a:srgbClr val="000000"/>
                </a:solidFill>
                <a:latin typeface="Arial" charset="0"/>
                <a:ea typeface="Arial" charset="0"/>
                <a:cs typeface="Arial" charset="0"/>
              </a:rPr>
              <a:t>Keep in mind that you can make HSA deposits until the tax filing deadline of April 15 to realize tax savings for the prior year.</a:t>
            </a:r>
          </a:p>
          <a:p>
            <a:pPr eaLnBrk="1" hangingPunct="1">
              <a:buFontTx/>
              <a:buChar char="•"/>
            </a:pPr>
            <a:endParaRPr lang="en-US" sz="1000" dirty="0" smtClean="0">
              <a:solidFill>
                <a:srgbClr val="000000"/>
              </a:solidFill>
              <a:latin typeface="Arial" charset="0"/>
              <a:ea typeface="Arial" charset="0"/>
              <a:cs typeface="Arial" charset="0"/>
            </a:endParaRPr>
          </a:p>
          <a:p>
            <a:pPr marL="0" indent="0" eaLnBrk="1" hangingPunct="1">
              <a:buFontTx/>
              <a:buNone/>
            </a:pPr>
            <a:r>
              <a:rPr lang="en-US" sz="1000" dirty="0" smtClean="0">
                <a:solidFill>
                  <a:srgbClr val="000000"/>
                </a:solidFill>
                <a:latin typeface="Arial" charset="0"/>
                <a:ea typeface="Arial" charset="0"/>
                <a:cs typeface="Arial" charset="0"/>
              </a:rPr>
              <a:t>Contribution limits must generally be prorated by the number of months you are eligible to contribute to an HSA. You </a:t>
            </a:r>
            <a:r>
              <a:rPr lang="en-US" sz="1000" dirty="0">
                <a:solidFill>
                  <a:srgbClr val="000000"/>
                </a:solidFill>
                <a:latin typeface="Arial" charset="0"/>
                <a:ea typeface="Arial" charset="0"/>
                <a:cs typeface="Arial" charset="0"/>
              </a:rPr>
              <a:t>can learn more about contribution limits and making catch-up contributions by going to </a:t>
            </a:r>
            <a:r>
              <a:rPr lang="en-US" sz="1000" b="1" dirty="0">
                <a:solidFill>
                  <a:srgbClr val="000000"/>
                </a:solidFill>
                <a:latin typeface="Arial" charset="0"/>
                <a:ea typeface="Arial" charset="0"/>
                <a:cs typeface="Arial" charset="0"/>
              </a:rPr>
              <a:t>irs.gov</a:t>
            </a:r>
            <a:r>
              <a:rPr lang="en-US" sz="1000" dirty="0">
                <a:solidFill>
                  <a:srgbClr val="000000"/>
                </a:solidFill>
                <a:latin typeface="Arial" charset="0"/>
                <a:ea typeface="Arial" charset="0"/>
                <a:cs typeface="Arial" charset="0"/>
              </a:rPr>
              <a:t>.  </a:t>
            </a:r>
          </a:p>
          <a:p>
            <a:pPr eaLnBrk="1" hangingPunct="1"/>
            <a:endParaRPr lang="en-US" dirty="0">
              <a:latin typeface="Arial" pitchFamily="34" charset="0"/>
              <a:ea typeface="ＭＳ Ｐゴシック" pitchFamily="34" charset="-128"/>
              <a:cs typeface="Arial Unicode MS" pitchFamily="34" charset="-128"/>
            </a:endParaRPr>
          </a:p>
          <a:p>
            <a:pPr marL="0" indent="0" eaLnBrk="1" hangingPunct="1">
              <a:buNone/>
            </a:pPr>
            <a:endParaRPr lang="en-US" dirty="0">
              <a:latin typeface="Arial" pitchFamily="34" charset="0"/>
              <a:ea typeface="ＭＳ Ｐゴシック" pitchFamily="34" charset="-128"/>
              <a:cs typeface="Arial Unicode MS" pitchFamily="34" charset="-128"/>
            </a:endParaRPr>
          </a:p>
        </p:txBody>
      </p:sp>
      <p:sp>
        <p:nvSpPr>
          <p:cNvPr id="47108" name="Slide Number Placeholder 3"/>
          <p:cNvSpPr>
            <a:spLocks noGrp="1"/>
          </p:cNvSpPr>
          <p:nvPr>
            <p:ph type="sldNum" sz="quarter" idx="5"/>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30681" indent="-281031" eaLnBrk="0" hangingPunct="0">
              <a:defRPr sz="2000">
                <a:solidFill>
                  <a:schemeClr val="tx1"/>
                </a:solidFill>
                <a:latin typeface="Arial" pitchFamily="34" charset="0"/>
                <a:ea typeface="ＭＳ Ｐゴシック" pitchFamily="34" charset="-128"/>
              </a:defRPr>
            </a:lvl2pPr>
            <a:lvl3pPr marL="1124124" indent="-224824" eaLnBrk="0" hangingPunct="0">
              <a:defRPr sz="2000">
                <a:solidFill>
                  <a:schemeClr val="tx1"/>
                </a:solidFill>
                <a:latin typeface="Arial" pitchFamily="34" charset="0"/>
                <a:ea typeface="ＭＳ Ｐゴシック" pitchFamily="34" charset="-128"/>
              </a:defRPr>
            </a:lvl3pPr>
            <a:lvl4pPr marL="1573773" indent="-224824" eaLnBrk="0" hangingPunct="0">
              <a:defRPr sz="2000">
                <a:solidFill>
                  <a:schemeClr val="tx1"/>
                </a:solidFill>
                <a:latin typeface="Arial" pitchFamily="34" charset="0"/>
                <a:ea typeface="ＭＳ Ｐゴシック" pitchFamily="34" charset="-128"/>
              </a:defRPr>
            </a:lvl4pPr>
            <a:lvl5pPr marL="2023423" indent="-224824" eaLnBrk="0" hangingPunct="0">
              <a:defRPr sz="2000">
                <a:solidFill>
                  <a:schemeClr val="tx1"/>
                </a:solidFill>
                <a:latin typeface="Arial" pitchFamily="34" charset="0"/>
                <a:ea typeface="ＭＳ Ｐゴシック" pitchFamily="34" charset="-128"/>
              </a:defRPr>
            </a:lvl5pPr>
            <a:lvl6pPr marL="2473071" indent="-224824"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22719" indent="-224824"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372370" indent="-224824"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22019" indent="-224824"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fld id="{49614E8B-088A-487F-9DF4-9063D4CF7779}" type="slidenum">
              <a:rPr lang="en-US" sz="1200"/>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sz="1000" dirty="0" smtClean="0">
                <a:solidFill>
                  <a:srgbClr val="000000"/>
                </a:solidFill>
                <a:latin typeface="Arial" charset="0"/>
                <a:ea typeface="Arial" charset="0"/>
                <a:cs typeface="Arial" charset="0"/>
              </a:rPr>
              <a:t>To be eligible for an HSA, you must have a high-deductible health plan (HDHP) that meets IRS guidelines for the annual deductible and out-of-pocket limit.</a:t>
            </a:r>
          </a:p>
          <a:p>
            <a:pPr marL="0" indent="0">
              <a:spcAft>
                <a:spcPts val="0"/>
              </a:spcAft>
              <a:buNone/>
            </a:pPr>
            <a:endParaRPr lang="en-US" sz="1000" dirty="0" smtClean="0">
              <a:solidFill>
                <a:srgbClr val="000000"/>
              </a:solidFill>
              <a:latin typeface="Arial" charset="0"/>
              <a:ea typeface="Arial" charset="0"/>
              <a:cs typeface="Arial" charset="0"/>
            </a:endParaRPr>
          </a:p>
          <a:p>
            <a:pPr marL="0" indent="0">
              <a:spcAft>
                <a:spcPts val="0"/>
              </a:spcAft>
              <a:buNone/>
            </a:pPr>
            <a:r>
              <a:rPr lang="en-US" sz="1000" b="1" dirty="0" smtClean="0">
                <a:solidFill>
                  <a:srgbClr val="000000"/>
                </a:solidFill>
                <a:latin typeface="Arial" charset="0"/>
                <a:ea typeface="Arial" charset="0"/>
                <a:cs typeface="Arial" charset="0"/>
              </a:rPr>
              <a:t>In addition, you must:</a:t>
            </a:r>
          </a:p>
          <a:p>
            <a:pPr marL="171450" indent="-171450">
              <a:spcAft>
                <a:spcPts val="0"/>
              </a:spcAft>
            </a:pPr>
            <a:r>
              <a:rPr lang="en-US" sz="1000" dirty="0" smtClean="0">
                <a:solidFill>
                  <a:srgbClr val="000000"/>
                </a:solidFill>
                <a:latin typeface="Arial" charset="0"/>
                <a:ea typeface="Arial" charset="0"/>
                <a:cs typeface="Arial" charset="0"/>
              </a:rPr>
              <a:t>Be covered under a qualifying HDHP on the first day of a given month.</a:t>
            </a:r>
          </a:p>
          <a:p>
            <a:pPr marL="171450" indent="-171450">
              <a:spcAft>
                <a:spcPts val="0"/>
              </a:spcAft>
            </a:pPr>
            <a:r>
              <a:rPr lang="en-US" sz="1000" dirty="0" smtClean="0">
                <a:solidFill>
                  <a:srgbClr val="000000"/>
                </a:solidFill>
                <a:latin typeface="Arial" charset="0"/>
                <a:ea typeface="Arial" charset="0"/>
                <a:cs typeface="Arial" charset="0"/>
              </a:rPr>
              <a:t>Not be covered by any other health coverage except what is permitted (dental, vision, disability and some other types of additional coverage are allowed).</a:t>
            </a:r>
          </a:p>
          <a:p>
            <a:pPr marL="171450" indent="-171450">
              <a:spcAft>
                <a:spcPts val="0"/>
              </a:spcAft>
            </a:pPr>
            <a:r>
              <a:rPr lang="en-US" sz="1000" dirty="0" smtClean="0">
                <a:solidFill>
                  <a:srgbClr val="000000"/>
                </a:solidFill>
                <a:latin typeface="Arial" charset="0"/>
                <a:ea typeface="Arial" charset="0"/>
                <a:cs typeface="Arial" charset="0"/>
              </a:rPr>
              <a:t>Not be enrolled in Medicare, TRICARE or TRICARE for Life.</a:t>
            </a:r>
          </a:p>
          <a:p>
            <a:pPr marL="171450" indent="-171450">
              <a:spcAft>
                <a:spcPts val="0"/>
              </a:spcAft>
            </a:pPr>
            <a:r>
              <a:rPr lang="en-US" sz="1000" dirty="0" smtClean="0">
                <a:solidFill>
                  <a:srgbClr val="000000"/>
                </a:solidFill>
                <a:latin typeface="Arial" charset="0"/>
                <a:ea typeface="Arial" charset="0"/>
                <a:cs typeface="Arial" charset="0"/>
              </a:rPr>
              <a:t>Have not received Department of Veterans Affairs (VA) benefits within the past 3 months, except for preventive care. If you are a veteran with a disability rating from the VA, this exclusion does not apply.</a:t>
            </a:r>
          </a:p>
          <a:p>
            <a:pPr marL="171450" indent="-171450">
              <a:spcAft>
                <a:spcPts val="0"/>
              </a:spcAft>
            </a:pPr>
            <a:r>
              <a:rPr lang="en-US" sz="1000" dirty="0" smtClean="0">
                <a:solidFill>
                  <a:srgbClr val="000000"/>
                </a:solidFill>
                <a:latin typeface="Arial" charset="0"/>
                <a:ea typeface="Arial" charset="0"/>
                <a:cs typeface="Arial" charset="0"/>
              </a:rPr>
              <a:t>Not be claimed as a dependent on someone else’s tax return.</a:t>
            </a:r>
          </a:p>
          <a:p>
            <a:pPr marL="171450" indent="-171450">
              <a:spcAft>
                <a:spcPts val="0"/>
              </a:spcAft>
            </a:pPr>
            <a:r>
              <a:rPr lang="en-US" sz="1000" dirty="0" smtClean="0">
                <a:solidFill>
                  <a:srgbClr val="000000"/>
                </a:solidFill>
                <a:latin typeface="Arial" charset="0"/>
                <a:ea typeface="Arial" charset="0"/>
                <a:cs typeface="Arial" charset="0"/>
              </a:rPr>
              <a:t>Not have a health care flexible spending account (FSA) or health reimbursement account (HRA). Alternative plan designs, such as a limited-purpose FSA or HRA, might be permitted.</a:t>
            </a:r>
          </a:p>
          <a:p>
            <a:pPr marL="0" indent="0">
              <a:spcAft>
                <a:spcPts val="0"/>
              </a:spcAft>
              <a:buNone/>
            </a:pPr>
            <a:endParaRPr lang="en-US" sz="1000" dirty="0" smtClean="0">
              <a:solidFill>
                <a:srgbClr val="000000"/>
              </a:solidFill>
              <a:latin typeface="Arial" charset="0"/>
              <a:ea typeface="Arial" charset="0"/>
              <a:cs typeface="Arial" charset="0"/>
            </a:endParaRPr>
          </a:p>
          <a:p>
            <a:pPr marL="0" indent="0">
              <a:spcAft>
                <a:spcPts val="0"/>
              </a:spcAft>
              <a:buNone/>
            </a:pPr>
            <a:r>
              <a:rPr lang="en-US" sz="1000" dirty="0" smtClean="0">
                <a:solidFill>
                  <a:srgbClr val="000000"/>
                </a:solidFill>
                <a:latin typeface="Arial" charset="0"/>
                <a:ea typeface="Arial" charset="0"/>
                <a:cs typeface="Arial" charset="0"/>
              </a:rPr>
              <a:t>Other restrictions and exceptions also apply. Consult a tax, legal or financial advisor to discuss your personal circumstances.</a:t>
            </a:r>
          </a:p>
          <a:p>
            <a:pPr marL="0" indent="0">
              <a:spcAft>
                <a:spcPts val="0"/>
              </a:spcAft>
              <a:buNone/>
            </a:pPr>
            <a:endParaRPr lang="en-US" sz="1000" dirty="0" smtClean="0">
              <a:solidFill>
                <a:srgbClr val="000000"/>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pPr/>
              <a:t>6</a:t>
            </a:fld>
            <a:endParaRPr lang="en-US" dirty="0"/>
          </a:p>
        </p:txBody>
      </p:sp>
    </p:spTree>
    <p:extLst>
      <p:ext uri="{BB962C8B-B14F-4D97-AF65-F5344CB8AC3E}">
        <p14:creationId xmlns:p14="http://schemas.microsoft.com/office/powerpoint/2010/main" val="42715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dirty="0" smtClean="0">
                <a:solidFill>
                  <a:srgbClr val="000000"/>
                </a:solidFill>
                <a:latin typeface="Arial" charset="0"/>
                <a:ea typeface="Arial" charset="0"/>
                <a:cs typeface="Arial" charset="0"/>
              </a:rPr>
              <a:t>To get</a:t>
            </a:r>
            <a:r>
              <a:rPr lang="en-US" sz="1000" baseline="0" dirty="0" smtClean="0">
                <a:solidFill>
                  <a:srgbClr val="000000"/>
                </a:solidFill>
                <a:latin typeface="Arial" charset="0"/>
                <a:ea typeface="Arial" charset="0"/>
                <a:cs typeface="Arial" charset="0"/>
              </a:rPr>
              <a:t> started with an HSA, </a:t>
            </a:r>
            <a:r>
              <a:rPr lang="en-US" sz="1000" dirty="0" smtClean="0">
                <a:solidFill>
                  <a:srgbClr val="000000"/>
                </a:solidFill>
                <a:latin typeface="Arial" charset="0"/>
                <a:ea typeface="Arial" charset="0"/>
                <a:cs typeface="Arial" charset="0"/>
              </a:rPr>
              <a:t>choose the HSA option during open enrollment and complete the application provided by your employer. </a:t>
            </a:r>
          </a:p>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endParaRPr lang="en-US" sz="1000" dirty="0" smtClean="0">
              <a:solidFill>
                <a:srgbClr val="000000"/>
              </a:solidFill>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dirty="0" smtClean="0">
                <a:solidFill>
                  <a:srgbClr val="000000"/>
                </a:solidFill>
                <a:latin typeface="Arial" charset="0"/>
                <a:ea typeface="Arial" charset="0"/>
                <a:cs typeface="Arial" charset="0"/>
              </a:rPr>
              <a:t>You will receive a</a:t>
            </a:r>
            <a:r>
              <a:rPr lang="en-US" sz="1000" baseline="0" dirty="0" smtClean="0">
                <a:solidFill>
                  <a:srgbClr val="000000"/>
                </a:solidFill>
                <a:latin typeface="Arial" charset="0"/>
                <a:ea typeface="Arial" charset="0"/>
                <a:cs typeface="Arial" charset="0"/>
              </a:rPr>
              <a:t> welcome kit and your Optum Bank debit Mastercard</a:t>
            </a:r>
            <a:r>
              <a:rPr lang="en-US" sz="1000" baseline="30000" dirty="0" smtClean="0">
                <a:solidFill>
                  <a:srgbClr val="000000"/>
                </a:solidFill>
                <a:latin typeface="Arial" charset="0"/>
                <a:ea typeface="Arial" charset="0"/>
                <a:cs typeface="Arial" charset="0"/>
              </a:rPr>
              <a:t>®</a:t>
            </a:r>
            <a:r>
              <a:rPr lang="en-US" sz="1000" baseline="0" dirty="0" smtClean="0">
                <a:solidFill>
                  <a:srgbClr val="000000"/>
                </a:solidFill>
                <a:latin typeface="Arial" charset="0"/>
                <a:ea typeface="Arial" charset="0"/>
                <a:cs typeface="Arial" charset="0"/>
              </a:rPr>
              <a:t> in the mail </a:t>
            </a:r>
            <a:r>
              <a:rPr lang="en-US" sz="1000" dirty="0" smtClean="0">
                <a:solidFill>
                  <a:srgbClr val="000000"/>
                </a:solidFill>
                <a:latin typeface="Arial" charset="0"/>
                <a:ea typeface="Arial" charset="0"/>
                <a:cs typeface="Arial" charset="0"/>
              </a:rPr>
              <a:t>shortly after opening your HSA</a:t>
            </a:r>
            <a:r>
              <a:rPr lang="en-US" sz="1000" baseline="0" dirty="0" smtClean="0">
                <a:solidFill>
                  <a:srgbClr val="000000"/>
                </a:solidFill>
                <a:latin typeface="Arial" charset="0"/>
                <a:ea typeface="Arial" charset="0"/>
                <a:cs typeface="Arial" charset="0"/>
              </a:rPr>
              <a:t>. </a:t>
            </a:r>
          </a:p>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endParaRPr lang="en-US" sz="1000" baseline="0" dirty="0" smtClean="0">
              <a:solidFill>
                <a:srgbClr val="000000"/>
              </a:solidFill>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baseline="0" dirty="0" smtClean="0">
                <a:solidFill>
                  <a:srgbClr val="000000"/>
                </a:solidFill>
                <a:latin typeface="Arial" charset="0"/>
                <a:ea typeface="Arial" charset="0"/>
                <a:cs typeface="Arial" charset="0"/>
              </a:rPr>
              <a:t>Be sure to activate your account online and download the app to make managing your HSA easy and convenient.</a:t>
            </a:r>
            <a:endParaRPr lang="en-US" sz="1000" dirty="0" smtClean="0">
              <a:solidFill>
                <a:srgbClr val="000000"/>
              </a:solidFill>
              <a:latin typeface="Arial" charset="0"/>
              <a:ea typeface="Arial" charset="0"/>
              <a:cs typeface="Arial" charset="0"/>
            </a:endParaRPr>
          </a:p>
          <a:p>
            <a:pPr>
              <a:spcAft>
                <a:spcPts val="0"/>
              </a:spcAft>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7</a:t>
            </a:fld>
            <a:endParaRPr lang="en-US" dirty="0"/>
          </a:p>
        </p:txBody>
      </p:sp>
    </p:spTree>
    <p:extLst>
      <p:ext uri="{BB962C8B-B14F-4D97-AF65-F5344CB8AC3E}">
        <p14:creationId xmlns:p14="http://schemas.microsoft.com/office/powerpoint/2010/main" val="77490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dirty="0" smtClean="0">
                <a:solidFill>
                  <a:srgbClr val="000000"/>
                </a:solidFill>
              </a:rPr>
              <a:t>With a qualifying high‐deductible health plan, it’s important to save money in your HSA so</a:t>
            </a:r>
            <a:r>
              <a:rPr lang="en-US" sz="1000" baseline="0" dirty="0" smtClean="0">
                <a:solidFill>
                  <a:srgbClr val="000000"/>
                </a:solidFill>
              </a:rPr>
              <a:t> </a:t>
            </a:r>
            <a:r>
              <a:rPr lang="en-US" sz="1000" dirty="0" smtClean="0">
                <a:solidFill>
                  <a:srgbClr val="000000"/>
                </a:solidFill>
              </a:rPr>
              <a:t>you’ll have money when you need it to pay for qualified medical expenses, including your deductible.</a:t>
            </a:r>
          </a:p>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endParaRPr lang="en-US" sz="1000" dirty="0" smtClean="0">
              <a:solidFill>
                <a:srgbClr val="000000"/>
              </a:solidFill>
            </a:endParaRPr>
          </a:p>
          <a:p>
            <a:pPr marL="0" marR="0"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1000" b="1" dirty="0" smtClean="0">
                <a:solidFill>
                  <a:srgbClr val="000000"/>
                </a:solidFill>
              </a:rPr>
              <a:t>Here are 4 ways to get the most out of your HSA:</a:t>
            </a:r>
          </a:p>
          <a:p>
            <a:pPr marL="228600" marR="0" indent="-228600" algn="l" defTabSz="914400" rtl="0" eaLnBrk="1" fontAlgn="auto" latinLnBrk="0" hangingPunct="1">
              <a:lnSpc>
                <a:spcPct val="100000"/>
              </a:lnSpc>
              <a:spcBef>
                <a:spcPts val="0"/>
              </a:spcBef>
              <a:spcAft>
                <a:spcPts val="0"/>
              </a:spcAft>
              <a:buClr>
                <a:schemeClr val="accent3"/>
              </a:buClr>
              <a:buSzTx/>
              <a:buFont typeface="+mj-lt"/>
              <a:buAutoNum type="arabicPeriod"/>
              <a:tabLst/>
              <a:defRPr/>
            </a:pPr>
            <a:r>
              <a:rPr lang="en-US" sz="1000" dirty="0" smtClean="0">
                <a:solidFill>
                  <a:srgbClr val="000000"/>
                </a:solidFill>
              </a:rPr>
              <a:t>The easiest way to fund your account is by having an amount</a:t>
            </a:r>
            <a:r>
              <a:rPr lang="en-US" sz="1000" baseline="0" dirty="0" smtClean="0">
                <a:solidFill>
                  <a:srgbClr val="000000"/>
                </a:solidFill>
              </a:rPr>
              <a:t> </a:t>
            </a:r>
            <a:r>
              <a:rPr lang="en-US" sz="1000" dirty="0" smtClean="0">
                <a:solidFill>
                  <a:srgbClr val="000000"/>
                </a:solidFill>
              </a:rPr>
              <a:t>deducted regularly from your paycheck. Keep in mind</a:t>
            </a:r>
            <a:r>
              <a:rPr lang="en-US" sz="1000" baseline="0" dirty="0" smtClean="0">
                <a:solidFill>
                  <a:srgbClr val="000000"/>
                </a:solidFill>
              </a:rPr>
              <a:t> that</a:t>
            </a:r>
            <a:r>
              <a:rPr lang="en-US" sz="1000" dirty="0" smtClean="0">
                <a:solidFill>
                  <a:srgbClr val="000000"/>
                </a:solidFill>
              </a:rPr>
              <a:t> all contributions, even those from your employer, count towards the IRS maximum annual contribution limit.</a:t>
            </a:r>
          </a:p>
          <a:p>
            <a:pPr marL="228600" marR="0" indent="-228600" algn="l" defTabSz="914400" rtl="0" eaLnBrk="1" fontAlgn="auto" latinLnBrk="0" hangingPunct="1">
              <a:lnSpc>
                <a:spcPct val="100000"/>
              </a:lnSpc>
              <a:spcBef>
                <a:spcPts val="0"/>
              </a:spcBef>
              <a:spcAft>
                <a:spcPts val="0"/>
              </a:spcAft>
              <a:buClr>
                <a:schemeClr val="accent3"/>
              </a:buClr>
              <a:buSzTx/>
              <a:buFont typeface="+mj-lt"/>
              <a:buAutoNum type="arabicPeriod"/>
              <a:tabLst/>
              <a:defRPr/>
            </a:pPr>
            <a:r>
              <a:rPr lang="en-US" sz="1000" dirty="0" smtClean="0">
                <a:solidFill>
                  <a:srgbClr val="000000"/>
                </a:solidFill>
              </a:rPr>
              <a:t>When it comes to using your HSA, make sure to understand the list of qualified medical</a:t>
            </a:r>
            <a:r>
              <a:rPr lang="en-US" sz="1000" baseline="0" dirty="0" smtClean="0">
                <a:solidFill>
                  <a:srgbClr val="000000"/>
                </a:solidFill>
              </a:rPr>
              <a:t> </a:t>
            </a:r>
            <a:r>
              <a:rPr lang="en-US" sz="1000" dirty="0" smtClean="0">
                <a:solidFill>
                  <a:srgbClr val="000000"/>
                </a:solidFill>
              </a:rPr>
              <a:t>expenses. This list can be found at </a:t>
            </a:r>
            <a:r>
              <a:rPr lang="en-US" sz="1000" b="1" dirty="0" smtClean="0">
                <a:solidFill>
                  <a:srgbClr val="000000"/>
                </a:solidFill>
              </a:rPr>
              <a:t>optumbank.com</a:t>
            </a:r>
            <a:r>
              <a:rPr lang="en-US" sz="1000" dirty="0" smtClean="0">
                <a:solidFill>
                  <a:srgbClr val="000000"/>
                </a:solidFill>
              </a:rPr>
              <a:t> or </a:t>
            </a:r>
            <a:r>
              <a:rPr lang="en-US" sz="1000" b="1" dirty="0" smtClean="0">
                <a:solidFill>
                  <a:srgbClr val="000000"/>
                </a:solidFill>
              </a:rPr>
              <a:t>irs.gov</a:t>
            </a:r>
            <a:r>
              <a:rPr lang="en-US" sz="1000" dirty="0" smtClean="0">
                <a:solidFill>
                  <a:srgbClr val="000000"/>
                </a:solidFill>
              </a:rPr>
              <a:t>.</a:t>
            </a:r>
            <a:r>
              <a:rPr lang="en-US" sz="1000" baseline="0" dirty="0" smtClean="0">
                <a:solidFill>
                  <a:srgbClr val="000000"/>
                </a:solidFill>
              </a:rPr>
              <a:t> </a:t>
            </a:r>
            <a:r>
              <a:rPr lang="en-US" sz="1000" dirty="0" smtClean="0">
                <a:solidFill>
                  <a:srgbClr val="000000"/>
                </a:solidFill>
              </a:rPr>
              <a:t>You can use your HSA dollars for a wide variety of</a:t>
            </a:r>
            <a:r>
              <a:rPr lang="en-US" sz="1000" baseline="0" dirty="0" smtClean="0">
                <a:solidFill>
                  <a:srgbClr val="000000"/>
                </a:solidFill>
              </a:rPr>
              <a:t> </a:t>
            </a:r>
            <a:r>
              <a:rPr lang="en-US" sz="1000" dirty="0" smtClean="0">
                <a:solidFill>
                  <a:srgbClr val="000000"/>
                </a:solidFill>
              </a:rPr>
              <a:t>expenses, including your health plan deductible, prescription medications, doctors’ office</a:t>
            </a:r>
            <a:r>
              <a:rPr lang="en-US" sz="1000" baseline="0" dirty="0" smtClean="0">
                <a:solidFill>
                  <a:srgbClr val="000000"/>
                </a:solidFill>
              </a:rPr>
              <a:t> </a:t>
            </a:r>
            <a:r>
              <a:rPr lang="en-US" sz="1000" dirty="0" smtClean="0">
                <a:solidFill>
                  <a:srgbClr val="000000"/>
                </a:solidFill>
              </a:rPr>
              <a:t>visits, dental and vision care, and more. In addition to using your HSA dollars for your own</a:t>
            </a:r>
            <a:r>
              <a:rPr lang="en-US" sz="1000" baseline="0" dirty="0" smtClean="0">
                <a:solidFill>
                  <a:srgbClr val="000000"/>
                </a:solidFill>
              </a:rPr>
              <a:t> </a:t>
            </a:r>
            <a:r>
              <a:rPr lang="en-US" sz="1000" dirty="0" smtClean="0">
                <a:solidFill>
                  <a:srgbClr val="000000"/>
                </a:solidFill>
              </a:rPr>
              <a:t>qualified medical expenses, you can also use them to pay for qualified medical expenses for</a:t>
            </a:r>
            <a:r>
              <a:rPr lang="en-US" sz="1000" baseline="0" dirty="0" smtClean="0">
                <a:solidFill>
                  <a:srgbClr val="000000"/>
                </a:solidFill>
              </a:rPr>
              <a:t> </a:t>
            </a:r>
            <a:r>
              <a:rPr lang="en-US" sz="1000" dirty="0" smtClean="0">
                <a:solidFill>
                  <a:srgbClr val="000000"/>
                </a:solidFill>
              </a:rPr>
              <a:t>your spouse or tax</a:t>
            </a:r>
            <a:r>
              <a:rPr lang="en-US" sz="1000" baseline="0" dirty="0" smtClean="0">
                <a:solidFill>
                  <a:srgbClr val="000000"/>
                </a:solidFill>
              </a:rPr>
              <a:t> </a:t>
            </a:r>
            <a:r>
              <a:rPr lang="en-US" sz="1000" dirty="0" smtClean="0">
                <a:solidFill>
                  <a:srgbClr val="000000"/>
                </a:solidFill>
              </a:rPr>
              <a:t>dependents.</a:t>
            </a:r>
          </a:p>
          <a:p>
            <a:pPr marL="228600" marR="0" indent="-228600" algn="l" defTabSz="914400" rtl="0" eaLnBrk="1" fontAlgn="auto" latinLnBrk="0" hangingPunct="1">
              <a:lnSpc>
                <a:spcPct val="100000"/>
              </a:lnSpc>
              <a:spcBef>
                <a:spcPts val="0"/>
              </a:spcBef>
              <a:spcAft>
                <a:spcPts val="0"/>
              </a:spcAft>
              <a:buClr>
                <a:schemeClr val="accent3"/>
              </a:buClr>
              <a:buSzTx/>
              <a:buFont typeface="+mj-lt"/>
              <a:buAutoNum type="arabicPeriod"/>
              <a:tabLst/>
              <a:defRPr/>
            </a:pPr>
            <a:r>
              <a:rPr lang="en-US" sz="1000" dirty="0" smtClean="0">
                <a:solidFill>
                  <a:srgbClr val="000000"/>
                </a:solidFill>
              </a:rPr>
              <a:t>The next thing you’ll want to do is maximize the tax savings that comes with an HSA. Know the IRS contribution limits and take advantage of contributing</a:t>
            </a:r>
            <a:r>
              <a:rPr lang="en-US" sz="1000" baseline="0" dirty="0" smtClean="0">
                <a:solidFill>
                  <a:srgbClr val="000000"/>
                </a:solidFill>
              </a:rPr>
              <a:t> the most that you can. Remember:</a:t>
            </a:r>
            <a:endParaRPr lang="en-US" sz="1000" dirty="0" smtClean="0">
              <a:solidFill>
                <a:srgbClr val="000000"/>
              </a:solidFill>
            </a:endParaRPr>
          </a:p>
          <a:p>
            <a:pPr marL="342900" marR="0" lvl="1" indent="-171450" algn="l" defTabSz="914400" rtl="0" eaLnBrk="1" fontAlgn="auto" latinLnBrk="0" hangingPunct="1">
              <a:lnSpc>
                <a:spcPct val="100000"/>
              </a:lnSpc>
              <a:spcBef>
                <a:spcPts val="0"/>
              </a:spcBef>
              <a:spcAft>
                <a:spcPts val="0"/>
              </a:spcAft>
              <a:buClr>
                <a:schemeClr val="accent3"/>
              </a:buClr>
              <a:buSzTx/>
              <a:buFont typeface="Arial" charset="0"/>
              <a:buChar char="•"/>
              <a:tabLst/>
              <a:defRPr/>
            </a:pPr>
            <a:r>
              <a:rPr lang="en-US" sz="1000" dirty="0" smtClean="0">
                <a:solidFill>
                  <a:srgbClr val="000000"/>
                </a:solidFill>
              </a:rPr>
              <a:t>The money you contribute is income tax-free.</a:t>
            </a:r>
          </a:p>
          <a:p>
            <a:pPr marL="342900" marR="0" lvl="1" indent="-171450" algn="l" defTabSz="914400" rtl="0" eaLnBrk="1" fontAlgn="auto" latinLnBrk="0" hangingPunct="1">
              <a:lnSpc>
                <a:spcPct val="100000"/>
              </a:lnSpc>
              <a:spcBef>
                <a:spcPts val="0"/>
              </a:spcBef>
              <a:spcAft>
                <a:spcPts val="0"/>
              </a:spcAft>
              <a:buClr>
                <a:schemeClr val="accent3"/>
              </a:buClr>
              <a:buSzTx/>
              <a:buFont typeface="Arial" charset="0"/>
              <a:buChar char="•"/>
              <a:tabLst/>
              <a:defRPr/>
            </a:pPr>
            <a:r>
              <a:rPr lang="en-US" sz="1000" dirty="0" smtClean="0">
                <a:solidFill>
                  <a:srgbClr val="000000"/>
                </a:solidFill>
              </a:rPr>
              <a:t>Your</a:t>
            </a:r>
            <a:r>
              <a:rPr lang="en-US" sz="1000" baseline="0" dirty="0" smtClean="0">
                <a:solidFill>
                  <a:srgbClr val="000000"/>
                </a:solidFill>
              </a:rPr>
              <a:t> </a:t>
            </a:r>
            <a:r>
              <a:rPr lang="en-US" sz="1000" dirty="0" smtClean="0">
                <a:solidFill>
                  <a:srgbClr val="000000"/>
                </a:solidFill>
              </a:rPr>
              <a:t>savings grow income tax-free.</a:t>
            </a:r>
          </a:p>
          <a:p>
            <a:pPr marL="342900" marR="0" lvl="1" indent="-171450" algn="l" defTabSz="914400" rtl="0" eaLnBrk="1" fontAlgn="auto" latinLnBrk="0" hangingPunct="1">
              <a:lnSpc>
                <a:spcPct val="100000"/>
              </a:lnSpc>
              <a:spcBef>
                <a:spcPts val="0"/>
              </a:spcBef>
              <a:spcAft>
                <a:spcPts val="0"/>
              </a:spcAft>
              <a:buClr>
                <a:schemeClr val="accent3"/>
              </a:buClr>
              <a:buSzTx/>
              <a:buFont typeface="Arial" charset="0"/>
              <a:buChar char="•"/>
              <a:tabLst/>
              <a:defRPr/>
            </a:pPr>
            <a:r>
              <a:rPr lang="en-US" sz="1000" dirty="0" smtClean="0">
                <a:solidFill>
                  <a:srgbClr val="000000"/>
                </a:solidFill>
              </a:rPr>
              <a:t>And, money you take out to pay for qualified medical expenses is</a:t>
            </a:r>
            <a:r>
              <a:rPr lang="en-US" sz="1000" baseline="0" dirty="0" smtClean="0">
                <a:solidFill>
                  <a:srgbClr val="000000"/>
                </a:solidFill>
              </a:rPr>
              <a:t> </a:t>
            </a:r>
            <a:r>
              <a:rPr lang="en-US" sz="1000" dirty="0" smtClean="0">
                <a:solidFill>
                  <a:srgbClr val="000000"/>
                </a:solidFill>
              </a:rPr>
              <a:t>income tax-free.</a:t>
            </a:r>
          </a:p>
          <a:p>
            <a:pPr marL="228600" marR="0" lvl="0" indent="-228600" algn="l" defTabSz="914400" rtl="0" eaLnBrk="1" fontAlgn="auto" latinLnBrk="0" hangingPunct="1">
              <a:lnSpc>
                <a:spcPct val="100000"/>
              </a:lnSpc>
              <a:spcBef>
                <a:spcPts val="0"/>
              </a:spcBef>
              <a:spcAft>
                <a:spcPts val="0"/>
              </a:spcAft>
              <a:buClr>
                <a:schemeClr val="accent3"/>
              </a:buClr>
              <a:buSzTx/>
              <a:buFont typeface="+mj-lt"/>
              <a:buAutoNum type="arabicPeriod"/>
              <a:tabLst/>
              <a:defRPr/>
            </a:pPr>
            <a:r>
              <a:rPr lang="en-US" sz="1000" dirty="0" smtClean="0">
                <a:solidFill>
                  <a:srgbClr val="000000"/>
                </a:solidFill>
              </a:rPr>
              <a:t>The final step when owning an HSA is to grow your savings. It’s important to start early, make regular deposits and set a goal for each year. Not only will your deposits grow, but your tax savings will, too. Choosing</a:t>
            </a:r>
            <a:r>
              <a:rPr lang="en-US" sz="1000" baseline="0" dirty="0" smtClean="0">
                <a:solidFill>
                  <a:srgbClr val="000000"/>
                </a:solidFill>
              </a:rPr>
              <a:t> to invest a portion of your HSA dollars in mutual funds may help to grow your nest egg even more.</a:t>
            </a:r>
            <a:endParaRPr lang="en-US" sz="1000" dirty="0">
              <a:solidFill>
                <a:srgbClr val="000000"/>
              </a:solidFill>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pPr/>
              <a:t>8</a:t>
            </a:fld>
            <a:endParaRPr lang="en-US" dirty="0"/>
          </a:p>
        </p:txBody>
      </p:sp>
    </p:spTree>
    <p:extLst>
      <p:ext uri="{BB962C8B-B14F-4D97-AF65-F5344CB8AC3E}">
        <p14:creationId xmlns:p14="http://schemas.microsoft.com/office/powerpoint/2010/main" val="413055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sz="900" dirty="0" smtClean="0">
                <a:solidFill>
                  <a:srgbClr val="000000"/>
                </a:solidFill>
              </a:rPr>
              <a:t>As a technology leader, Optum Bank is the only HSA bank that is connecting health and finance in new and innovative ways.</a:t>
            </a:r>
          </a:p>
          <a:p>
            <a:pPr marL="0" indent="0">
              <a:spcAft>
                <a:spcPts val="0"/>
              </a:spcAft>
              <a:buNone/>
            </a:pPr>
            <a:endParaRPr lang="en-US" sz="900" dirty="0" smtClean="0">
              <a:solidFill>
                <a:srgbClr val="000000"/>
              </a:solidFill>
            </a:endParaRPr>
          </a:p>
          <a:p>
            <a:pPr marL="0" indent="0">
              <a:spcAft>
                <a:spcPts val="0"/>
              </a:spcAft>
              <a:buNone/>
            </a:pPr>
            <a:r>
              <a:rPr lang="en-US" sz="900" dirty="0" smtClean="0">
                <a:solidFill>
                  <a:srgbClr val="000000"/>
                </a:solidFill>
              </a:rPr>
              <a:t>We have the highest-rated mobile app in the industry—4.5</a:t>
            </a:r>
            <a:r>
              <a:rPr lang="en-US" sz="900" baseline="0" dirty="0" smtClean="0">
                <a:solidFill>
                  <a:srgbClr val="000000"/>
                </a:solidFill>
              </a:rPr>
              <a:t> out of </a:t>
            </a:r>
            <a:r>
              <a:rPr lang="en-US" sz="900" dirty="0" smtClean="0">
                <a:solidFill>
                  <a:srgbClr val="000000"/>
                </a:solidFill>
              </a:rPr>
              <a:t>5 stars.</a:t>
            </a:r>
          </a:p>
          <a:p>
            <a:pPr marL="0" indent="0">
              <a:spcAft>
                <a:spcPts val="0"/>
              </a:spcAft>
              <a:buNone/>
            </a:pPr>
            <a:endParaRPr lang="en-US" sz="900" dirty="0" smtClean="0">
              <a:solidFill>
                <a:srgbClr val="000000"/>
              </a:solidFill>
            </a:endParaRPr>
          </a:p>
          <a:p>
            <a:pPr marL="0" indent="0">
              <a:spcAft>
                <a:spcPts val="0"/>
              </a:spcAft>
              <a:buNone/>
            </a:pPr>
            <a:r>
              <a:rPr lang="en-US" sz="900" b="1" dirty="0" smtClean="0">
                <a:solidFill>
                  <a:srgbClr val="000000"/>
                </a:solidFill>
              </a:rPr>
              <a:t>With the app, you can manage your HSA anywhere: </a:t>
            </a:r>
          </a:p>
          <a:p>
            <a:pPr marL="0" lvl="2" indent="-171450">
              <a:spcAft>
                <a:spcPts val="0"/>
              </a:spcAft>
              <a:buFont typeface="Arial" charset="0"/>
              <a:buChar char="•"/>
            </a:pPr>
            <a:r>
              <a:rPr lang="en-US" sz="900" dirty="0" smtClean="0">
                <a:solidFill>
                  <a:srgbClr val="000000"/>
                </a:solidFill>
              </a:rPr>
              <a:t>Track your balance, recent transactions and contribution limits.</a:t>
            </a:r>
          </a:p>
          <a:p>
            <a:pPr marL="0" lvl="2" indent="-171450">
              <a:spcAft>
                <a:spcPts val="0"/>
              </a:spcAft>
              <a:buFont typeface="Arial" charset="0"/>
              <a:buChar char="•"/>
            </a:pPr>
            <a:r>
              <a:rPr lang="en-US" sz="900" dirty="0" smtClean="0">
                <a:solidFill>
                  <a:srgbClr val="000000"/>
                </a:solidFill>
              </a:rPr>
              <a:t>Make an HSA contribution through mobile check deposit or a bank transfer. </a:t>
            </a:r>
          </a:p>
          <a:p>
            <a:pPr marL="0" lvl="2" indent="-171450">
              <a:spcAft>
                <a:spcPts val="0"/>
              </a:spcAft>
              <a:buFont typeface="Arial" charset="0"/>
              <a:buChar char="•"/>
            </a:pPr>
            <a:r>
              <a:rPr lang="en-US" sz="900" dirty="0" smtClean="0">
                <a:solidFill>
                  <a:srgbClr val="000000"/>
                </a:solidFill>
              </a:rPr>
              <a:t>Capture and submit receipts, and add receipts to specific expenses.</a:t>
            </a:r>
          </a:p>
          <a:p>
            <a:pPr marL="0" lvl="2" indent="-171450">
              <a:spcAft>
                <a:spcPts val="0"/>
              </a:spcAft>
              <a:buFont typeface="Arial" charset="0"/>
              <a:buChar char="•"/>
            </a:pPr>
            <a:r>
              <a:rPr lang="en-US" sz="900" dirty="0" smtClean="0">
                <a:solidFill>
                  <a:srgbClr val="000000"/>
                </a:solidFill>
              </a:rPr>
              <a:t>Discover how to maximize your HSA by tracking your progress along 5 key stages and more.</a:t>
            </a:r>
          </a:p>
          <a:p>
            <a:pPr marL="0" indent="0">
              <a:spcAft>
                <a:spcPts val="0"/>
              </a:spcAft>
              <a:buNone/>
            </a:pPr>
            <a:endParaRPr lang="en-US" sz="900" dirty="0" smtClean="0">
              <a:solidFill>
                <a:srgbClr val="000000"/>
              </a:solidFill>
            </a:endParaRPr>
          </a:p>
          <a:p>
            <a:pPr marL="0" indent="0">
              <a:spcAft>
                <a:spcPts val="0"/>
              </a:spcAft>
              <a:buNone/>
            </a:pPr>
            <a:r>
              <a:rPr lang="en-US" sz="900" b="1" baseline="0" dirty="0" smtClean="0">
                <a:solidFill>
                  <a:srgbClr val="000000"/>
                </a:solidFill>
              </a:rPr>
              <a:t>optumbank.com</a:t>
            </a:r>
            <a:r>
              <a:rPr lang="en-US" sz="900" baseline="0" dirty="0" smtClean="0">
                <a:solidFill>
                  <a:srgbClr val="000000"/>
                </a:solidFill>
              </a:rPr>
              <a:t> also has</a:t>
            </a:r>
            <a:r>
              <a:rPr lang="en-US" sz="900" dirty="0" smtClean="0">
                <a:solidFill>
                  <a:srgbClr val="000000"/>
                </a:solidFill>
              </a:rPr>
              <a:t> many</a:t>
            </a:r>
            <a:r>
              <a:rPr lang="en-US" sz="900" baseline="0" dirty="0" smtClean="0">
                <a:solidFill>
                  <a:srgbClr val="000000"/>
                </a:solidFill>
              </a:rPr>
              <a:t> tools and resources that make managing your HSA easy:</a:t>
            </a:r>
          </a:p>
          <a:p>
            <a:pPr marL="0" lvl="2" indent="-171450">
              <a:spcAft>
                <a:spcPts val="0"/>
              </a:spcAft>
              <a:buFont typeface="Arial" charset="0"/>
              <a:buChar char="•"/>
            </a:pPr>
            <a:r>
              <a:rPr lang="en-US" sz="900" dirty="0" smtClean="0">
                <a:solidFill>
                  <a:srgbClr val="000000"/>
                </a:solidFill>
              </a:rPr>
              <a:t>24/7 robo chat feature that</a:t>
            </a:r>
            <a:r>
              <a:rPr lang="en-US" sz="900" baseline="0" dirty="0" smtClean="0">
                <a:solidFill>
                  <a:srgbClr val="000000"/>
                </a:solidFill>
              </a:rPr>
              <a:t> </a:t>
            </a:r>
            <a:r>
              <a:rPr lang="en-US" sz="900" dirty="0" smtClean="0">
                <a:solidFill>
                  <a:srgbClr val="000000"/>
                </a:solidFill>
              </a:rPr>
              <a:t>answers</a:t>
            </a:r>
            <a:r>
              <a:rPr lang="en-US" sz="900" baseline="0" dirty="0" smtClean="0">
                <a:solidFill>
                  <a:srgbClr val="000000"/>
                </a:solidFill>
              </a:rPr>
              <a:t> </a:t>
            </a:r>
            <a:r>
              <a:rPr lang="en-US" sz="900" dirty="0" smtClean="0">
                <a:solidFill>
                  <a:srgbClr val="000000"/>
                </a:solidFill>
              </a:rPr>
              <a:t>your educational questions instantly.</a:t>
            </a:r>
          </a:p>
          <a:p>
            <a:pPr marL="0" lvl="2" indent="-171450">
              <a:spcAft>
                <a:spcPts val="0"/>
              </a:spcAft>
              <a:buFont typeface="Arial" charset="0"/>
              <a:buChar char="•"/>
            </a:pPr>
            <a:r>
              <a:rPr lang="en-US" sz="900" dirty="0" smtClean="0">
                <a:solidFill>
                  <a:srgbClr val="000000"/>
                </a:solidFill>
              </a:rPr>
              <a:t>Qualified medical expense search.</a:t>
            </a:r>
          </a:p>
          <a:p>
            <a:pPr marL="0" lvl="2" indent="-171450">
              <a:spcAft>
                <a:spcPts val="0"/>
              </a:spcAft>
              <a:buFont typeface="Arial" charset="0"/>
              <a:buChar char="•"/>
            </a:pPr>
            <a:r>
              <a:rPr lang="en-US" sz="900" dirty="0" smtClean="0">
                <a:solidFill>
                  <a:srgbClr val="000000"/>
                </a:solidFill>
              </a:rPr>
              <a:t>Health Savings Checkup tool.</a:t>
            </a:r>
          </a:p>
          <a:p>
            <a:pPr marL="0" lvl="2" indent="-171450">
              <a:spcAft>
                <a:spcPts val="0"/>
              </a:spcAft>
              <a:buFont typeface="Arial" charset="0"/>
              <a:buChar char="•"/>
            </a:pPr>
            <a:r>
              <a:rPr lang="en-US" sz="900" dirty="0" smtClean="0">
                <a:solidFill>
                  <a:srgbClr val="000000"/>
                </a:solidFill>
              </a:rPr>
              <a:t>Education resources such as videos and webinars.</a:t>
            </a:r>
          </a:p>
          <a:p>
            <a:pPr marL="0" lvl="2" indent="-171450">
              <a:spcAft>
                <a:spcPts val="0"/>
              </a:spcAft>
              <a:buFont typeface="Arial" charset="0"/>
              <a:buChar char="•"/>
            </a:pPr>
            <a:r>
              <a:rPr lang="en-US" sz="900" dirty="0" smtClean="0">
                <a:solidFill>
                  <a:srgbClr val="000000"/>
                </a:solidFill>
              </a:rPr>
              <a:t>HSA calculators.</a:t>
            </a:r>
          </a:p>
          <a:p>
            <a:pPr marL="0" lvl="2" indent="-171450">
              <a:spcAft>
                <a:spcPts val="0"/>
              </a:spcAft>
              <a:buFont typeface="Arial" charset="0"/>
              <a:buChar char="•"/>
            </a:pPr>
            <a:r>
              <a:rPr lang="en-US" sz="900" dirty="0" smtClean="0">
                <a:solidFill>
                  <a:srgbClr val="000000"/>
                </a:solidFill>
              </a:rPr>
              <a:t>Tax center and more.</a:t>
            </a:r>
          </a:p>
          <a:p>
            <a:pPr marL="0" lvl="3" indent="0">
              <a:spcAft>
                <a:spcPts val="0"/>
              </a:spcAft>
              <a:buFont typeface="Arial" panose="020B0604020202020204" pitchFamily="34" charset="0"/>
              <a:buNone/>
            </a:pPr>
            <a:endParaRPr lang="en-US" sz="900" dirty="0" smtClean="0">
              <a:solidFill>
                <a:srgbClr val="000000"/>
              </a:solidFill>
            </a:endParaRPr>
          </a:p>
          <a:p>
            <a:pPr marL="0" marR="0" lvl="1"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900" dirty="0" smtClean="0">
                <a:solidFill>
                  <a:srgbClr val="000000"/>
                </a:solidFill>
              </a:rPr>
              <a:t>You</a:t>
            </a:r>
            <a:r>
              <a:rPr lang="en-US" sz="900" baseline="0" dirty="0" smtClean="0">
                <a:solidFill>
                  <a:srgbClr val="000000"/>
                </a:solidFill>
              </a:rPr>
              <a:t> can also p</a:t>
            </a:r>
            <a:r>
              <a:rPr lang="en-US" sz="900" dirty="0" smtClean="0">
                <a:solidFill>
                  <a:srgbClr val="000000"/>
                </a:solidFill>
              </a:rPr>
              <a:t>ay for HSA-qualified medical expenses using your smartphone through Apple Pay</a:t>
            </a:r>
            <a:r>
              <a:rPr lang="en-US" sz="900" baseline="0" dirty="0" smtClean="0">
                <a:solidFill>
                  <a:srgbClr val="000000"/>
                </a:solidFill>
              </a:rPr>
              <a:t> and </a:t>
            </a:r>
            <a:r>
              <a:rPr lang="en-US" sz="900" dirty="0" smtClean="0">
                <a:solidFill>
                  <a:srgbClr val="000000"/>
                </a:solidFill>
              </a:rPr>
              <a:t>Google Pay.</a:t>
            </a:r>
            <a:endParaRPr lang="en-US" sz="900" baseline="0" dirty="0" smtClean="0">
              <a:solidFill>
                <a:srgbClr val="000000"/>
              </a:solidFill>
            </a:endParaRPr>
          </a:p>
          <a:p>
            <a:pPr marL="0" marR="0" lvl="1"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endParaRPr lang="en-US" sz="900" baseline="0" dirty="0" smtClean="0">
              <a:solidFill>
                <a:srgbClr val="000000"/>
              </a:solidFill>
            </a:endParaRPr>
          </a:p>
          <a:p>
            <a:pPr marL="0" marR="0" lvl="1"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r>
              <a:rPr lang="en-US" sz="900" baseline="0" dirty="0" smtClean="0">
                <a:solidFill>
                  <a:srgbClr val="000000"/>
                </a:solidFill>
              </a:rPr>
              <a:t>In addition, Optum Bank can easily connect to your Google Home or Alexa-enabled device. Download the Optum Bank skill and s</a:t>
            </a:r>
            <a:r>
              <a:rPr lang="en-US" sz="900" dirty="0" smtClean="0">
                <a:solidFill>
                  <a:srgbClr val="000000"/>
                </a:solidFill>
              </a:rPr>
              <a:t>ay “OK, Google” or “Hey, Alexa”</a:t>
            </a:r>
            <a:r>
              <a:rPr lang="en-US" sz="900" baseline="0" dirty="0" smtClean="0">
                <a:solidFill>
                  <a:srgbClr val="000000"/>
                </a:solidFill>
              </a:rPr>
              <a:t> and </a:t>
            </a:r>
            <a:r>
              <a:rPr lang="en-US" sz="900" dirty="0" smtClean="0">
                <a:solidFill>
                  <a:srgbClr val="000000"/>
                </a:solidFill>
              </a:rPr>
              <a:t>ask general account questions like, “Are bandages a qualified medical expense?” or “What are the HSA contribution limits?”</a:t>
            </a:r>
          </a:p>
          <a:p>
            <a:pPr marL="0" marR="0" lvl="1" indent="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None/>
              <a:tabLst/>
              <a:defRPr/>
            </a:pPr>
            <a:endParaRPr lang="en-US" sz="900" baseline="0" dirty="0" smtClean="0">
              <a:solidFill>
                <a:srgbClr val="000000"/>
              </a:solidFill>
            </a:endParaRPr>
          </a:p>
          <a:p>
            <a:pPr marL="0" lvl="3" indent="0">
              <a:spcAft>
                <a:spcPts val="0"/>
              </a:spcAft>
              <a:buFont typeface="Arial" panose="020B0604020202020204" pitchFamily="34" charset="0"/>
              <a:buNone/>
            </a:pPr>
            <a:endParaRPr lang="en-US" sz="900" dirty="0" smtClean="0">
              <a:solidFill>
                <a:srgbClr val="000000"/>
              </a:solidFill>
            </a:endParaRPr>
          </a:p>
          <a:p>
            <a:pPr marL="0" indent="0">
              <a:spcAft>
                <a:spcPts val="0"/>
              </a:spcAft>
              <a:buNone/>
            </a:pPr>
            <a:endParaRPr lang="en-US" sz="900" baseline="0" dirty="0" smtClean="0">
              <a:solidFill>
                <a:srgbClr val="000000"/>
              </a:solidFill>
            </a:endParaRPr>
          </a:p>
          <a:p>
            <a:pPr marL="0" indent="0">
              <a:spcAft>
                <a:spcPts val="0"/>
              </a:spcAft>
              <a:buNone/>
            </a:pPr>
            <a:endParaRPr lang="en-US" sz="900" baseline="0" dirty="0" smtClean="0">
              <a:solidFill>
                <a:srgbClr val="000000"/>
              </a:solidFill>
            </a:endParaRPr>
          </a:p>
          <a:p>
            <a:pPr marL="0" indent="0">
              <a:spcAft>
                <a:spcPts val="0"/>
              </a:spcAft>
              <a:buNone/>
            </a:pPr>
            <a:endParaRPr lang="en-US" sz="900" baseline="0" dirty="0" smtClean="0">
              <a:solidFill>
                <a:srgbClr val="000000"/>
              </a:solidFill>
            </a:endParaRPr>
          </a:p>
          <a:p>
            <a:pPr marL="0" indent="0">
              <a:spcAft>
                <a:spcPts val="0"/>
              </a:spcAft>
              <a:buNone/>
            </a:pPr>
            <a:endParaRPr lang="en-US" sz="900" baseline="0" dirty="0" smtClean="0">
              <a:solidFill>
                <a:srgbClr val="000000"/>
              </a:solidFill>
            </a:endParaRPr>
          </a:p>
          <a:p>
            <a:pPr marL="0" indent="0">
              <a:spcAft>
                <a:spcPts val="0"/>
              </a:spcAft>
              <a:buNone/>
            </a:pPr>
            <a:endParaRPr lang="en-US" sz="900" dirty="0" smtClean="0">
              <a:solidFill>
                <a:srgbClr val="000000"/>
              </a:solidFill>
            </a:endParaRPr>
          </a:p>
          <a:p>
            <a:pPr marL="0" indent="0">
              <a:spcAft>
                <a:spcPts val="0"/>
              </a:spcAft>
              <a:buNone/>
            </a:pPr>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AB487858-B996-4291-96F9-A7500760731E}" type="slidenum">
              <a:rPr lang="en-US" smtClean="0"/>
              <a:pPr/>
              <a:t>9</a:t>
            </a:fld>
            <a:endParaRPr lang="en-US" dirty="0"/>
          </a:p>
        </p:txBody>
      </p:sp>
    </p:spTree>
    <p:extLst>
      <p:ext uri="{BB962C8B-B14F-4D97-AF65-F5344CB8AC3E}">
        <p14:creationId xmlns:p14="http://schemas.microsoft.com/office/powerpoint/2010/main" val="3167517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952625"/>
            <a:ext cx="7772400" cy="1470025"/>
          </a:xfrm>
        </p:spPr>
        <p:txBody>
          <a:bodyPr anchor="b">
            <a:no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27063" y="3432175"/>
            <a:ext cx="7772400" cy="1752600"/>
          </a:xfrm>
        </p:spPr>
        <p:txBody>
          <a:bodyPr>
            <a:noAutofit/>
          </a:bodyPr>
          <a:lstStyle>
            <a:lvl1pPr marL="0" indent="0" algn="l">
              <a:buNone/>
              <a:defRPr sz="2000"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pic>
        <p:nvPicPr>
          <p:cNvPr id="6" name="Picture 5" descr="2015_UHC_Logo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062" y="5979096"/>
            <a:ext cx="2222220" cy="455154"/>
          </a:xfrm>
          <a:prstGeom prst="rect">
            <a:avLst/>
          </a:prstGeom>
        </p:spPr>
      </p:pic>
    </p:spTree>
    <p:extLst>
      <p:ext uri="{BB962C8B-B14F-4D97-AF65-F5344CB8AC3E}">
        <p14:creationId xmlns:p14="http://schemas.microsoft.com/office/powerpoint/2010/main" val="33428397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Title 1">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620000" y="6528259"/>
            <a:ext cx="1066800" cy="167847"/>
          </a:xfrm>
        </p:spPr>
        <p:txBody>
          <a:bodyPr/>
          <a:lstStyle/>
          <a:p>
            <a:fld id="{90F9BDA0-AF0E-4BA8-B742-3B9C92A3E6FE}" type="slidenum">
              <a:rPr lang="en-US" smtClean="0"/>
              <a:t>‹#›</a:t>
            </a:fld>
            <a:endParaRPr lang="en-US" dirty="0"/>
          </a:p>
        </p:txBody>
      </p:sp>
      <p:sp>
        <p:nvSpPr>
          <p:cNvPr id="7" name="Picture Placeholder 6"/>
          <p:cNvSpPr>
            <a:spLocks noGrp="1"/>
          </p:cNvSpPr>
          <p:nvPr>
            <p:ph type="pic" sz="quarter" idx="13" hasCustomPrompt="1"/>
          </p:nvPr>
        </p:nvSpPr>
        <p:spPr>
          <a:xfrm>
            <a:off x="0" y="0"/>
            <a:ext cx="4572000" cy="6858000"/>
          </a:xfrm>
        </p:spPr>
        <p:txBody>
          <a:bodyPr anchor="ctr"/>
          <a:lstStyle>
            <a:lvl1pPr marL="0" indent="0" algn="ctr">
              <a:buNone/>
              <a:defRPr/>
            </a:lvl1pPr>
          </a:lstStyle>
          <a:p>
            <a:r>
              <a:rPr lang="en-US" dirty="0" smtClean="0"/>
              <a:t>Drag picture to placeholder or click on icon to place picture in this space</a:t>
            </a:r>
            <a:endParaRPr lang="en-US" dirty="0"/>
          </a:p>
        </p:txBody>
      </p:sp>
    </p:spTree>
    <p:extLst>
      <p:ext uri="{BB962C8B-B14F-4D97-AF65-F5344CB8AC3E}">
        <p14:creationId xmlns:p14="http://schemas.microsoft.com/office/powerpoint/2010/main" val="18137142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ntent, 1 subhead-smaller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3" name="Content Placeholder 2"/>
          <p:cNvSpPr>
            <a:spLocks noGrp="1"/>
          </p:cNvSpPr>
          <p:nvPr>
            <p:ph sz="half" idx="1" hasCustomPrompt="1"/>
          </p:nvPr>
        </p:nvSpPr>
        <p:spPr>
          <a:xfrm>
            <a:off x="371476" y="1825626"/>
            <a:ext cx="3936756" cy="4079875"/>
          </a:xfrm>
        </p:spPr>
        <p:txBody>
          <a:bodyPr/>
          <a:lstStyle>
            <a:lvl1pPr>
              <a:lnSpc>
                <a:spcPct val="90000"/>
              </a:lnSpc>
              <a:defRPr sz="1400"/>
            </a:lvl1pPr>
            <a:lvl2pPr>
              <a:lnSpc>
                <a:spcPct val="90000"/>
              </a:lnSpc>
              <a:defRPr sz="1400"/>
            </a:lvl2pPr>
            <a:lvl3pPr>
              <a:lnSpc>
                <a:spcPct val="90000"/>
              </a:lnSpc>
              <a:defRPr sz="1400"/>
            </a:lvl3pPr>
            <a:lvl4pPr>
              <a:lnSpc>
                <a:spcPct val="90000"/>
              </a:lnSpc>
              <a:defRPr sz="1200"/>
            </a:lvl4pPr>
            <a:lvl5pPr>
              <a:lnSpc>
                <a:spcPct val="90000"/>
              </a:lnSpc>
              <a:defRPr sz="1100"/>
            </a:lvl5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47846" y="1825626"/>
            <a:ext cx="4126733" cy="4079875"/>
          </a:xfrm>
        </p:spPr>
        <p:txBody>
          <a:bodyPr/>
          <a:lstStyle>
            <a:lvl1pPr>
              <a:lnSpc>
                <a:spcPct val="90000"/>
              </a:lnSpc>
              <a:defRPr sz="1400"/>
            </a:lvl1pPr>
            <a:lvl2pPr>
              <a:lnSpc>
                <a:spcPct val="90000"/>
              </a:lnSpc>
              <a:defRPr sz="1400"/>
            </a:lvl2pPr>
            <a:lvl3pPr>
              <a:lnSpc>
                <a:spcPct val="90000"/>
              </a:lnSpc>
              <a:defRPr sz="1400"/>
            </a:lvl3pPr>
            <a:lvl4pPr>
              <a:lnSpc>
                <a:spcPct val="90000"/>
              </a:lnSpc>
              <a:defRPr sz="1200"/>
            </a:lvl4pPr>
            <a:lvl5pPr>
              <a:lnSpc>
                <a:spcPct val="90000"/>
              </a:lnSpc>
              <a:defRPr sz="1100"/>
            </a:lvl5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xmlns="" id="{09F3EB9D-9B44-418C-9B2E-D32A67A979CA}"/>
              </a:ext>
            </a:extLst>
          </p:cNvPr>
          <p:cNvSpPr>
            <a:spLocks noGrp="1"/>
          </p:cNvSpPr>
          <p:nvPr>
            <p:ph type="body" sz="quarter" idx="13" hasCustomPrompt="1"/>
          </p:nvPr>
        </p:nvSpPr>
        <p:spPr>
          <a:xfrm>
            <a:off x="371475" y="1118283"/>
            <a:ext cx="8486775" cy="492125"/>
          </a:xfrm>
        </p:spPr>
        <p:txBody>
          <a:bodyPr/>
          <a:lstStyle>
            <a:lvl1pPr>
              <a:defRPr sz="2600">
                <a:solidFill>
                  <a:schemeClr val="accent4"/>
                </a:solidFill>
              </a:defRPr>
            </a:lvl1pPr>
          </a:lstStyle>
          <a:p>
            <a:pPr lvl="0"/>
            <a:r>
              <a:rPr lang="en-US" dirty="0"/>
              <a:t>Use this space for one line subhead if needed</a:t>
            </a:r>
          </a:p>
        </p:txBody>
      </p:sp>
      <p:sp>
        <p:nvSpPr>
          <p:cNvPr id="8" name="Date Placeholder 7"/>
          <p:cNvSpPr>
            <a:spLocks noGrp="1"/>
          </p:cNvSpPr>
          <p:nvPr>
            <p:ph type="dt" sz="half" idx="14"/>
          </p:nvPr>
        </p:nvSpPr>
        <p:spPr>
          <a:xfrm>
            <a:off x="285750" y="7386866"/>
            <a:ext cx="2057400" cy="365125"/>
          </a:xfrm>
          <a:prstGeom prst="rect">
            <a:avLst/>
          </a:prstGeom>
        </p:spPr>
        <p:txBody>
          <a:bodyPr/>
          <a:lstStyle/>
          <a:p>
            <a:fld id="{F0FEBC3A-CB3C-43FC-8965-C49507363097}" type="datetime1">
              <a:rPr lang="en-US" smtClean="0"/>
              <a:t>9/10/2019</a:t>
            </a:fld>
            <a:endParaRPr lang="en-US" dirty="0"/>
          </a:p>
        </p:txBody>
      </p:sp>
      <p:sp>
        <p:nvSpPr>
          <p:cNvPr id="10" name="Footer Placeholder 9"/>
          <p:cNvSpPr>
            <a:spLocks noGrp="1"/>
          </p:cNvSpPr>
          <p:nvPr>
            <p:ph type="ftr" sz="quarter" idx="15"/>
          </p:nvPr>
        </p:nvSpPr>
        <p:spPr>
          <a:xfrm>
            <a:off x="3100388" y="7388352"/>
            <a:ext cx="5314950" cy="365125"/>
          </a:xfrm>
          <a:prstGeom prst="rect">
            <a:avLst/>
          </a:prstGeom>
        </p:spPr>
        <p:txBody>
          <a:bodyPr/>
          <a:lstStyle/>
          <a:p>
            <a:endParaRPr lang="en-US" dirty="0"/>
          </a:p>
        </p:txBody>
      </p:sp>
      <p:sp>
        <p:nvSpPr>
          <p:cNvPr id="11" name="Slide Number Placeholder 10"/>
          <p:cNvSpPr>
            <a:spLocks noGrp="1"/>
          </p:cNvSpPr>
          <p:nvPr>
            <p:ph type="sldNum" sz="quarter" idx="16"/>
          </p:nvPr>
        </p:nvSpPr>
        <p:spPr/>
        <p:txBody>
          <a:bodyPr/>
          <a:lstStyle/>
          <a:p>
            <a:fld id="{BC151626-B486-4759-B266-03B675213B53}" type="slidenum">
              <a:rPr lang="en-US" smtClean="0"/>
              <a:pPr/>
              <a:t>‹#›</a:t>
            </a:fld>
            <a:endParaRPr lang="en-US" dirty="0"/>
          </a:p>
        </p:txBody>
      </p:sp>
      <p:sp>
        <p:nvSpPr>
          <p:cNvPr id="12" name="Rectangle 11" hidden="1">
            <a:extLst>
              <a:ext uri="{FF2B5EF4-FFF2-40B4-BE49-F238E27FC236}">
                <a16:creationId xmlns:a16="http://schemas.microsoft.com/office/drawing/2014/main" xmlns="" id="{B77DB3D0-6C62-4C9F-8261-F38E91BC25BF}"/>
              </a:ext>
            </a:extLst>
          </p:cNvPr>
          <p:cNvSpPr/>
          <p:nvPr userDrawn="1">
            <p:custDataLst>
              <p:tags r:id="rId1"/>
            </p:custDataLst>
          </p:nvPr>
        </p:nvSpPr>
        <p:spPr>
          <a:xfrm>
            <a:off x="342900" y="1104900"/>
            <a:ext cx="8588829"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3" name="Rectangle 12" hidden="1">
            <a:extLst>
              <a:ext uri="{FF2B5EF4-FFF2-40B4-BE49-F238E27FC236}">
                <a16:creationId xmlns:a16="http://schemas.microsoft.com/office/drawing/2014/main" xmlns="" id="{DF47C519-F480-4737-BA78-68E9D9BEAB7B}"/>
              </a:ext>
            </a:extLst>
          </p:cNvPr>
          <p:cNvSpPr/>
          <p:nvPr userDrawn="1">
            <p:custDataLst>
              <p:tags r:id="rId2"/>
            </p:custDataLst>
          </p:nvPr>
        </p:nvSpPr>
        <p:spPr>
          <a:xfrm>
            <a:off x="0" y="0"/>
            <a:ext cx="9144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4" name="Rectangle 13" hidden="1">
            <a:extLst>
              <a:ext uri="{FF2B5EF4-FFF2-40B4-BE49-F238E27FC236}">
                <a16:creationId xmlns:a16="http://schemas.microsoft.com/office/drawing/2014/main" xmlns="" id="{05D2D6AA-11C0-40FC-AE61-A3438D026E61}"/>
              </a:ext>
            </a:extLst>
          </p:cNvPr>
          <p:cNvSpPr/>
          <p:nvPr userDrawn="1">
            <p:custDataLst>
              <p:tags r:id="rId3"/>
            </p:custDataLst>
          </p:nvPr>
        </p:nvSpPr>
        <p:spPr>
          <a:xfrm>
            <a:off x="285750" y="6348945"/>
            <a:ext cx="2286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5" name="Rectangle 14" hidden="1">
            <a:extLst>
              <a:ext uri="{FF2B5EF4-FFF2-40B4-BE49-F238E27FC236}">
                <a16:creationId xmlns:a16="http://schemas.microsoft.com/office/drawing/2014/main" xmlns="" id="{67A0ED7E-BDCB-43F8-A8A2-07AC5BBD8E8E}"/>
              </a:ext>
            </a:extLst>
          </p:cNvPr>
          <p:cNvSpPr/>
          <p:nvPr userDrawn="1">
            <p:custDataLst>
              <p:tags r:id="rId4"/>
            </p:custDataLst>
          </p:nvPr>
        </p:nvSpPr>
        <p:spPr>
          <a:xfrm>
            <a:off x="2947307" y="6324600"/>
            <a:ext cx="5984422"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4244753077"/>
      </p:ext>
    </p:extLst>
  </p:cSld>
  <p:clrMapOvr>
    <a:masterClrMapping/>
  </p:clrMapOvr>
  <p:transition>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1 line</a:t>
            </a:r>
          </a:p>
        </p:txBody>
      </p:sp>
      <p:sp>
        <p:nvSpPr>
          <p:cNvPr id="7" name="Text Placeholder 7">
            <a:extLst>
              <a:ext uri="{FF2B5EF4-FFF2-40B4-BE49-F238E27FC236}">
                <a16:creationId xmlns="" xmlns:a16="http://schemas.microsoft.com/office/drawing/2014/main" id="{E35FC4DD-34A5-4677-832D-B024EEC6EE03}"/>
              </a:ext>
            </a:extLst>
          </p:cNvPr>
          <p:cNvSpPr>
            <a:spLocks noGrp="1"/>
          </p:cNvSpPr>
          <p:nvPr>
            <p:ph type="body" sz="quarter" idx="13" hasCustomPrompt="1"/>
          </p:nvPr>
        </p:nvSpPr>
        <p:spPr>
          <a:xfrm>
            <a:off x="371475" y="1118283"/>
            <a:ext cx="8486775" cy="492125"/>
          </a:xfrm>
        </p:spPr>
        <p:txBody>
          <a:bodyPr/>
          <a:lstStyle>
            <a:lvl1pPr>
              <a:defRPr sz="2600">
                <a:solidFill>
                  <a:schemeClr val="accent4"/>
                </a:solidFill>
              </a:defRPr>
            </a:lvl1pPr>
          </a:lstStyle>
          <a:p>
            <a:pPr lvl="0"/>
            <a:r>
              <a:rPr lang="en-US" dirty="0"/>
              <a:t>Use this space for one line subhead if needed</a:t>
            </a:r>
          </a:p>
        </p:txBody>
      </p:sp>
      <p:sp>
        <p:nvSpPr>
          <p:cNvPr id="6" name="Date Placeholder 5"/>
          <p:cNvSpPr>
            <a:spLocks noGrp="1"/>
          </p:cNvSpPr>
          <p:nvPr>
            <p:ph type="dt" sz="half" idx="14"/>
          </p:nvPr>
        </p:nvSpPr>
        <p:spPr>
          <a:xfrm>
            <a:off x="285750" y="7386866"/>
            <a:ext cx="2057400" cy="365125"/>
          </a:xfrm>
          <a:prstGeom prst="rect">
            <a:avLst/>
          </a:prstGeom>
        </p:spPr>
        <p:txBody>
          <a:bodyPr/>
          <a:lstStyle/>
          <a:p>
            <a:fld id="{AACF0688-A0D7-41C3-9EC1-E0605DE9568C}" type="datetime1">
              <a:rPr lang="en-US" smtClean="0"/>
              <a:t>9/10/2019</a:t>
            </a:fld>
            <a:endParaRPr lang="en-US" dirty="0"/>
          </a:p>
        </p:txBody>
      </p:sp>
      <p:sp>
        <p:nvSpPr>
          <p:cNvPr id="8" name="Footer Placeholder 7"/>
          <p:cNvSpPr>
            <a:spLocks noGrp="1"/>
          </p:cNvSpPr>
          <p:nvPr>
            <p:ph type="ftr" sz="quarter" idx="15"/>
          </p:nvPr>
        </p:nvSpPr>
        <p:spPr>
          <a:xfrm>
            <a:off x="3100388" y="7388352"/>
            <a:ext cx="5314950" cy="365125"/>
          </a:xfrm>
          <a:prstGeom prst="rect">
            <a:avLst/>
          </a:prstGeom>
        </p:spPr>
        <p:txBody>
          <a:bodyPr/>
          <a:lstStyle/>
          <a:p>
            <a:endParaRPr lang="en-US" dirty="0"/>
          </a:p>
        </p:txBody>
      </p:sp>
      <p:sp>
        <p:nvSpPr>
          <p:cNvPr id="9" name="Slide Number Placeholder 8"/>
          <p:cNvSpPr>
            <a:spLocks noGrp="1"/>
          </p:cNvSpPr>
          <p:nvPr>
            <p:ph type="sldNum" sz="quarter" idx="16"/>
          </p:nvPr>
        </p:nvSpPr>
        <p:spPr/>
        <p:txBody>
          <a:bodyPr/>
          <a:lstStyle/>
          <a:p>
            <a:fld id="{BC151626-B486-4759-B266-03B675213B53}" type="slidenum">
              <a:rPr lang="en-US" smtClean="0"/>
              <a:pPr/>
              <a:t>‹#›</a:t>
            </a:fld>
            <a:endParaRPr lang="en-US" dirty="0"/>
          </a:p>
        </p:txBody>
      </p:sp>
      <p:sp>
        <p:nvSpPr>
          <p:cNvPr id="10" name="Rectangle 9" hidden="1">
            <a:extLst>
              <a:ext uri="{FF2B5EF4-FFF2-40B4-BE49-F238E27FC236}">
                <a16:creationId xmlns="" xmlns:a16="http://schemas.microsoft.com/office/drawing/2014/main" id="{B77DB3D0-6C62-4C9F-8261-F38E91BC25BF}"/>
              </a:ext>
            </a:extLst>
          </p:cNvPr>
          <p:cNvSpPr/>
          <p:nvPr userDrawn="1">
            <p:custDataLst>
              <p:tags r:id="rId1"/>
            </p:custDataLst>
          </p:nvPr>
        </p:nvSpPr>
        <p:spPr>
          <a:xfrm>
            <a:off x="342900" y="1104900"/>
            <a:ext cx="8588829" cy="5157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1" name="Rectangle 10" hidden="1">
            <a:extLst>
              <a:ext uri="{FF2B5EF4-FFF2-40B4-BE49-F238E27FC236}">
                <a16:creationId xmlns="" xmlns:a16="http://schemas.microsoft.com/office/drawing/2014/main" id="{DF47C519-F480-4737-BA78-68E9D9BEAB7B}"/>
              </a:ext>
            </a:extLst>
          </p:cNvPr>
          <p:cNvSpPr/>
          <p:nvPr userDrawn="1">
            <p:custDataLst>
              <p:tags r:id="rId2"/>
            </p:custDataLst>
          </p:nvPr>
        </p:nvSpPr>
        <p:spPr>
          <a:xfrm>
            <a:off x="0" y="0"/>
            <a:ext cx="9144000" cy="375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2" name="Rectangle 11" hidden="1">
            <a:extLst>
              <a:ext uri="{FF2B5EF4-FFF2-40B4-BE49-F238E27FC236}">
                <a16:creationId xmlns="" xmlns:a16="http://schemas.microsoft.com/office/drawing/2014/main" id="{05D2D6AA-11C0-40FC-AE61-A3438D026E61}"/>
              </a:ext>
            </a:extLst>
          </p:cNvPr>
          <p:cNvSpPr/>
          <p:nvPr userDrawn="1">
            <p:custDataLst>
              <p:tags r:id="rId3"/>
            </p:custDataLst>
          </p:nvPr>
        </p:nvSpPr>
        <p:spPr>
          <a:xfrm>
            <a:off x="285750" y="6348945"/>
            <a:ext cx="2286000" cy="509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3" name="Rectangle 12" hidden="1">
            <a:extLst>
              <a:ext uri="{FF2B5EF4-FFF2-40B4-BE49-F238E27FC236}">
                <a16:creationId xmlns="" xmlns:a16="http://schemas.microsoft.com/office/drawing/2014/main" id="{67A0ED7E-BDCB-43F8-A8A2-07AC5BBD8E8E}"/>
              </a:ext>
            </a:extLst>
          </p:cNvPr>
          <p:cNvSpPr/>
          <p:nvPr userDrawn="1">
            <p:custDataLst>
              <p:tags r:id="rId4"/>
            </p:custDataLst>
          </p:nvPr>
        </p:nvSpPr>
        <p:spPr>
          <a:xfrm>
            <a:off x="2947307" y="6324600"/>
            <a:ext cx="5984422"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Tree>
    <p:extLst>
      <p:ext uri="{BB962C8B-B14F-4D97-AF65-F5344CB8AC3E}">
        <p14:creationId xmlns:p14="http://schemas.microsoft.com/office/powerpoint/2010/main" val="2661026220"/>
      </p:ext>
    </p:extLst>
  </p:cSld>
  <p:clrMapOvr>
    <a:masterClrMapping/>
  </p:clrMapOvr>
  <p:transition>
    <p:fad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6" name="Rectangle 5"/>
          <p:cNvSpPr/>
          <p:nvPr userDrawn="1"/>
        </p:nvSpPr>
        <p:spPr bwMode="auto">
          <a:xfrm>
            <a:off x="0" y="0"/>
            <a:ext cx="9144000" cy="5715000"/>
          </a:xfrm>
          <a:prstGeom prst="rect">
            <a:avLst/>
          </a:prstGeom>
          <a:solidFill>
            <a:srgbClr val="003DA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646D72"/>
              </a:solidFill>
              <a:effectLst/>
              <a:latin typeface="Arial" charset="0"/>
              <a:ea typeface="ＭＳ Ｐゴシック" pitchFamily="34" charset="-128"/>
            </a:endParaRPr>
          </a:p>
        </p:txBody>
      </p:sp>
      <p:sp>
        <p:nvSpPr>
          <p:cNvPr id="2" name="Title 1"/>
          <p:cNvSpPr>
            <a:spLocks noGrp="1"/>
          </p:cNvSpPr>
          <p:nvPr>
            <p:ph type="ctrTitle"/>
          </p:nvPr>
        </p:nvSpPr>
        <p:spPr>
          <a:xfrm>
            <a:off x="628650" y="1952625"/>
            <a:ext cx="7772400" cy="1470025"/>
          </a:xfrm>
        </p:spPr>
        <p:txBody>
          <a:bodyPr vert="horz" lIns="91440" tIns="45720" rIns="91440" bIns="45720" rtlCol="0" anchor="b">
            <a:noAutofit/>
          </a:bodyPr>
          <a:lstStyle>
            <a:lvl1pPr>
              <a:defRPr lang="en-US" sz="3600" dirty="0">
                <a:solidFill>
                  <a:schemeClr val="bg1"/>
                </a:solidFill>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627063" y="3432175"/>
            <a:ext cx="7772400" cy="1752600"/>
          </a:xfrm>
        </p:spPr>
        <p:txBody>
          <a:bodyPr>
            <a:noAutofit/>
          </a:bodyPr>
          <a:lstStyle>
            <a:lvl1pPr marL="0" indent="0" algn="l">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pic>
        <p:nvPicPr>
          <p:cNvPr id="9" name="Picture 8" descr="2015_UHC_Logo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062" y="5979096"/>
            <a:ext cx="2222220" cy="455154"/>
          </a:xfrm>
          <a:prstGeom prst="rect">
            <a:avLst/>
          </a:prstGeom>
        </p:spPr>
      </p:pic>
    </p:spTree>
    <p:extLst>
      <p:ext uri="{BB962C8B-B14F-4D97-AF65-F5344CB8AC3E}">
        <p14:creationId xmlns:p14="http://schemas.microsoft.com/office/powerpoint/2010/main" val="15615947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hoto">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28600" y="0"/>
            <a:ext cx="8915400" cy="5722938"/>
          </a:xfrm>
        </p:spPr>
        <p:txBody>
          <a:bodyPr/>
          <a:lstStyle/>
          <a:p>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sp>
        <p:nvSpPr>
          <p:cNvPr id="2" name="Title 1"/>
          <p:cNvSpPr>
            <a:spLocks noGrp="1"/>
          </p:cNvSpPr>
          <p:nvPr>
            <p:ph type="ctrTitle"/>
          </p:nvPr>
        </p:nvSpPr>
        <p:spPr>
          <a:xfrm>
            <a:off x="628650" y="3962400"/>
            <a:ext cx="7772400" cy="755650"/>
          </a:xfrm>
        </p:spPr>
        <p:txBody>
          <a:bodyPr anchor="b">
            <a:no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27063" y="4648200"/>
            <a:ext cx="7772400" cy="900905"/>
          </a:xfrm>
        </p:spPr>
        <p:txBody>
          <a:bodyPr>
            <a:noAutofit/>
          </a:bodyPr>
          <a:lstStyle>
            <a:lvl1pPr marL="0" indent="0" algn="l">
              <a:buNone/>
              <a:defRPr sz="2000"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2015_UHC_Logo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062" y="5979096"/>
            <a:ext cx="2222220" cy="455154"/>
          </a:xfrm>
          <a:prstGeom prst="rect">
            <a:avLst/>
          </a:prstGeom>
        </p:spPr>
      </p:pic>
    </p:spTree>
    <p:extLst>
      <p:ext uri="{BB962C8B-B14F-4D97-AF65-F5344CB8AC3E}">
        <p14:creationId xmlns:p14="http://schemas.microsoft.com/office/powerpoint/2010/main" val="2886119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41350" y="1371600"/>
            <a:ext cx="8045450" cy="4800600"/>
          </a:xfrm>
        </p:spPr>
        <p:txBody>
          <a:bodyPr>
            <a:noAutofit/>
          </a:bodyPr>
          <a:lstStyle>
            <a:lvl2pPr marL="342900" indent="-1524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Tree>
    <p:extLst>
      <p:ext uri="{BB962C8B-B14F-4D97-AF65-F5344CB8AC3E}">
        <p14:creationId xmlns:p14="http://schemas.microsoft.com/office/powerpoint/2010/main" val="489217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570663" y="996950"/>
            <a:ext cx="2573337" cy="5462588"/>
          </a:xfrm>
        </p:spPr>
        <p:txBody>
          <a:bodyPr anchor="ctr"/>
          <a:lstStyle>
            <a:lvl1pPr marL="0" indent="0" algn="ctr">
              <a:buNone/>
              <a:defRPr/>
            </a:lvl1pPr>
          </a:lstStyle>
          <a:p>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41350" y="1371600"/>
            <a:ext cx="5929434" cy="4800600"/>
          </a:xfrm>
        </p:spPr>
        <p:txBody>
          <a:bodyPr>
            <a:noAutofit/>
          </a:bodyPr>
          <a:lstStyle>
            <a:lvl2pPr marL="342900" indent="-1524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Tree>
    <p:extLst>
      <p:ext uri="{BB962C8B-B14F-4D97-AF65-F5344CB8AC3E}">
        <p14:creationId xmlns:p14="http://schemas.microsoft.com/office/powerpoint/2010/main" val="8640773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dirty="0"/>
          </a:p>
        </p:txBody>
      </p:sp>
    </p:spTree>
    <p:extLst>
      <p:ext uri="{BB962C8B-B14F-4D97-AF65-F5344CB8AC3E}">
        <p14:creationId xmlns:p14="http://schemas.microsoft.com/office/powerpoint/2010/main" val="15835102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1">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693988"/>
            <a:ext cx="7772400" cy="1470025"/>
          </a:xfrm>
        </p:spPr>
        <p:txBody>
          <a:bodyPr anchor="ctr">
            <a:noAutofit/>
          </a:bodyPr>
          <a:lstStyle>
            <a:lvl1pPr>
              <a:defRPr sz="3600"/>
            </a:lvl1pPr>
          </a:lstStyle>
          <a:p>
            <a:r>
              <a:rPr lang="en-US" dirty="0" smtClean="0"/>
              <a:t>Click to edit Master title style</a:t>
            </a:r>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spTree>
    <p:extLst>
      <p:ext uri="{BB962C8B-B14F-4D97-AF65-F5344CB8AC3E}">
        <p14:creationId xmlns:p14="http://schemas.microsoft.com/office/powerpoint/2010/main" val="20610097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8650" y="2693988"/>
            <a:ext cx="7772400" cy="1470025"/>
          </a:xfrm>
        </p:spPr>
        <p:txBody>
          <a:bodyPr anchor="ctr">
            <a:noAutofit/>
          </a:bodyPr>
          <a:lstStyle>
            <a:lvl1pPr>
              <a:defRPr sz="3600">
                <a:solidFill>
                  <a:schemeClr val="bg1"/>
                </a:solidFill>
              </a:defRPr>
            </a:lvl1pPr>
          </a:lstStyle>
          <a:p>
            <a:r>
              <a:rPr lang="en-US" dirty="0" smtClean="0"/>
              <a:t>Click to edit Master title style</a:t>
            </a:r>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spTree>
    <p:extLst>
      <p:ext uri="{BB962C8B-B14F-4D97-AF65-F5344CB8AC3E}">
        <p14:creationId xmlns:p14="http://schemas.microsoft.com/office/powerpoint/2010/main" val="7996772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620000" y="6528259"/>
            <a:ext cx="1066800" cy="167847"/>
          </a:xfrm>
        </p:spPr>
        <p:txBody>
          <a:bodyPr/>
          <a:lstStyle/>
          <a:p>
            <a:fld id="{90F9BDA0-AF0E-4BA8-B742-3B9C92A3E6FE}" type="slidenum">
              <a:rPr lang="en-US" smtClean="0"/>
              <a:t>‹#›</a:t>
            </a:fld>
            <a:endParaRPr lang="en-US" dirty="0"/>
          </a:p>
        </p:txBody>
      </p:sp>
    </p:spTree>
    <p:extLst>
      <p:ext uri="{BB962C8B-B14F-4D97-AF65-F5344CB8AC3E}">
        <p14:creationId xmlns:p14="http://schemas.microsoft.com/office/powerpoint/2010/main" val="28200566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184" y="228600"/>
            <a:ext cx="5943600" cy="790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41350" y="1371600"/>
            <a:ext cx="804545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a:t>
            </a:fld>
            <a:endParaRPr lang="en-US" dirty="0"/>
          </a:p>
        </p:txBody>
      </p:sp>
      <p:cxnSp>
        <p:nvCxnSpPr>
          <p:cNvPr id="7" name="Straight Connector 6"/>
          <p:cNvCxnSpPr/>
          <p:nvPr/>
        </p:nvCxnSpPr>
        <p:spPr bwMode="auto">
          <a:xfrm>
            <a:off x="746125" y="990600"/>
            <a:ext cx="8397875" cy="0"/>
          </a:xfrm>
          <a:prstGeom prst="line">
            <a:avLst/>
          </a:prstGeom>
          <a:solidFill>
            <a:srgbClr val="798387"/>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744220" y="6603773"/>
            <a:ext cx="5842000" cy="92333"/>
          </a:xfrm>
          <a:prstGeom prst="rect">
            <a:avLst/>
          </a:prstGeom>
          <a:noFill/>
        </p:spPr>
        <p:txBody>
          <a:bodyPr wrap="square" lIns="0" tIns="0" rIns="0" bIns="0" rtlCol="0" anchor="b">
            <a:spAutoFit/>
          </a:bodyPr>
          <a:lstStyle/>
          <a:p>
            <a:r>
              <a:rPr lang="en-US" sz="600" dirty="0">
                <a:solidFill>
                  <a:schemeClr val="tx1"/>
                </a:solidFill>
                <a:latin typeface="Arial"/>
                <a:cs typeface="Arial"/>
              </a:rPr>
              <a:t>Proprietary </a:t>
            </a:r>
            <a:r>
              <a:rPr lang="en-US" sz="600" dirty="0" smtClean="0">
                <a:solidFill>
                  <a:schemeClr val="tx1"/>
                </a:solidFill>
                <a:latin typeface="Arial"/>
                <a:cs typeface="Arial"/>
              </a:rPr>
              <a:t>information </a:t>
            </a:r>
            <a:r>
              <a:rPr lang="en-US" sz="600" dirty="0">
                <a:solidFill>
                  <a:schemeClr val="tx1"/>
                </a:solidFill>
                <a:latin typeface="Arial"/>
                <a:cs typeface="Arial"/>
              </a:rPr>
              <a:t>of UnitedHealth </a:t>
            </a:r>
            <a:r>
              <a:rPr lang="en-US" sz="600" dirty="0" smtClean="0">
                <a:solidFill>
                  <a:schemeClr val="tx1"/>
                </a:solidFill>
                <a:latin typeface="Arial"/>
                <a:cs typeface="Arial"/>
              </a:rPr>
              <a:t>Group. Do </a:t>
            </a:r>
            <a:r>
              <a:rPr lang="en-US" sz="600" dirty="0">
                <a:solidFill>
                  <a:schemeClr val="tx1"/>
                </a:solidFill>
                <a:latin typeface="Arial"/>
                <a:cs typeface="Arial"/>
              </a:rPr>
              <a:t>not distribute or reproduce without express permission of UnitedHealth Group.</a:t>
            </a:r>
          </a:p>
        </p:txBody>
      </p:sp>
      <p:cxnSp>
        <p:nvCxnSpPr>
          <p:cNvPr id="11" name="Straight Connector 10"/>
          <p:cNvCxnSpPr/>
          <p:nvPr/>
        </p:nvCxnSpPr>
        <p:spPr bwMode="auto">
          <a:xfrm>
            <a:off x="746125" y="6466703"/>
            <a:ext cx="8397875" cy="0"/>
          </a:xfrm>
          <a:prstGeom prst="line">
            <a:avLst/>
          </a:prstGeom>
          <a:solidFill>
            <a:schemeClr val="accent1"/>
          </a:solidFill>
          <a:ln w="6350" cap="flat" cmpd="sng" algn="ctr">
            <a:solidFill>
              <a:srgbClr val="8C95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rot="10800000" flipH="1">
            <a:off x="1" y="0"/>
            <a:ext cx="228600" cy="6858000"/>
          </a:xfrm>
          <a:prstGeom prst="rect">
            <a:avLst/>
          </a:prstGeom>
          <a:solidFill>
            <a:schemeClr val="accent3"/>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pic>
        <p:nvPicPr>
          <p:cNvPr id="13" name="Picture 12" descr="2015_UHC_Logo_RGB.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87102" y="424618"/>
            <a:ext cx="1828800" cy="374574"/>
          </a:xfrm>
          <a:prstGeom prst="rect">
            <a:avLst/>
          </a:prstGeom>
        </p:spPr>
      </p:pic>
    </p:spTree>
    <p:extLst>
      <p:ext uri="{BB962C8B-B14F-4D97-AF65-F5344CB8AC3E}">
        <p14:creationId xmlns:p14="http://schemas.microsoft.com/office/powerpoint/2010/main" val="2826656894"/>
      </p:ext>
    </p:extLst>
  </p:cSld>
  <p:clrMap bg1="lt1" tx1="dk1" bg2="lt2" tx2="dk2" accent1="accent1" accent2="accent2" accent3="accent3" accent4="accent4" accent5="accent5" accent6="accent6" hlink="hlink" folHlink="folHlink"/>
  <p:sldLayoutIdLst>
    <p:sldLayoutId id="2147483671" r:id="rId1"/>
    <p:sldLayoutId id="2147483682" r:id="rId2"/>
    <p:sldLayoutId id="2147483706" r:id="rId3"/>
    <p:sldLayoutId id="2147483710" r:id="rId4"/>
    <p:sldLayoutId id="2147483672" r:id="rId5"/>
    <p:sldLayoutId id="2147483676" r:id="rId6"/>
    <p:sldLayoutId id="2147483683" r:id="rId7"/>
    <p:sldLayoutId id="2147483684" r:id="rId8"/>
    <p:sldLayoutId id="2147483708" r:id="rId9"/>
    <p:sldLayoutId id="2147483709" r:id="rId10"/>
    <p:sldLayoutId id="2147483711" r:id="rId11"/>
    <p:sldLayoutId id="2147483712" r:id="rId12"/>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3.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file://localhost/Volumes/ARTDEPT/DesignInProgress/UHC/18924_UHC_OE_Materials_Refresh/Art/shutterstock_589475414.p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4.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notesSlide" Target="../notesSlides/notesSlide8.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4.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file://localhost/Volumes/ARTDEPT/DesignInProgress/UHC/18924_UHC_OE_Materials_Refresh/Art/shutterstock_589475414.png" TargetMode="External"/><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file://localhost/Volumes/ARTDEPT/DesignInProgress/UHC/17163.UHC.Product_Presentations/Art/490083682_cropped.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95347239_RGB-flat.jpg"/>
          <p:cNvPicPr>
            <a:picLocks noChangeAspect="1"/>
          </p:cNvPicPr>
          <p:nvPr/>
        </p:nvPicPr>
        <p:blipFill rotWithShape="1">
          <a:blip r:embed="rId3" cstate="print">
            <a:extLst>
              <a:ext uri="{28A0092B-C50C-407E-A947-70E740481C1C}">
                <a14:useLocalDpi xmlns:a14="http://schemas.microsoft.com/office/drawing/2010/main" val="0"/>
              </a:ext>
            </a:extLst>
          </a:blip>
          <a:srcRect b="3704"/>
          <a:stretch/>
        </p:blipFill>
        <p:spPr>
          <a:xfrm>
            <a:off x="228600" y="0"/>
            <a:ext cx="8915400" cy="5723467"/>
          </a:xfrm>
          <a:prstGeom prst="rect">
            <a:avLst/>
          </a:prstGeom>
        </p:spPr>
      </p:pic>
      <p:sp>
        <p:nvSpPr>
          <p:cNvPr id="13" name="Rectangle 12"/>
          <p:cNvSpPr/>
          <p:nvPr/>
        </p:nvSpPr>
        <p:spPr>
          <a:xfrm>
            <a:off x="228600" y="3437467"/>
            <a:ext cx="8915400" cy="2286000"/>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ctrTitle"/>
          </p:nvPr>
        </p:nvSpPr>
        <p:spPr>
          <a:noFill/>
        </p:spPr>
        <p:txBody>
          <a:bodyPr/>
          <a:lstStyle/>
          <a:p>
            <a:r>
              <a:rPr lang="en-US" dirty="0" err="1">
                <a:solidFill>
                  <a:schemeClr val="bg1"/>
                </a:solidFill>
              </a:rPr>
              <a:t>Optum</a:t>
            </a:r>
            <a:r>
              <a:rPr lang="en-US" dirty="0">
                <a:solidFill>
                  <a:schemeClr val="bg1"/>
                </a:solidFill>
              </a:rPr>
              <a:t> </a:t>
            </a:r>
            <a:r>
              <a:rPr lang="en-US" dirty="0" smtClean="0">
                <a:solidFill>
                  <a:schemeClr val="bg1"/>
                </a:solidFill>
              </a:rPr>
              <a:t>Bank</a:t>
            </a:r>
            <a:r>
              <a:rPr lang="en-US" sz="2400" baseline="60000" dirty="0" smtClean="0">
                <a:solidFill>
                  <a:schemeClr val="bg1"/>
                </a:solidFill>
              </a:rPr>
              <a:t>®</a:t>
            </a:r>
            <a:r>
              <a:rPr lang="en-US" dirty="0" smtClean="0">
                <a:solidFill>
                  <a:schemeClr val="bg1"/>
                </a:solidFill>
              </a:rPr>
              <a:t> Overview</a:t>
            </a:r>
            <a:endParaRPr lang="en-US" dirty="0">
              <a:solidFill>
                <a:schemeClr val="bg1"/>
              </a:solidFill>
            </a:endParaRPr>
          </a:p>
        </p:txBody>
      </p:sp>
      <p:sp>
        <p:nvSpPr>
          <p:cNvPr id="8" name="Subtitle 7"/>
          <p:cNvSpPr>
            <a:spLocks noGrp="1"/>
          </p:cNvSpPr>
          <p:nvPr>
            <p:ph type="subTitle" idx="1"/>
          </p:nvPr>
        </p:nvSpPr>
        <p:spPr/>
        <p:txBody>
          <a:bodyPr/>
          <a:lstStyle/>
          <a:p>
            <a:r>
              <a:rPr lang="en-US" dirty="0" smtClean="0">
                <a:solidFill>
                  <a:srgbClr val="FFFFFF"/>
                </a:solidFill>
              </a:rPr>
              <a:t>Health Savings Account (HSA)</a:t>
            </a:r>
            <a:endParaRPr lang="en-US" dirty="0">
              <a:solidFill>
                <a:srgbClr val="FFFFFF"/>
              </a:solidFill>
            </a:endParaRPr>
          </a:p>
        </p:txBody>
      </p:sp>
      <p:sp>
        <p:nvSpPr>
          <p:cNvPr id="9" name="Rectangle 8"/>
          <p:cNvSpPr/>
          <p:nvPr/>
        </p:nvSpPr>
        <p:spPr>
          <a:xfrm>
            <a:off x="628649" y="6533018"/>
            <a:ext cx="5849307" cy="205184"/>
          </a:xfrm>
          <a:prstGeom prst="rect">
            <a:avLst/>
          </a:prstGeom>
        </p:spPr>
        <p:txBody>
          <a:bodyPr wrap="square" anchor="b" anchorCtr="0">
            <a:spAutoFit/>
          </a:bodyPr>
          <a:lstStyle/>
          <a:p>
            <a:pPr>
              <a:lnSpc>
                <a:spcPct val="90000"/>
              </a:lnSpc>
              <a:spcBef>
                <a:spcPts val="300"/>
              </a:spcBef>
            </a:pPr>
            <a:r>
              <a:rPr lang="en-US" sz="800" dirty="0" smtClean="0">
                <a:solidFill>
                  <a:schemeClr val="accent1"/>
                </a:solidFill>
              </a:rPr>
              <a:t>MT-</a:t>
            </a:r>
            <a:r>
              <a:rPr lang="is-IS" sz="800" dirty="0" smtClean="0">
                <a:solidFill>
                  <a:schemeClr val="accent1"/>
                </a:solidFill>
              </a:rPr>
              <a:t>1181168.0</a:t>
            </a:r>
            <a:r>
              <a:rPr lang="en-US" sz="800" dirty="0" smtClean="0">
                <a:solidFill>
                  <a:schemeClr val="accent1"/>
                </a:solidFill>
              </a:rPr>
              <a:t>   18-9547   9/18</a:t>
            </a:r>
            <a:endParaRPr lang="en-US" sz="800" dirty="0">
              <a:solidFill>
                <a:schemeClr val="accent1"/>
              </a:solidFill>
            </a:endParaRPr>
          </a:p>
        </p:txBody>
      </p:sp>
    </p:spTree>
    <p:extLst>
      <p:ext uri="{BB962C8B-B14F-4D97-AF65-F5344CB8AC3E}">
        <p14:creationId xmlns:p14="http://schemas.microsoft.com/office/powerpoint/2010/main" val="10619583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7074969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t>
            </a:r>
            <a:r>
              <a:rPr lang="en-US" dirty="0"/>
              <a:t>HSA </a:t>
            </a:r>
            <a:r>
              <a:rPr lang="en-US" dirty="0" smtClean="0"/>
              <a:t>contributions.</a:t>
            </a:r>
            <a:endParaRPr lang="en-US" dirty="0"/>
          </a:p>
        </p:txBody>
      </p:sp>
      <p:sp>
        <p:nvSpPr>
          <p:cNvPr id="14" name="Rectangle 13"/>
          <p:cNvSpPr/>
          <p:nvPr/>
        </p:nvSpPr>
        <p:spPr>
          <a:xfrm>
            <a:off x="752522" y="1830356"/>
            <a:ext cx="7924800" cy="43306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2522" y="1366520"/>
            <a:ext cx="3924585" cy="838200"/>
          </a:xfrm>
          <a:prstGeom prst="rect">
            <a:avLst/>
          </a:prstGeom>
          <a:solidFill>
            <a:srgbClr val="003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p:cNvSpPr txBox="1">
            <a:spLocks/>
          </p:cNvSpPr>
          <p:nvPr/>
        </p:nvSpPr>
        <p:spPr>
          <a:xfrm>
            <a:off x="903452" y="1447800"/>
            <a:ext cx="3625224" cy="609600"/>
          </a:xfrm>
          <a:prstGeom prst="rect">
            <a:avLst/>
          </a:prstGeom>
        </p:spPr>
        <p:txBody>
          <a:bodyPr rtlCol="0"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lnSpc>
                <a:spcPct val="100000"/>
              </a:lnSpc>
              <a:defRPr/>
            </a:pPr>
            <a:r>
              <a:rPr lang="en-US" sz="1800" dirty="0">
                <a:solidFill>
                  <a:schemeClr val="bg1"/>
                </a:solidFill>
                <a:latin typeface="+mn-lt"/>
                <a:cs typeface="UHC Sans Regular"/>
              </a:rPr>
              <a:t>How to make a </a:t>
            </a:r>
            <a:r>
              <a:rPr lang="en-US" sz="1800" dirty="0" smtClean="0">
                <a:solidFill>
                  <a:schemeClr val="bg1"/>
                </a:solidFill>
                <a:latin typeface="+mn-lt"/>
                <a:cs typeface="UHC Sans Regular"/>
              </a:rPr>
              <a:t>deposit.</a:t>
            </a:r>
            <a:endParaRPr lang="en-US" sz="1800" dirty="0">
              <a:solidFill>
                <a:schemeClr val="bg1"/>
              </a:solidFill>
              <a:latin typeface="+mn-lt"/>
              <a:cs typeface="UHC Sans Regular"/>
            </a:endParaRPr>
          </a:p>
        </p:txBody>
      </p:sp>
      <p:sp>
        <p:nvSpPr>
          <p:cNvPr id="17" name="Rectangle 16"/>
          <p:cNvSpPr/>
          <p:nvPr/>
        </p:nvSpPr>
        <p:spPr>
          <a:xfrm>
            <a:off x="1940571" y="4569187"/>
            <a:ext cx="2174556" cy="307777"/>
          </a:xfrm>
          <a:prstGeom prst="rect">
            <a:avLst/>
          </a:prstGeom>
        </p:spPr>
        <p:txBody>
          <a:bodyPr wrap="square">
            <a:spAutoFit/>
          </a:bodyPr>
          <a:lstStyle/>
          <a:p>
            <a:pPr>
              <a:lnSpc>
                <a:spcPct val="100000"/>
              </a:lnSpc>
              <a:spcBef>
                <a:spcPts val="600"/>
              </a:spcBef>
              <a:defRPr/>
            </a:pPr>
            <a:r>
              <a:rPr lang="en-US" sz="1400" dirty="0">
                <a:solidFill>
                  <a:srgbClr val="4D4D4D"/>
                </a:solidFill>
                <a:cs typeface="UHC Sans Regular"/>
              </a:rPr>
              <a:t>Mail in a check. </a:t>
            </a:r>
          </a:p>
        </p:txBody>
      </p:sp>
      <p:sp>
        <p:nvSpPr>
          <p:cNvPr id="18" name="Rectangle 17"/>
          <p:cNvSpPr/>
          <p:nvPr/>
        </p:nvSpPr>
        <p:spPr>
          <a:xfrm>
            <a:off x="1940571" y="3450404"/>
            <a:ext cx="2018501" cy="738664"/>
          </a:xfrm>
          <a:prstGeom prst="rect">
            <a:avLst/>
          </a:prstGeom>
        </p:spPr>
        <p:txBody>
          <a:bodyPr wrap="none">
            <a:spAutoFit/>
          </a:bodyPr>
          <a:lstStyle/>
          <a:p>
            <a:pPr>
              <a:lnSpc>
                <a:spcPct val="100000"/>
              </a:lnSpc>
              <a:spcBef>
                <a:spcPts val="600"/>
              </a:spcBef>
              <a:defRPr/>
            </a:pPr>
            <a:r>
              <a:rPr lang="en-US" sz="1400" dirty="0">
                <a:solidFill>
                  <a:srgbClr val="4D4D4D"/>
                </a:solidFill>
                <a:cs typeface="UHC Sans Regular"/>
              </a:rPr>
              <a:t>Sign in to your account </a:t>
            </a:r>
            <a:r>
              <a:rPr lang="en-US" sz="1400" dirty="0" smtClean="0">
                <a:solidFill>
                  <a:srgbClr val="4D4D4D"/>
                </a:solidFill>
                <a:cs typeface="UHC Sans Regular"/>
              </a:rPr>
              <a:t/>
            </a:r>
            <a:br>
              <a:rPr lang="en-US" sz="1400" dirty="0" smtClean="0">
                <a:solidFill>
                  <a:srgbClr val="4D4D4D"/>
                </a:solidFill>
                <a:cs typeface="UHC Sans Regular"/>
              </a:rPr>
            </a:br>
            <a:r>
              <a:rPr lang="en-US" sz="1400" dirty="0" smtClean="0">
                <a:solidFill>
                  <a:srgbClr val="4D4D4D"/>
                </a:solidFill>
                <a:cs typeface="UHC Sans Regular"/>
              </a:rPr>
              <a:t>to set up 1-</a:t>
            </a:r>
            <a:r>
              <a:rPr lang="en-US" sz="1400" dirty="0">
                <a:solidFill>
                  <a:srgbClr val="4D4D4D"/>
                </a:solidFill>
                <a:cs typeface="UHC Sans Regular"/>
              </a:rPr>
              <a:t>time or </a:t>
            </a:r>
            <a:r>
              <a:rPr lang="en-US" sz="1400" dirty="0" smtClean="0">
                <a:solidFill>
                  <a:srgbClr val="4D4D4D"/>
                </a:solidFill>
                <a:cs typeface="UHC Sans Regular"/>
              </a:rPr>
              <a:t/>
            </a:r>
            <a:br>
              <a:rPr lang="en-US" sz="1400" dirty="0" smtClean="0">
                <a:solidFill>
                  <a:srgbClr val="4D4D4D"/>
                </a:solidFill>
                <a:cs typeface="UHC Sans Regular"/>
              </a:rPr>
            </a:br>
            <a:r>
              <a:rPr lang="en-US" sz="1400" dirty="0" smtClean="0">
                <a:solidFill>
                  <a:srgbClr val="4D4D4D"/>
                </a:solidFill>
                <a:cs typeface="UHC Sans Regular"/>
              </a:rPr>
              <a:t>recurring </a:t>
            </a:r>
            <a:r>
              <a:rPr lang="en-US" sz="1400" dirty="0">
                <a:solidFill>
                  <a:srgbClr val="4D4D4D"/>
                </a:solidFill>
                <a:cs typeface="UHC Sans Regular"/>
              </a:rPr>
              <a:t>deposits. </a:t>
            </a:r>
          </a:p>
        </p:txBody>
      </p:sp>
      <p:sp>
        <p:nvSpPr>
          <p:cNvPr id="19" name="Rectangle 18"/>
          <p:cNvSpPr/>
          <p:nvPr/>
        </p:nvSpPr>
        <p:spPr>
          <a:xfrm>
            <a:off x="1940571" y="2561833"/>
            <a:ext cx="2441694" cy="738664"/>
          </a:xfrm>
          <a:prstGeom prst="rect">
            <a:avLst/>
          </a:prstGeom>
        </p:spPr>
        <p:txBody>
          <a:bodyPr wrap="none">
            <a:spAutoFit/>
          </a:bodyPr>
          <a:lstStyle/>
          <a:p>
            <a:pPr>
              <a:spcBef>
                <a:spcPts val="600"/>
              </a:spcBef>
              <a:defRPr/>
            </a:pPr>
            <a:r>
              <a:rPr lang="en-US" sz="1400" dirty="0">
                <a:solidFill>
                  <a:srgbClr val="4D4D4D"/>
                </a:solidFill>
                <a:cs typeface="UHC Sans Regular"/>
              </a:rPr>
              <a:t>Set up payroll deductions </a:t>
            </a:r>
            <a:r>
              <a:rPr lang="en-US" sz="1400" dirty="0" smtClean="0">
                <a:solidFill>
                  <a:srgbClr val="4D4D4D"/>
                </a:solidFill>
                <a:cs typeface="UHC Sans Regular"/>
              </a:rPr>
              <a:t/>
            </a:r>
            <a:br>
              <a:rPr lang="en-US" sz="1400" dirty="0" smtClean="0">
                <a:solidFill>
                  <a:srgbClr val="4D4D4D"/>
                </a:solidFill>
                <a:cs typeface="UHC Sans Regular"/>
              </a:rPr>
            </a:br>
            <a:r>
              <a:rPr lang="en-US" sz="1400" dirty="0" smtClean="0">
                <a:solidFill>
                  <a:srgbClr val="4D4D4D"/>
                </a:solidFill>
                <a:cs typeface="UHC Sans Regular"/>
              </a:rPr>
              <a:t>from </a:t>
            </a:r>
            <a:r>
              <a:rPr lang="en-US" sz="1400" dirty="0">
                <a:solidFill>
                  <a:srgbClr val="4D4D4D"/>
                </a:solidFill>
                <a:cs typeface="UHC Sans Regular"/>
              </a:rPr>
              <a:t>every paycheck (if your </a:t>
            </a:r>
            <a:r>
              <a:rPr lang="en-US" sz="1400" dirty="0" smtClean="0">
                <a:solidFill>
                  <a:srgbClr val="4D4D4D"/>
                </a:solidFill>
                <a:cs typeface="UHC Sans Regular"/>
              </a:rPr>
              <a:t/>
            </a:r>
            <a:br>
              <a:rPr lang="en-US" sz="1400" dirty="0" smtClean="0">
                <a:solidFill>
                  <a:srgbClr val="4D4D4D"/>
                </a:solidFill>
                <a:cs typeface="UHC Sans Regular"/>
              </a:rPr>
            </a:br>
            <a:r>
              <a:rPr lang="en-US" sz="1400" dirty="0" smtClean="0">
                <a:solidFill>
                  <a:srgbClr val="4D4D4D"/>
                </a:solidFill>
                <a:cs typeface="UHC Sans Regular"/>
              </a:rPr>
              <a:t>employer </a:t>
            </a:r>
            <a:r>
              <a:rPr lang="en-US" sz="1400" dirty="0">
                <a:solidFill>
                  <a:srgbClr val="4D4D4D"/>
                </a:solidFill>
                <a:cs typeface="UHC Sans Regular"/>
              </a:rPr>
              <a:t>offers this option). </a:t>
            </a:r>
          </a:p>
        </p:txBody>
      </p:sp>
      <p:sp>
        <p:nvSpPr>
          <p:cNvPr id="20" name="Oval 19"/>
          <p:cNvSpPr/>
          <p:nvPr/>
        </p:nvSpPr>
        <p:spPr>
          <a:xfrm>
            <a:off x="1138438" y="4380112"/>
            <a:ext cx="685927" cy="685927"/>
          </a:xfrm>
          <a:prstGeom prst="ellipse">
            <a:avLst/>
          </a:prstGeom>
          <a:solidFill>
            <a:schemeClr val="bg1"/>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38438" y="3476773"/>
            <a:ext cx="685927" cy="685927"/>
          </a:xfrm>
          <a:prstGeom prst="ellipse">
            <a:avLst/>
          </a:prstGeom>
          <a:solidFill>
            <a:schemeClr val="bg1"/>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4"/>
          <p:cNvSpPr txBox="1">
            <a:spLocks/>
          </p:cNvSpPr>
          <p:nvPr/>
        </p:nvSpPr>
        <p:spPr>
          <a:xfrm>
            <a:off x="5912868" y="2676592"/>
            <a:ext cx="2516013" cy="515022"/>
          </a:xfrm>
          <a:prstGeom prst="rect">
            <a:avLst/>
          </a:prstGeom>
        </p:spPr>
        <p:txBody>
          <a:bodyPr>
            <a:noAutofit/>
          </a:bodyPr>
          <a:lstStyle>
            <a:lvl1pPr marL="0" indent="0" algn="l" defTabSz="457200" rtl="0" eaLnBrk="1" latinLnBrk="0" hangingPunct="1">
              <a:spcBef>
                <a:spcPct val="20000"/>
              </a:spcBef>
              <a:buFont typeface="Arial"/>
              <a:buNone/>
              <a:defRPr sz="1500" b="0" i="0" kern="1200">
                <a:solidFill>
                  <a:schemeClr val="tx1"/>
                </a:solidFill>
                <a:latin typeface="UHC Sans Regular"/>
                <a:ea typeface="+mn-ea"/>
                <a:cs typeface="UHC Sans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Bef>
                <a:spcPts val="600"/>
              </a:spcBef>
              <a:spcAft>
                <a:spcPts val="0"/>
              </a:spcAft>
              <a:buSzPct val="150000"/>
              <a:defRPr/>
            </a:pPr>
            <a:r>
              <a:rPr lang="en-US" sz="1400" dirty="0">
                <a:solidFill>
                  <a:srgbClr val="4D4D4D"/>
                </a:solidFill>
                <a:latin typeface="Arial"/>
                <a:cs typeface="Arial"/>
              </a:rPr>
              <a:t>HSA funds roll over from </a:t>
            </a:r>
            <a:r>
              <a:rPr lang="en-US" sz="1400" dirty="0" smtClean="0">
                <a:solidFill>
                  <a:srgbClr val="4D4D4D"/>
                </a:solidFill>
                <a:latin typeface="Arial"/>
                <a:cs typeface="Arial"/>
              </a:rPr>
              <a:t/>
            </a:r>
            <a:br>
              <a:rPr lang="en-US" sz="1400" dirty="0" smtClean="0">
                <a:solidFill>
                  <a:srgbClr val="4D4D4D"/>
                </a:solidFill>
                <a:latin typeface="Arial"/>
                <a:cs typeface="Arial"/>
              </a:rPr>
            </a:br>
            <a:r>
              <a:rPr lang="en-US" sz="1400" dirty="0" smtClean="0">
                <a:solidFill>
                  <a:srgbClr val="4D4D4D"/>
                </a:solidFill>
                <a:latin typeface="Arial"/>
                <a:cs typeface="Arial"/>
              </a:rPr>
              <a:t>year </a:t>
            </a:r>
            <a:r>
              <a:rPr lang="en-US" sz="1400" dirty="0">
                <a:solidFill>
                  <a:srgbClr val="4D4D4D"/>
                </a:solidFill>
                <a:latin typeface="Arial"/>
                <a:cs typeface="Arial"/>
              </a:rPr>
              <a:t>to year.</a:t>
            </a:r>
          </a:p>
        </p:txBody>
      </p:sp>
      <p:sp>
        <p:nvSpPr>
          <p:cNvPr id="25" name="Rectangle 24"/>
          <p:cNvSpPr/>
          <p:nvPr/>
        </p:nvSpPr>
        <p:spPr>
          <a:xfrm>
            <a:off x="5912868" y="3342682"/>
            <a:ext cx="2516013" cy="954107"/>
          </a:xfrm>
          <a:prstGeom prst="rect">
            <a:avLst/>
          </a:prstGeom>
        </p:spPr>
        <p:txBody>
          <a:bodyPr wrap="square">
            <a:spAutoFit/>
          </a:bodyPr>
          <a:lstStyle/>
          <a:p>
            <a:pPr fontAlgn="auto">
              <a:spcBef>
                <a:spcPts val="600"/>
              </a:spcBef>
              <a:spcAft>
                <a:spcPts val="0"/>
              </a:spcAft>
              <a:buSzPct val="150000"/>
              <a:defRPr/>
            </a:pPr>
            <a:r>
              <a:rPr lang="en-US" sz="1400" dirty="0">
                <a:solidFill>
                  <a:srgbClr val="4D4D4D"/>
                </a:solidFill>
                <a:cs typeface="Arial"/>
              </a:rPr>
              <a:t>The money in your HSA </a:t>
            </a:r>
            <a:r>
              <a:rPr lang="en-US" sz="1400" dirty="0" smtClean="0">
                <a:solidFill>
                  <a:srgbClr val="4D4D4D"/>
                </a:solidFill>
                <a:cs typeface="Arial"/>
              </a:rPr>
              <a:t/>
            </a:r>
            <a:br>
              <a:rPr lang="en-US" sz="1400" dirty="0" smtClean="0">
                <a:solidFill>
                  <a:srgbClr val="4D4D4D"/>
                </a:solidFill>
                <a:cs typeface="Arial"/>
              </a:rPr>
            </a:br>
            <a:r>
              <a:rPr lang="en-US" sz="1400" dirty="0" smtClean="0">
                <a:solidFill>
                  <a:srgbClr val="4D4D4D"/>
                </a:solidFill>
                <a:cs typeface="Arial"/>
              </a:rPr>
              <a:t>is </a:t>
            </a:r>
            <a:r>
              <a:rPr lang="en-US" sz="1400" dirty="0">
                <a:solidFill>
                  <a:srgbClr val="4D4D4D"/>
                </a:solidFill>
                <a:cs typeface="Arial"/>
              </a:rPr>
              <a:t>yours until you spend it, even if you retire or change jobs or health plans.</a:t>
            </a:r>
          </a:p>
        </p:txBody>
      </p:sp>
      <p:sp>
        <p:nvSpPr>
          <p:cNvPr id="26" name="Isosceles Triangle 25"/>
          <p:cNvSpPr/>
          <p:nvPr/>
        </p:nvSpPr>
        <p:spPr>
          <a:xfrm rot="10800000">
            <a:off x="2335065" y="2128520"/>
            <a:ext cx="762000"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6337018" y="2128520"/>
            <a:ext cx="762000" cy="304800"/>
          </a:xfrm>
          <a:prstGeom prst="triangle">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flipH="1">
            <a:off x="4677107" y="1366520"/>
            <a:ext cx="75630" cy="479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4"/>
          <p:cNvSpPr txBox="1">
            <a:spLocks/>
          </p:cNvSpPr>
          <p:nvPr/>
        </p:nvSpPr>
        <p:spPr>
          <a:xfrm>
            <a:off x="5914062" y="4346054"/>
            <a:ext cx="2516013" cy="754043"/>
          </a:xfrm>
          <a:prstGeom prst="rect">
            <a:avLst/>
          </a:prstGeom>
        </p:spPr>
        <p:txBody>
          <a:bodyPr>
            <a:noAutofit/>
          </a:bodyPr>
          <a:lstStyle>
            <a:lvl1pPr marL="0" indent="0" algn="l" defTabSz="457200" rtl="0" eaLnBrk="1" latinLnBrk="0" hangingPunct="1">
              <a:spcBef>
                <a:spcPct val="20000"/>
              </a:spcBef>
              <a:buFont typeface="Arial"/>
              <a:buNone/>
              <a:defRPr sz="1500" b="0" i="0" kern="1200">
                <a:solidFill>
                  <a:schemeClr val="tx1"/>
                </a:solidFill>
                <a:latin typeface="UHC Sans Regular"/>
                <a:ea typeface="+mn-ea"/>
                <a:cs typeface="UHC Sans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Bef>
                <a:spcPts val="600"/>
              </a:spcBef>
              <a:spcAft>
                <a:spcPts val="0"/>
              </a:spcAft>
              <a:buSzPct val="150000"/>
              <a:defRPr/>
            </a:pPr>
            <a:r>
              <a:rPr lang="en-US" sz="1400" dirty="0">
                <a:solidFill>
                  <a:srgbClr val="4D4D4D"/>
                </a:solidFill>
                <a:latin typeface="Arial"/>
                <a:cs typeface="Arial"/>
              </a:rPr>
              <a:t>You can continue to </a:t>
            </a:r>
            <a:r>
              <a:rPr lang="en-US" sz="1400" dirty="0" smtClean="0">
                <a:solidFill>
                  <a:srgbClr val="4D4D4D"/>
                </a:solidFill>
                <a:latin typeface="Arial"/>
                <a:cs typeface="Arial"/>
              </a:rPr>
              <a:t/>
            </a:r>
            <a:br>
              <a:rPr lang="en-US" sz="1400" dirty="0" smtClean="0">
                <a:solidFill>
                  <a:srgbClr val="4D4D4D"/>
                </a:solidFill>
                <a:latin typeface="Arial"/>
                <a:cs typeface="Arial"/>
              </a:rPr>
            </a:br>
            <a:r>
              <a:rPr lang="en-US" sz="1400" dirty="0" smtClean="0">
                <a:solidFill>
                  <a:srgbClr val="4D4D4D"/>
                </a:solidFill>
                <a:latin typeface="Arial"/>
                <a:cs typeface="Arial"/>
              </a:rPr>
              <a:t>grow </a:t>
            </a:r>
            <a:r>
              <a:rPr lang="en-US" sz="1400" dirty="0">
                <a:solidFill>
                  <a:srgbClr val="4D4D4D"/>
                </a:solidFill>
                <a:latin typeface="Arial"/>
                <a:cs typeface="Arial"/>
              </a:rPr>
              <a:t>your HSA and use </a:t>
            </a:r>
            <a:r>
              <a:rPr lang="en-US" sz="1400" dirty="0" smtClean="0">
                <a:solidFill>
                  <a:srgbClr val="4D4D4D"/>
                </a:solidFill>
                <a:latin typeface="Arial"/>
                <a:cs typeface="Arial"/>
              </a:rPr>
              <a:t/>
            </a:r>
            <a:br>
              <a:rPr lang="en-US" sz="1400" dirty="0" smtClean="0">
                <a:solidFill>
                  <a:srgbClr val="4D4D4D"/>
                </a:solidFill>
                <a:latin typeface="Arial"/>
                <a:cs typeface="Arial"/>
              </a:rPr>
            </a:br>
            <a:r>
              <a:rPr lang="en-US" sz="1400" dirty="0" smtClean="0">
                <a:solidFill>
                  <a:srgbClr val="4D4D4D"/>
                </a:solidFill>
                <a:latin typeface="Arial"/>
                <a:cs typeface="Arial"/>
              </a:rPr>
              <a:t>it </a:t>
            </a:r>
            <a:r>
              <a:rPr lang="en-US" sz="1400" dirty="0">
                <a:solidFill>
                  <a:srgbClr val="4D4D4D"/>
                </a:solidFill>
                <a:latin typeface="Arial"/>
                <a:cs typeface="Arial"/>
              </a:rPr>
              <a:t>into retirement.</a:t>
            </a:r>
          </a:p>
        </p:txBody>
      </p:sp>
      <p:sp>
        <p:nvSpPr>
          <p:cNvPr id="30" name="Oval 29"/>
          <p:cNvSpPr/>
          <p:nvPr/>
        </p:nvSpPr>
        <p:spPr>
          <a:xfrm>
            <a:off x="1138438" y="5270127"/>
            <a:ext cx="685927" cy="685927"/>
          </a:xfrm>
          <a:prstGeom prst="ellipse">
            <a:avLst/>
          </a:prstGeom>
          <a:solidFill>
            <a:srgbClr val="FFFFFF"/>
          </a:solidFill>
          <a:ln w="381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911475" y="5351480"/>
            <a:ext cx="2516013" cy="523220"/>
          </a:xfrm>
          <a:prstGeom prst="rect">
            <a:avLst/>
          </a:prstGeom>
        </p:spPr>
        <p:txBody>
          <a:bodyPr wrap="square">
            <a:spAutoFit/>
          </a:bodyPr>
          <a:lstStyle/>
          <a:p>
            <a:r>
              <a:rPr lang="en-US" sz="1400" dirty="0" smtClean="0">
                <a:solidFill>
                  <a:srgbClr val="4D4D4D"/>
                </a:solidFill>
                <a:latin typeface="Arial"/>
                <a:cs typeface="Arial"/>
              </a:rPr>
              <a:t>Make </a:t>
            </a:r>
            <a:r>
              <a:rPr lang="en-US" sz="1400" dirty="0">
                <a:solidFill>
                  <a:srgbClr val="4D4D4D"/>
                </a:solidFill>
                <a:latin typeface="Arial"/>
                <a:cs typeface="Arial"/>
              </a:rPr>
              <a:t>a contribution with </a:t>
            </a:r>
            <a:r>
              <a:rPr lang="en-US" sz="1400" dirty="0" smtClean="0">
                <a:solidFill>
                  <a:srgbClr val="4D4D4D"/>
                </a:solidFill>
                <a:latin typeface="Arial"/>
                <a:cs typeface="Arial"/>
              </a:rPr>
              <a:t/>
            </a:r>
            <a:br>
              <a:rPr lang="en-US" sz="1400" dirty="0" smtClean="0">
                <a:solidFill>
                  <a:srgbClr val="4D4D4D"/>
                </a:solidFill>
                <a:latin typeface="Arial"/>
                <a:cs typeface="Arial"/>
              </a:rPr>
            </a:br>
            <a:r>
              <a:rPr lang="en-US" sz="1400" dirty="0" smtClean="0">
                <a:solidFill>
                  <a:srgbClr val="4D4D4D"/>
                </a:solidFill>
                <a:latin typeface="Arial"/>
                <a:cs typeface="Arial"/>
              </a:rPr>
              <a:t>the </a:t>
            </a:r>
            <a:r>
              <a:rPr lang="en-US" sz="1400" dirty="0">
                <a:solidFill>
                  <a:srgbClr val="4D4D4D"/>
                </a:solidFill>
                <a:latin typeface="Arial"/>
                <a:cs typeface="Arial"/>
              </a:rPr>
              <a:t>Optum Bank </a:t>
            </a:r>
            <a:r>
              <a:rPr lang="en-US" sz="1400" dirty="0" smtClean="0">
                <a:solidFill>
                  <a:srgbClr val="4D4D4D"/>
                </a:solidFill>
                <a:latin typeface="Arial"/>
                <a:cs typeface="Arial"/>
              </a:rPr>
              <a:t>mobile app.</a:t>
            </a:r>
            <a:endParaRPr lang="en-US" sz="1400" dirty="0">
              <a:solidFill>
                <a:srgbClr val="4D4D4D"/>
              </a:solidFill>
              <a:latin typeface="Arial"/>
              <a:cs typeface="Arial"/>
            </a:endParaRPr>
          </a:p>
        </p:txBody>
      </p:sp>
      <p:sp>
        <p:nvSpPr>
          <p:cNvPr id="39" name="Rectangle 38"/>
          <p:cNvSpPr/>
          <p:nvPr/>
        </p:nvSpPr>
        <p:spPr>
          <a:xfrm>
            <a:off x="4752737" y="1366520"/>
            <a:ext cx="3924585" cy="838200"/>
          </a:xfrm>
          <a:prstGeom prst="rect">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2"/>
          <p:cNvSpPr txBox="1">
            <a:spLocks/>
          </p:cNvSpPr>
          <p:nvPr/>
        </p:nvSpPr>
        <p:spPr>
          <a:xfrm>
            <a:off x="4965418" y="1447800"/>
            <a:ext cx="3505200" cy="609600"/>
          </a:xfrm>
          <a:prstGeom prst="rect">
            <a:avLst/>
          </a:prstGeom>
        </p:spPr>
        <p:txBody>
          <a:bodyPr rtlCol="0"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lnSpc>
                <a:spcPct val="100000"/>
              </a:lnSpc>
              <a:defRPr/>
            </a:pPr>
            <a:r>
              <a:rPr lang="en-US" sz="1800" dirty="0">
                <a:solidFill>
                  <a:schemeClr val="bg1"/>
                </a:solidFill>
                <a:latin typeface="+mn-lt"/>
                <a:cs typeface="UHC Sans Regular"/>
              </a:rPr>
              <a:t>How you can use your </a:t>
            </a:r>
            <a:r>
              <a:rPr lang="en-US" sz="1800" dirty="0" smtClean="0">
                <a:solidFill>
                  <a:schemeClr val="bg1"/>
                </a:solidFill>
                <a:latin typeface="+mn-lt"/>
                <a:cs typeface="UHC Sans Regular"/>
              </a:rPr>
              <a:t>money.</a:t>
            </a:r>
            <a:endParaRPr lang="en-US" sz="1800" dirty="0">
              <a:solidFill>
                <a:schemeClr val="bg1"/>
              </a:solidFill>
              <a:latin typeface="+mn-lt"/>
              <a:cs typeface="UHC Sans Regular"/>
            </a:endParaRPr>
          </a:p>
        </p:txBody>
      </p:sp>
      <p:sp>
        <p:nvSpPr>
          <p:cNvPr id="41" name="Oval 40"/>
          <p:cNvSpPr/>
          <p:nvPr/>
        </p:nvSpPr>
        <p:spPr>
          <a:xfrm>
            <a:off x="1138438" y="2588202"/>
            <a:ext cx="685927" cy="685927"/>
          </a:xfrm>
          <a:prstGeom prst="ellipse">
            <a:avLst/>
          </a:prstGeom>
          <a:solidFill>
            <a:srgbClr val="FFFFFF"/>
          </a:solidFill>
          <a:ln w="381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10"/>
          <p:cNvSpPr>
            <a:spLocks noEditPoints="1"/>
          </p:cNvSpPr>
          <p:nvPr/>
        </p:nvSpPr>
        <p:spPr bwMode="auto">
          <a:xfrm>
            <a:off x="1228567" y="2730732"/>
            <a:ext cx="505668" cy="400866"/>
          </a:xfrm>
          <a:custGeom>
            <a:avLst/>
            <a:gdLst>
              <a:gd name="T0" fmla="*/ 18 w 301"/>
              <a:gd name="T1" fmla="*/ 146 h 233"/>
              <a:gd name="T2" fmla="*/ 18 w 301"/>
              <a:gd name="T3" fmla="*/ 146 h 233"/>
              <a:gd name="T4" fmla="*/ 90 w 301"/>
              <a:gd name="T5" fmla="*/ 218 h 233"/>
              <a:gd name="T6" fmla="*/ 92 w 301"/>
              <a:gd name="T7" fmla="*/ 218 h 233"/>
              <a:gd name="T8" fmla="*/ 94 w 301"/>
              <a:gd name="T9" fmla="*/ 218 h 233"/>
              <a:gd name="T10" fmla="*/ 282 w 301"/>
              <a:gd name="T11" fmla="*/ 43 h 233"/>
              <a:gd name="T12" fmla="*/ 258 w 301"/>
              <a:gd name="T13" fmla="*/ 18 h 233"/>
              <a:gd name="T14" fmla="*/ 101 w 301"/>
              <a:gd name="T15" fmla="*/ 170 h 233"/>
              <a:gd name="T16" fmla="*/ 85 w 301"/>
              <a:gd name="T17" fmla="*/ 170 h 233"/>
              <a:gd name="T18" fmla="*/ 40 w 301"/>
              <a:gd name="T19" fmla="*/ 123 h 233"/>
              <a:gd name="T20" fmla="*/ 18 w 301"/>
              <a:gd name="T21" fmla="*/ 146 h 233"/>
              <a:gd name="T22" fmla="*/ 92 w 301"/>
              <a:gd name="T23" fmla="*/ 233 h 233"/>
              <a:gd name="T24" fmla="*/ 92 w 301"/>
              <a:gd name="T25" fmla="*/ 233 h 233"/>
              <a:gd name="T26" fmla="*/ 92 w 301"/>
              <a:gd name="T27" fmla="*/ 233 h 233"/>
              <a:gd name="T28" fmla="*/ 80 w 301"/>
              <a:gd name="T29" fmla="*/ 228 h 233"/>
              <a:gd name="T30" fmla="*/ 2 w 301"/>
              <a:gd name="T31" fmla="*/ 152 h 233"/>
              <a:gd name="T32" fmla="*/ 2 w 301"/>
              <a:gd name="T33" fmla="*/ 141 h 233"/>
              <a:gd name="T34" fmla="*/ 35 w 301"/>
              <a:gd name="T35" fmla="*/ 107 h 233"/>
              <a:gd name="T36" fmla="*/ 40 w 301"/>
              <a:gd name="T37" fmla="*/ 105 h 233"/>
              <a:gd name="T38" fmla="*/ 40 w 301"/>
              <a:gd name="T39" fmla="*/ 105 h 233"/>
              <a:gd name="T40" fmla="*/ 45 w 301"/>
              <a:gd name="T41" fmla="*/ 107 h 233"/>
              <a:gd name="T42" fmla="*/ 93 w 301"/>
              <a:gd name="T43" fmla="*/ 157 h 233"/>
              <a:gd name="T44" fmla="*/ 253 w 301"/>
              <a:gd name="T45" fmla="*/ 2 h 233"/>
              <a:gd name="T46" fmla="*/ 259 w 301"/>
              <a:gd name="T47" fmla="*/ 0 h 233"/>
              <a:gd name="T48" fmla="*/ 264 w 301"/>
              <a:gd name="T49" fmla="*/ 3 h 233"/>
              <a:gd name="T50" fmla="*/ 298 w 301"/>
              <a:gd name="T51" fmla="*/ 38 h 233"/>
              <a:gd name="T52" fmla="*/ 297 w 301"/>
              <a:gd name="T53" fmla="*/ 49 h 233"/>
              <a:gd name="T54" fmla="*/ 105 w 301"/>
              <a:gd name="T55" fmla="*/ 229 h 233"/>
              <a:gd name="T56" fmla="*/ 92 w 301"/>
              <a:gd name="T5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1" h="233">
                <a:moveTo>
                  <a:pt x="18" y="146"/>
                </a:moveTo>
                <a:lnTo>
                  <a:pt x="18" y="146"/>
                </a:lnTo>
                <a:lnTo>
                  <a:pt x="90" y="218"/>
                </a:lnTo>
                <a:cubicBezTo>
                  <a:pt x="91" y="218"/>
                  <a:pt x="92" y="218"/>
                  <a:pt x="92" y="218"/>
                </a:cubicBezTo>
                <a:cubicBezTo>
                  <a:pt x="93" y="218"/>
                  <a:pt x="94" y="218"/>
                  <a:pt x="94" y="218"/>
                </a:cubicBezTo>
                <a:lnTo>
                  <a:pt x="282" y="43"/>
                </a:lnTo>
                <a:lnTo>
                  <a:pt x="258" y="18"/>
                </a:lnTo>
                <a:lnTo>
                  <a:pt x="101" y="170"/>
                </a:lnTo>
                <a:cubicBezTo>
                  <a:pt x="97" y="174"/>
                  <a:pt x="89" y="174"/>
                  <a:pt x="85" y="170"/>
                </a:cubicBezTo>
                <a:lnTo>
                  <a:pt x="40" y="123"/>
                </a:lnTo>
                <a:lnTo>
                  <a:pt x="18" y="146"/>
                </a:lnTo>
                <a:close/>
                <a:moveTo>
                  <a:pt x="92" y="233"/>
                </a:moveTo>
                <a:lnTo>
                  <a:pt x="92" y="233"/>
                </a:lnTo>
                <a:lnTo>
                  <a:pt x="92" y="233"/>
                </a:lnTo>
                <a:cubicBezTo>
                  <a:pt x="88" y="233"/>
                  <a:pt x="83" y="232"/>
                  <a:pt x="80" y="228"/>
                </a:cubicBezTo>
                <a:lnTo>
                  <a:pt x="2" y="152"/>
                </a:lnTo>
                <a:cubicBezTo>
                  <a:pt x="0" y="149"/>
                  <a:pt x="0" y="144"/>
                  <a:pt x="2" y="141"/>
                </a:cubicBezTo>
                <a:lnTo>
                  <a:pt x="35" y="107"/>
                </a:lnTo>
                <a:cubicBezTo>
                  <a:pt x="36" y="106"/>
                  <a:pt x="38" y="105"/>
                  <a:pt x="40" y="105"/>
                </a:cubicBezTo>
                <a:lnTo>
                  <a:pt x="40" y="105"/>
                </a:lnTo>
                <a:cubicBezTo>
                  <a:pt x="42" y="105"/>
                  <a:pt x="44" y="106"/>
                  <a:pt x="45" y="107"/>
                </a:cubicBezTo>
                <a:lnTo>
                  <a:pt x="93" y="157"/>
                </a:lnTo>
                <a:lnTo>
                  <a:pt x="253" y="2"/>
                </a:lnTo>
                <a:cubicBezTo>
                  <a:pt x="255" y="1"/>
                  <a:pt x="257" y="0"/>
                  <a:pt x="259" y="0"/>
                </a:cubicBezTo>
                <a:cubicBezTo>
                  <a:pt x="261" y="0"/>
                  <a:pt x="263" y="1"/>
                  <a:pt x="264" y="3"/>
                </a:cubicBezTo>
                <a:lnTo>
                  <a:pt x="298" y="38"/>
                </a:lnTo>
                <a:cubicBezTo>
                  <a:pt x="301" y="41"/>
                  <a:pt x="300" y="46"/>
                  <a:pt x="297" y="49"/>
                </a:cubicBezTo>
                <a:lnTo>
                  <a:pt x="105" y="229"/>
                </a:lnTo>
                <a:cubicBezTo>
                  <a:pt x="101" y="232"/>
                  <a:pt x="97" y="233"/>
                  <a:pt x="92" y="233"/>
                </a:cubicBezTo>
                <a:close/>
              </a:path>
            </a:pathLst>
          </a:custGeom>
          <a:solidFill>
            <a:srgbClr val="003DA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Oval 21"/>
          <p:cNvSpPr/>
          <p:nvPr/>
        </p:nvSpPr>
        <p:spPr>
          <a:xfrm>
            <a:off x="5141025" y="2591140"/>
            <a:ext cx="685927" cy="685927"/>
          </a:xfrm>
          <a:prstGeom prst="ellipse">
            <a:avLst/>
          </a:prstGeom>
          <a:solidFill>
            <a:srgbClr val="FFFFFF"/>
          </a:solidFill>
          <a:ln w="381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p:cNvSpPr>
            <a:spLocks noChangeAspect="1" noEditPoints="1"/>
          </p:cNvSpPr>
          <p:nvPr/>
        </p:nvSpPr>
        <p:spPr bwMode="auto">
          <a:xfrm>
            <a:off x="1250542" y="4581785"/>
            <a:ext cx="461718" cy="282580"/>
          </a:xfrm>
          <a:custGeom>
            <a:avLst/>
            <a:gdLst>
              <a:gd name="T0" fmla="*/ 284 w 299"/>
              <a:gd name="T1" fmla="*/ 150 h 174"/>
              <a:gd name="T2" fmla="*/ 284 w 299"/>
              <a:gd name="T3" fmla="*/ 150 h 174"/>
              <a:gd name="T4" fmla="*/ 208 w 299"/>
              <a:gd name="T5" fmla="*/ 78 h 174"/>
              <a:gd name="T6" fmla="*/ 284 w 299"/>
              <a:gd name="T7" fmla="*/ 21 h 174"/>
              <a:gd name="T8" fmla="*/ 284 w 299"/>
              <a:gd name="T9" fmla="*/ 150 h 174"/>
              <a:gd name="T10" fmla="*/ 26 w 299"/>
              <a:gd name="T11" fmla="*/ 160 h 174"/>
              <a:gd name="T12" fmla="*/ 26 w 299"/>
              <a:gd name="T13" fmla="*/ 160 h 174"/>
              <a:gd name="T14" fmla="*/ 104 w 299"/>
              <a:gd name="T15" fmla="*/ 87 h 174"/>
              <a:gd name="T16" fmla="*/ 143 w 299"/>
              <a:gd name="T17" fmla="*/ 116 h 174"/>
              <a:gd name="T18" fmla="*/ 150 w 299"/>
              <a:gd name="T19" fmla="*/ 119 h 174"/>
              <a:gd name="T20" fmla="*/ 157 w 299"/>
              <a:gd name="T21" fmla="*/ 116 h 174"/>
              <a:gd name="T22" fmla="*/ 195 w 299"/>
              <a:gd name="T23" fmla="*/ 87 h 174"/>
              <a:gd name="T24" fmla="*/ 273 w 299"/>
              <a:gd name="T25" fmla="*/ 160 h 174"/>
              <a:gd name="T26" fmla="*/ 26 w 299"/>
              <a:gd name="T27" fmla="*/ 160 h 174"/>
              <a:gd name="T28" fmla="*/ 14 w 299"/>
              <a:gd name="T29" fmla="*/ 20 h 174"/>
              <a:gd name="T30" fmla="*/ 14 w 299"/>
              <a:gd name="T31" fmla="*/ 20 h 174"/>
              <a:gd name="T32" fmla="*/ 92 w 299"/>
              <a:gd name="T33" fmla="*/ 78 h 174"/>
              <a:gd name="T34" fmla="*/ 14 w 299"/>
              <a:gd name="T35" fmla="*/ 150 h 174"/>
              <a:gd name="T36" fmla="*/ 14 w 299"/>
              <a:gd name="T37" fmla="*/ 20 h 174"/>
              <a:gd name="T38" fmla="*/ 268 w 299"/>
              <a:gd name="T39" fmla="*/ 14 h 174"/>
              <a:gd name="T40" fmla="*/ 268 w 299"/>
              <a:gd name="T41" fmla="*/ 14 h 174"/>
              <a:gd name="T42" fmla="*/ 150 w 299"/>
              <a:gd name="T43" fmla="*/ 103 h 174"/>
              <a:gd name="T44" fmla="*/ 32 w 299"/>
              <a:gd name="T45" fmla="*/ 14 h 174"/>
              <a:gd name="T46" fmla="*/ 268 w 299"/>
              <a:gd name="T47" fmla="*/ 14 h 174"/>
              <a:gd name="T48" fmla="*/ 291 w 299"/>
              <a:gd name="T49" fmla="*/ 0 h 174"/>
              <a:gd name="T50" fmla="*/ 291 w 299"/>
              <a:gd name="T51" fmla="*/ 0 h 174"/>
              <a:gd name="T52" fmla="*/ 288 w 299"/>
              <a:gd name="T53" fmla="*/ 0 h 174"/>
              <a:gd name="T54" fmla="*/ 288 w 299"/>
              <a:gd name="T55" fmla="*/ 0 h 174"/>
              <a:gd name="T56" fmla="*/ 288 w 299"/>
              <a:gd name="T57" fmla="*/ 0 h 174"/>
              <a:gd name="T58" fmla="*/ 12 w 299"/>
              <a:gd name="T59" fmla="*/ 0 h 174"/>
              <a:gd name="T60" fmla="*/ 12 w 299"/>
              <a:gd name="T61" fmla="*/ 0 h 174"/>
              <a:gd name="T62" fmla="*/ 12 w 299"/>
              <a:gd name="T63" fmla="*/ 0 h 174"/>
              <a:gd name="T64" fmla="*/ 7 w 299"/>
              <a:gd name="T65" fmla="*/ 0 h 174"/>
              <a:gd name="T66" fmla="*/ 0 w 299"/>
              <a:gd name="T67" fmla="*/ 7 h 174"/>
              <a:gd name="T68" fmla="*/ 0 w 299"/>
              <a:gd name="T69" fmla="*/ 167 h 174"/>
              <a:gd name="T70" fmla="*/ 7 w 299"/>
              <a:gd name="T71" fmla="*/ 174 h 174"/>
              <a:gd name="T72" fmla="*/ 291 w 299"/>
              <a:gd name="T73" fmla="*/ 174 h 174"/>
              <a:gd name="T74" fmla="*/ 299 w 299"/>
              <a:gd name="T75" fmla="*/ 167 h 174"/>
              <a:gd name="T76" fmla="*/ 299 w 299"/>
              <a:gd name="T77" fmla="*/ 7 h 174"/>
              <a:gd name="T78" fmla="*/ 291 w 299"/>
              <a:gd name="T7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9" h="174">
                <a:moveTo>
                  <a:pt x="284" y="150"/>
                </a:moveTo>
                <a:lnTo>
                  <a:pt x="284" y="150"/>
                </a:lnTo>
                <a:lnTo>
                  <a:pt x="208" y="78"/>
                </a:lnTo>
                <a:lnTo>
                  <a:pt x="284" y="21"/>
                </a:lnTo>
                <a:lnTo>
                  <a:pt x="284" y="150"/>
                </a:lnTo>
                <a:close/>
                <a:moveTo>
                  <a:pt x="26" y="160"/>
                </a:moveTo>
                <a:lnTo>
                  <a:pt x="26" y="160"/>
                </a:lnTo>
                <a:lnTo>
                  <a:pt x="104" y="87"/>
                </a:lnTo>
                <a:lnTo>
                  <a:pt x="143" y="116"/>
                </a:lnTo>
                <a:cubicBezTo>
                  <a:pt x="145" y="118"/>
                  <a:pt x="147" y="119"/>
                  <a:pt x="150" y="119"/>
                </a:cubicBezTo>
                <a:cubicBezTo>
                  <a:pt x="152" y="119"/>
                  <a:pt x="155" y="118"/>
                  <a:pt x="157" y="116"/>
                </a:cubicBezTo>
                <a:lnTo>
                  <a:pt x="195" y="87"/>
                </a:lnTo>
                <a:lnTo>
                  <a:pt x="273" y="160"/>
                </a:lnTo>
                <a:lnTo>
                  <a:pt x="26" y="160"/>
                </a:lnTo>
                <a:close/>
                <a:moveTo>
                  <a:pt x="14" y="20"/>
                </a:moveTo>
                <a:lnTo>
                  <a:pt x="14" y="20"/>
                </a:lnTo>
                <a:lnTo>
                  <a:pt x="92" y="78"/>
                </a:lnTo>
                <a:lnTo>
                  <a:pt x="14" y="150"/>
                </a:lnTo>
                <a:lnTo>
                  <a:pt x="14" y="20"/>
                </a:lnTo>
                <a:close/>
                <a:moveTo>
                  <a:pt x="268" y="14"/>
                </a:moveTo>
                <a:lnTo>
                  <a:pt x="268" y="14"/>
                </a:lnTo>
                <a:lnTo>
                  <a:pt x="150" y="103"/>
                </a:lnTo>
                <a:lnTo>
                  <a:pt x="32" y="14"/>
                </a:lnTo>
                <a:lnTo>
                  <a:pt x="268" y="14"/>
                </a:lnTo>
                <a:close/>
                <a:moveTo>
                  <a:pt x="291" y="0"/>
                </a:moveTo>
                <a:lnTo>
                  <a:pt x="291" y="0"/>
                </a:lnTo>
                <a:lnTo>
                  <a:pt x="288" y="0"/>
                </a:lnTo>
                <a:lnTo>
                  <a:pt x="288" y="0"/>
                </a:lnTo>
                <a:lnTo>
                  <a:pt x="288" y="0"/>
                </a:lnTo>
                <a:lnTo>
                  <a:pt x="12" y="0"/>
                </a:lnTo>
                <a:lnTo>
                  <a:pt x="12" y="0"/>
                </a:lnTo>
                <a:lnTo>
                  <a:pt x="12" y="0"/>
                </a:lnTo>
                <a:lnTo>
                  <a:pt x="7" y="0"/>
                </a:lnTo>
                <a:cubicBezTo>
                  <a:pt x="3" y="0"/>
                  <a:pt x="0" y="3"/>
                  <a:pt x="0" y="7"/>
                </a:cubicBezTo>
                <a:lnTo>
                  <a:pt x="0" y="167"/>
                </a:lnTo>
                <a:cubicBezTo>
                  <a:pt x="0" y="171"/>
                  <a:pt x="3" y="174"/>
                  <a:pt x="7" y="174"/>
                </a:cubicBezTo>
                <a:lnTo>
                  <a:pt x="291" y="174"/>
                </a:lnTo>
                <a:cubicBezTo>
                  <a:pt x="295" y="174"/>
                  <a:pt x="299" y="171"/>
                  <a:pt x="299" y="167"/>
                </a:cubicBezTo>
                <a:lnTo>
                  <a:pt x="299" y="7"/>
                </a:lnTo>
                <a:cubicBezTo>
                  <a:pt x="299" y="3"/>
                  <a:pt x="295" y="0"/>
                  <a:pt x="291" y="0"/>
                </a:cubicBezTo>
                <a:close/>
              </a:path>
            </a:pathLst>
          </a:custGeom>
          <a:solidFill>
            <a:srgbClr val="003DA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82" name="Group 13"/>
          <p:cNvGrpSpPr>
            <a:grpSpLocks noChangeAspect="1"/>
          </p:cNvGrpSpPr>
          <p:nvPr/>
        </p:nvGrpSpPr>
        <p:grpSpPr bwMode="auto">
          <a:xfrm>
            <a:off x="1252398" y="3629502"/>
            <a:ext cx="458007" cy="360930"/>
            <a:chOff x="247" y="1742"/>
            <a:chExt cx="184" cy="145"/>
          </a:xfrm>
          <a:solidFill>
            <a:srgbClr val="003DA1"/>
          </a:solidFill>
        </p:grpSpPr>
        <p:sp>
          <p:nvSpPr>
            <p:cNvPr id="83" name="Freeform 14"/>
            <p:cNvSpPr>
              <a:spLocks noEditPoints="1"/>
            </p:cNvSpPr>
            <p:nvPr/>
          </p:nvSpPr>
          <p:spPr bwMode="auto">
            <a:xfrm>
              <a:off x="247" y="1742"/>
              <a:ext cx="184" cy="145"/>
            </a:xfrm>
            <a:custGeom>
              <a:avLst/>
              <a:gdLst>
                <a:gd name="T0" fmla="*/ 19 w 300"/>
                <a:gd name="T1" fmla="*/ 210 h 225"/>
                <a:gd name="T2" fmla="*/ 19 w 300"/>
                <a:gd name="T3" fmla="*/ 210 h 225"/>
                <a:gd name="T4" fmla="*/ 40 w 300"/>
                <a:gd name="T5" fmla="*/ 164 h 225"/>
                <a:gd name="T6" fmla="*/ 258 w 300"/>
                <a:gd name="T7" fmla="*/ 164 h 225"/>
                <a:gd name="T8" fmla="*/ 280 w 300"/>
                <a:gd name="T9" fmla="*/ 210 h 225"/>
                <a:gd name="T10" fmla="*/ 19 w 300"/>
                <a:gd name="T11" fmla="*/ 210 h 225"/>
                <a:gd name="T12" fmla="*/ 254 w 300"/>
                <a:gd name="T13" fmla="*/ 149 h 225"/>
                <a:gd name="T14" fmla="*/ 254 w 300"/>
                <a:gd name="T15" fmla="*/ 149 h 225"/>
                <a:gd name="T16" fmla="*/ 44 w 300"/>
                <a:gd name="T17" fmla="*/ 149 h 225"/>
                <a:gd name="T18" fmla="*/ 44 w 300"/>
                <a:gd name="T19" fmla="*/ 14 h 225"/>
                <a:gd name="T20" fmla="*/ 254 w 300"/>
                <a:gd name="T21" fmla="*/ 14 h 225"/>
                <a:gd name="T22" fmla="*/ 254 w 300"/>
                <a:gd name="T23" fmla="*/ 149 h 225"/>
                <a:gd name="T24" fmla="*/ 299 w 300"/>
                <a:gd name="T25" fmla="*/ 214 h 225"/>
                <a:gd name="T26" fmla="*/ 299 w 300"/>
                <a:gd name="T27" fmla="*/ 214 h 225"/>
                <a:gd name="T28" fmla="*/ 269 w 300"/>
                <a:gd name="T29" fmla="*/ 154 h 225"/>
                <a:gd name="T30" fmla="*/ 269 w 300"/>
                <a:gd name="T31" fmla="*/ 153 h 225"/>
                <a:gd name="T32" fmla="*/ 269 w 300"/>
                <a:gd name="T33" fmla="*/ 7 h 225"/>
                <a:gd name="T34" fmla="*/ 261 w 300"/>
                <a:gd name="T35" fmla="*/ 0 h 225"/>
                <a:gd name="T36" fmla="*/ 37 w 300"/>
                <a:gd name="T37" fmla="*/ 0 h 225"/>
                <a:gd name="T38" fmla="*/ 29 w 300"/>
                <a:gd name="T39" fmla="*/ 7 h 225"/>
                <a:gd name="T40" fmla="*/ 29 w 300"/>
                <a:gd name="T41" fmla="*/ 153 h 225"/>
                <a:gd name="T42" fmla="*/ 29 w 300"/>
                <a:gd name="T43" fmla="*/ 154 h 225"/>
                <a:gd name="T44" fmla="*/ 0 w 300"/>
                <a:gd name="T45" fmla="*/ 214 h 225"/>
                <a:gd name="T46" fmla="*/ 1 w 300"/>
                <a:gd name="T47" fmla="*/ 221 h 225"/>
                <a:gd name="T48" fmla="*/ 7 w 300"/>
                <a:gd name="T49" fmla="*/ 225 h 225"/>
                <a:gd name="T50" fmla="*/ 292 w 300"/>
                <a:gd name="T51" fmla="*/ 225 h 225"/>
                <a:gd name="T52" fmla="*/ 298 w 300"/>
                <a:gd name="T53" fmla="*/ 221 h 225"/>
                <a:gd name="T54" fmla="*/ 299 w 300"/>
                <a:gd name="T55" fmla="*/ 2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5">
                  <a:moveTo>
                    <a:pt x="19" y="210"/>
                  </a:moveTo>
                  <a:lnTo>
                    <a:pt x="19" y="210"/>
                  </a:lnTo>
                  <a:lnTo>
                    <a:pt x="40" y="164"/>
                  </a:lnTo>
                  <a:lnTo>
                    <a:pt x="258" y="164"/>
                  </a:lnTo>
                  <a:lnTo>
                    <a:pt x="280" y="210"/>
                  </a:lnTo>
                  <a:lnTo>
                    <a:pt x="19" y="210"/>
                  </a:lnTo>
                  <a:close/>
                  <a:moveTo>
                    <a:pt x="254" y="149"/>
                  </a:moveTo>
                  <a:lnTo>
                    <a:pt x="254" y="149"/>
                  </a:lnTo>
                  <a:lnTo>
                    <a:pt x="44" y="149"/>
                  </a:lnTo>
                  <a:lnTo>
                    <a:pt x="44" y="14"/>
                  </a:lnTo>
                  <a:lnTo>
                    <a:pt x="254" y="14"/>
                  </a:lnTo>
                  <a:lnTo>
                    <a:pt x="254" y="149"/>
                  </a:lnTo>
                  <a:close/>
                  <a:moveTo>
                    <a:pt x="299" y="214"/>
                  </a:moveTo>
                  <a:lnTo>
                    <a:pt x="299" y="214"/>
                  </a:lnTo>
                  <a:lnTo>
                    <a:pt x="269" y="154"/>
                  </a:lnTo>
                  <a:cubicBezTo>
                    <a:pt x="269" y="153"/>
                    <a:pt x="269" y="153"/>
                    <a:pt x="269" y="153"/>
                  </a:cubicBezTo>
                  <a:lnTo>
                    <a:pt x="269" y="7"/>
                  </a:lnTo>
                  <a:cubicBezTo>
                    <a:pt x="269" y="4"/>
                    <a:pt x="265" y="0"/>
                    <a:pt x="261" y="0"/>
                  </a:cubicBezTo>
                  <a:lnTo>
                    <a:pt x="37" y="0"/>
                  </a:lnTo>
                  <a:cubicBezTo>
                    <a:pt x="33" y="0"/>
                    <a:pt x="29" y="4"/>
                    <a:pt x="29" y="7"/>
                  </a:cubicBezTo>
                  <a:lnTo>
                    <a:pt x="29" y="153"/>
                  </a:lnTo>
                  <a:cubicBezTo>
                    <a:pt x="29" y="153"/>
                    <a:pt x="29" y="153"/>
                    <a:pt x="29" y="154"/>
                  </a:cubicBezTo>
                  <a:lnTo>
                    <a:pt x="0" y="214"/>
                  </a:lnTo>
                  <a:cubicBezTo>
                    <a:pt x="0" y="216"/>
                    <a:pt x="0" y="219"/>
                    <a:pt x="1" y="221"/>
                  </a:cubicBezTo>
                  <a:cubicBezTo>
                    <a:pt x="2" y="223"/>
                    <a:pt x="4" y="225"/>
                    <a:pt x="7" y="225"/>
                  </a:cubicBezTo>
                  <a:lnTo>
                    <a:pt x="292" y="225"/>
                  </a:lnTo>
                  <a:cubicBezTo>
                    <a:pt x="294" y="225"/>
                    <a:pt x="297" y="223"/>
                    <a:pt x="298" y="221"/>
                  </a:cubicBezTo>
                  <a:cubicBezTo>
                    <a:pt x="300" y="219"/>
                    <a:pt x="300" y="216"/>
                    <a:pt x="299" y="2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Freeform 15"/>
            <p:cNvSpPr>
              <a:spLocks/>
            </p:cNvSpPr>
            <p:nvPr/>
          </p:nvSpPr>
          <p:spPr bwMode="auto">
            <a:xfrm>
              <a:off x="299" y="1858"/>
              <a:ext cx="80" cy="10"/>
            </a:xfrm>
            <a:custGeom>
              <a:avLst/>
              <a:gdLst>
                <a:gd name="T0" fmla="*/ 123 w 130"/>
                <a:gd name="T1" fmla="*/ 0 h 15"/>
                <a:gd name="T2" fmla="*/ 123 w 130"/>
                <a:gd name="T3" fmla="*/ 0 h 15"/>
                <a:gd name="T4" fmla="*/ 8 w 130"/>
                <a:gd name="T5" fmla="*/ 0 h 15"/>
                <a:gd name="T6" fmla="*/ 0 w 130"/>
                <a:gd name="T7" fmla="*/ 7 h 15"/>
                <a:gd name="T8" fmla="*/ 8 w 130"/>
                <a:gd name="T9" fmla="*/ 15 h 15"/>
                <a:gd name="T10" fmla="*/ 123 w 130"/>
                <a:gd name="T11" fmla="*/ 15 h 15"/>
                <a:gd name="T12" fmla="*/ 130 w 130"/>
                <a:gd name="T13" fmla="*/ 7 h 15"/>
                <a:gd name="T14" fmla="*/ 123 w 13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
                  <a:moveTo>
                    <a:pt x="123" y="0"/>
                  </a:moveTo>
                  <a:lnTo>
                    <a:pt x="123" y="0"/>
                  </a:lnTo>
                  <a:lnTo>
                    <a:pt x="8" y="0"/>
                  </a:lnTo>
                  <a:cubicBezTo>
                    <a:pt x="4" y="0"/>
                    <a:pt x="0" y="3"/>
                    <a:pt x="0" y="7"/>
                  </a:cubicBezTo>
                  <a:cubicBezTo>
                    <a:pt x="0" y="11"/>
                    <a:pt x="4" y="15"/>
                    <a:pt x="8" y="15"/>
                  </a:cubicBezTo>
                  <a:lnTo>
                    <a:pt x="123" y="15"/>
                  </a:lnTo>
                  <a:cubicBezTo>
                    <a:pt x="127" y="15"/>
                    <a:pt x="130" y="11"/>
                    <a:pt x="130" y="7"/>
                  </a:cubicBezTo>
                  <a:cubicBezTo>
                    <a:pt x="130" y="3"/>
                    <a:pt x="127" y="0"/>
                    <a:pt x="1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85" name="Group 68"/>
          <p:cNvGrpSpPr>
            <a:grpSpLocks noChangeAspect="1"/>
          </p:cNvGrpSpPr>
          <p:nvPr/>
        </p:nvGrpSpPr>
        <p:grpSpPr bwMode="auto">
          <a:xfrm>
            <a:off x="1363065" y="5381249"/>
            <a:ext cx="236672" cy="463682"/>
            <a:chOff x="2687" y="2392"/>
            <a:chExt cx="98" cy="192"/>
          </a:xfrm>
          <a:solidFill>
            <a:srgbClr val="003DA1"/>
          </a:solidFill>
        </p:grpSpPr>
        <p:sp>
          <p:nvSpPr>
            <p:cNvPr id="86" name="Freeform 69"/>
            <p:cNvSpPr>
              <a:spLocks noEditPoints="1"/>
            </p:cNvSpPr>
            <p:nvPr/>
          </p:nvSpPr>
          <p:spPr bwMode="auto">
            <a:xfrm>
              <a:off x="2687" y="2392"/>
              <a:ext cx="98" cy="192"/>
            </a:xfrm>
            <a:custGeom>
              <a:avLst/>
              <a:gdLst>
                <a:gd name="T0" fmla="*/ 134 w 149"/>
                <a:gd name="T1" fmla="*/ 45 h 299"/>
                <a:gd name="T2" fmla="*/ 134 w 149"/>
                <a:gd name="T3" fmla="*/ 45 h 299"/>
                <a:gd name="T4" fmla="*/ 14 w 149"/>
                <a:gd name="T5" fmla="*/ 45 h 299"/>
                <a:gd name="T6" fmla="*/ 14 w 149"/>
                <a:gd name="T7" fmla="*/ 22 h 299"/>
                <a:gd name="T8" fmla="*/ 22 w 149"/>
                <a:gd name="T9" fmla="*/ 14 h 299"/>
                <a:gd name="T10" fmla="*/ 127 w 149"/>
                <a:gd name="T11" fmla="*/ 14 h 299"/>
                <a:gd name="T12" fmla="*/ 134 w 149"/>
                <a:gd name="T13" fmla="*/ 22 h 299"/>
                <a:gd name="T14" fmla="*/ 134 w 149"/>
                <a:gd name="T15" fmla="*/ 45 h 299"/>
                <a:gd name="T16" fmla="*/ 134 w 149"/>
                <a:gd name="T17" fmla="*/ 240 h 299"/>
                <a:gd name="T18" fmla="*/ 134 w 149"/>
                <a:gd name="T19" fmla="*/ 240 h 299"/>
                <a:gd name="T20" fmla="*/ 14 w 149"/>
                <a:gd name="T21" fmla="*/ 240 h 299"/>
                <a:gd name="T22" fmla="*/ 14 w 149"/>
                <a:gd name="T23" fmla="*/ 52 h 299"/>
                <a:gd name="T24" fmla="*/ 134 w 149"/>
                <a:gd name="T25" fmla="*/ 52 h 299"/>
                <a:gd name="T26" fmla="*/ 134 w 149"/>
                <a:gd name="T27" fmla="*/ 240 h 299"/>
                <a:gd name="T28" fmla="*/ 134 w 149"/>
                <a:gd name="T29" fmla="*/ 277 h 299"/>
                <a:gd name="T30" fmla="*/ 134 w 149"/>
                <a:gd name="T31" fmla="*/ 277 h 299"/>
                <a:gd name="T32" fmla="*/ 127 w 149"/>
                <a:gd name="T33" fmla="*/ 284 h 299"/>
                <a:gd name="T34" fmla="*/ 22 w 149"/>
                <a:gd name="T35" fmla="*/ 284 h 299"/>
                <a:gd name="T36" fmla="*/ 14 w 149"/>
                <a:gd name="T37" fmla="*/ 277 h 299"/>
                <a:gd name="T38" fmla="*/ 14 w 149"/>
                <a:gd name="T39" fmla="*/ 247 h 299"/>
                <a:gd name="T40" fmla="*/ 134 w 149"/>
                <a:gd name="T41" fmla="*/ 247 h 299"/>
                <a:gd name="T42" fmla="*/ 134 w 149"/>
                <a:gd name="T43" fmla="*/ 277 h 299"/>
                <a:gd name="T44" fmla="*/ 127 w 149"/>
                <a:gd name="T45" fmla="*/ 0 h 299"/>
                <a:gd name="T46" fmla="*/ 127 w 149"/>
                <a:gd name="T47" fmla="*/ 0 h 299"/>
                <a:gd name="T48" fmla="*/ 22 w 149"/>
                <a:gd name="T49" fmla="*/ 0 h 299"/>
                <a:gd name="T50" fmla="*/ 0 w 149"/>
                <a:gd name="T51" fmla="*/ 22 h 299"/>
                <a:gd name="T52" fmla="*/ 0 w 149"/>
                <a:gd name="T53" fmla="*/ 277 h 299"/>
                <a:gd name="T54" fmla="*/ 22 w 149"/>
                <a:gd name="T55" fmla="*/ 299 h 299"/>
                <a:gd name="T56" fmla="*/ 127 w 149"/>
                <a:gd name="T57" fmla="*/ 299 h 299"/>
                <a:gd name="T58" fmla="*/ 149 w 149"/>
                <a:gd name="T59" fmla="*/ 277 h 299"/>
                <a:gd name="T60" fmla="*/ 149 w 149"/>
                <a:gd name="T61" fmla="*/ 22 h 299"/>
                <a:gd name="T62" fmla="*/ 127 w 149"/>
                <a:gd name="T6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9">
                  <a:moveTo>
                    <a:pt x="134" y="45"/>
                  </a:moveTo>
                  <a:lnTo>
                    <a:pt x="134" y="45"/>
                  </a:lnTo>
                  <a:lnTo>
                    <a:pt x="14" y="45"/>
                  </a:lnTo>
                  <a:lnTo>
                    <a:pt x="14" y="22"/>
                  </a:lnTo>
                  <a:cubicBezTo>
                    <a:pt x="14" y="18"/>
                    <a:pt x="18" y="14"/>
                    <a:pt x="22" y="14"/>
                  </a:cubicBezTo>
                  <a:lnTo>
                    <a:pt x="127" y="14"/>
                  </a:lnTo>
                  <a:cubicBezTo>
                    <a:pt x="131" y="14"/>
                    <a:pt x="134" y="18"/>
                    <a:pt x="134" y="22"/>
                  </a:cubicBezTo>
                  <a:lnTo>
                    <a:pt x="134" y="45"/>
                  </a:lnTo>
                  <a:close/>
                  <a:moveTo>
                    <a:pt x="134" y="240"/>
                  </a:moveTo>
                  <a:lnTo>
                    <a:pt x="134" y="240"/>
                  </a:lnTo>
                  <a:lnTo>
                    <a:pt x="14" y="240"/>
                  </a:lnTo>
                  <a:lnTo>
                    <a:pt x="14" y="52"/>
                  </a:lnTo>
                  <a:lnTo>
                    <a:pt x="134" y="52"/>
                  </a:lnTo>
                  <a:lnTo>
                    <a:pt x="134" y="240"/>
                  </a:lnTo>
                  <a:close/>
                  <a:moveTo>
                    <a:pt x="134" y="277"/>
                  </a:moveTo>
                  <a:lnTo>
                    <a:pt x="134" y="277"/>
                  </a:lnTo>
                  <a:cubicBezTo>
                    <a:pt x="134" y="281"/>
                    <a:pt x="131" y="284"/>
                    <a:pt x="127" y="284"/>
                  </a:cubicBezTo>
                  <a:lnTo>
                    <a:pt x="22" y="284"/>
                  </a:lnTo>
                  <a:cubicBezTo>
                    <a:pt x="18" y="284"/>
                    <a:pt x="14" y="281"/>
                    <a:pt x="14" y="277"/>
                  </a:cubicBezTo>
                  <a:lnTo>
                    <a:pt x="14" y="247"/>
                  </a:lnTo>
                  <a:lnTo>
                    <a:pt x="134" y="247"/>
                  </a:lnTo>
                  <a:lnTo>
                    <a:pt x="134" y="277"/>
                  </a:lnTo>
                  <a:close/>
                  <a:moveTo>
                    <a:pt x="127" y="0"/>
                  </a:moveTo>
                  <a:lnTo>
                    <a:pt x="127" y="0"/>
                  </a:lnTo>
                  <a:lnTo>
                    <a:pt x="22" y="0"/>
                  </a:lnTo>
                  <a:cubicBezTo>
                    <a:pt x="10" y="0"/>
                    <a:pt x="0" y="10"/>
                    <a:pt x="0" y="22"/>
                  </a:cubicBezTo>
                  <a:lnTo>
                    <a:pt x="0" y="277"/>
                  </a:lnTo>
                  <a:cubicBezTo>
                    <a:pt x="0" y="289"/>
                    <a:pt x="10" y="299"/>
                    <a:pt x="22" y="299"/>
                  </a:cubicBezTo>
                  <a:lnTo>
                    <a:pt x="127" y="299"/>
                  </a:lnTo>
                  <a:cubicBezTo>
                    <a:pt x="139" y="299"/>
                    <a:pt x="149" y="289"/>
                    <a:pt x="149" y="277"/>
                  </a:cubicBezTo>
                  <a:lnTo>
                    <a:pt x="149" y="22"/>
                  </a:lnTo>
                  <a:cubicBezTo>
                    <a:pt x="149" y="10"/>
                    <a:pt x="139" y="0"/>
                    <a:pt x="1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Freeform 70"/>
            <p:cNvSpPr>
              <a:spLocks/>
            </p:cNvSpPr>
            <p:nvPr/>
          </p:nvSpPr>
          <p:spPr bwMode="auto">
            <a:xfrm>
              <a:off x="2731" y="2557"/>
              <a:ext cx="10" cy="10"/>
            </a:xfrm>
            <a:custGeom>
              <a:avLst/>
              <a:gdLst>
                <a:gd name="T0" fmla="*/ 7 w 15"/>
                <a:gd name="T1" fmla="*/ 15 h 15"/>
                <a:gd name="T2" fmla="*/ 7 w 15"/>
                <a:gd name="T3" fmla="*/ 15 h 15"/>
                <a:gd name="T4" fmla="*/ 15 w 15"/>
                <a:gd name="T5" fmla="*/ 8 h 15"/>
                <a:gd name="T6" fmla="*/ 7 w 15"/>
                <a:gd name="T7" fmla="*/ 0 h 15"/>
                <a:gd name="T8" fmla="*/ 0 w 15"/>
                <a:gd name="T9" fmla="*/ 8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lnTo>
                    <a:pt x="7" y="15"/>
                  </a:lnTo>
                  <a:cubicBezTo>
                    <a:pt x="11" y="15"/>
                    <a:pt x="15" y="12"/>
                    <a:pt x="15" y="8"/>
                  </a:cubicBezTo>
                  <a:cubicBezTo>
                    <a:pt x="15" y="4"/>
                    <a:pt x="11" y="0"/>
                    <a:pt x="7" y="0"/>
                  </a:cubicBezTo>
                  <a:cubicBezTo>
                    <a:pt x="3" y="0"/>
                    <a:pt x="0" y="4"/>
                    <a:pt x="0" y="8"/>
                  </a:cubicBezTo>
                  <a:cubicBezTo>
                    <a:pt x="0" y="12"/>
                    <a:pt x="3" y="15"/>
                    <a:pt x="7"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1" name="Group 100"/>
          <p:cNvGrpSpPr/>
          <p:nvPr/>
        </p:nvGrpSpPr>
        <p:grpSpPr>
          <a:xfrm>
            <a:off x="5277030" y="2721886"/>
            <a:ext cx="484477" cy="389159"/>
            <a:chOff x="5232257" y="1993978"/>
            <a:chExt cx="944110" cy="758361"/>
          </a:xfrm>
          <a:solidFill>
            <a:schemeClr val="accent3"/>
          </a:solidFill>
        </p:grpSpPr>
        <p:sp>
          <p:nvSpPr>
            <p:cNvPr id="102" name="Freeform 273"/>
            <p:cNvSpPr>
              <a:spLocks noEditPoints="1"/>
            </p:cNvSpPr>
            <p:nvPr/>
          </p:nvSpPr>
          <p:spPr bwMode="auto">
            <a:xfrm>
              <a:off x="5232257" y="1993978"/>
              <a:ext cx="788523" cy="758361"/>
            </a:xfrm>
            <a:custGeom>
              <a:avLst/>
              <a:gdLst>
                <a:gd name="T0" fmla="*/ 15 w 288"/>
                <a:gd name="T1" fmla="*/ 265 h 281"/>
                <a:gd name="T2" fmla="*/ 15 w 288"/>
                <a:gd name="T3" fmla="*/ 265 h 281"/>
                <a:gd name="T4" fmla="*/ 15 w 288"/>
                <a:gd name="T5" fmla="*/ 105 h 281"/>
                <a:gd name="T6" fmla="*/ 273 w 288"/>
                <a:gd name="T7" fmla="*/ 105 h 281"/>
                <a:gd name="T8" fmla="*/ 273 w 288"/>
                <a:gd name="T9" fmla="*/ 265 h 281"/>
                <a:gd name="T10" fmla="*/ 15 w 288"/>
                <a:gd name="T11" fmla="*/ 265 h 281"/>
                <a:gd name="T12" fmla="*/ 68 w 288"/>
                <a:gd name="T13" fmla="*/ 45 h 281"/>
                <a:gd name="T14" fmla="*/ 68 w 288"/>
                <a:gd name="T15" fmla="*/ 45 h 281"/>
                <a:gd name="T16" fmla="*/ 68 w 288"/>
                <a:gd name="T17" fmla="*/ 67 h 281"/>
                <a:gd name="T18" fmla="*/ 76 w 288"/>
                <a:gd name="T19" fmla="*/ 75 h 281"/>
                <a:gd name="T20" fmla="*/ 83 w 288"/>
                <a:gd name="T21" fmla="*/ 67 h 281"/>
                <a:gd name="T22" fmla="*/ 83 w 288"/>
                <a:gd name="T23" fmla="*/ 45 h 281"/>
                <a:gd name="T24" fmla="*/ 205 w 288"/>
                <a:gd name="T25" fmla="*/ 45 h 281"/>
                <a:gd name="T26" fmla="*/ 205 w 288"/>
                <a:gd name="T27" fmla="*/ 67 h 281"/>
                <a:gd name="T28" fmla="*/ 212 w 288"/>
                <a:gd name="T29" fmla="*/ 75 h 281"/>
                <a:gd name="T30" fmla="*/ 220 w 288"/>
                <a:gd name="T31" fmla="*/ 67 h 281"/>
                <a:gd name="T32" fmla="*/ 220 w 288"/>
                <a:gd name="T33" fmla="*/ 45 h 281"/>
                <a:gd name="T34" fmla="*/ 273 w 288"/>
                <a:gd name="T35" fmla="*/ 45 h 281"/>
                <a:gd name="T36" fmla="*/ 273 w 288"/>
                <a:gd name="T37" fmla="*/ 90 h 281"/>
                <a:gd name="T38" fmla="*/ 15 w 288"/>
                <a:gd name="T39" fmla="*/ 90 h 281"/>
                <a:gd name="T40" fmla="*/ 15 w 288"/>
                <a:gd name="T41" fmla="*/ 45 h 281"/>
                <a:gd name="T42" fmla="*/ 68 w 288"/>
                <a:gd name="T43" fmla="*/ 45 h 281"/>
                <a:gd name="T44" fmla="*/ 280 w 288"/>
                <a:gd name="T45" fmla="*/ 29 h 281"/>
                <a:gd name="T46" fmla="*/ 280 w 288"/>
                <a:gd name="T47" fmla="*/ 29 h 281"/>
                <a:gd name="T48" fmla="*/ 220 w 288"/>
                <a:gd name="T49" fmla="*/ 29 h 281"/>
                <a:gd name="T50" fmla="*/ 220 w 288"/>
                <a:gd name="T51" fmla="*/ 7 h 281"/>
                <a:gd name="T52" fmla="*/ 212 w 288"/>
                <a:gd name="T53" fmla="*/ 0 h 281"/>
                <a:gd name="T54" fmla="*/ 205 w 288"/>
                <a:gd name="T55" fmla="*/ 7 h 281"/>
                <a:gd name="T56" fmla="*/ 205 w 288"/>
                <a:gd name="T57" fmla="*/ 29 h 281"/>
                <a:gd name="T58" fmla="*/ 83 w 288"/>
                <a:gd name="T59" fmla="*/ 29 h 281"/>
                <a:gd name="T60" fmla="*/ 83 w 288"/>
                <a:gd name="T61" fmla="*/ 7 h 281"/>
                <a:gd name="T62" fmla="*/ 76 w 288"/>
                <a:gd name="T63" fmla="*/ 0 h 281"/>
                <a:gd name="T64" fmla="*/ 68 w 288"/>
                <a:gd name="T65" fmla="*/ 7 h 281"/>
                <a:gd name="T66" fmla="*/ 68 w 288"/>
                <a:gd name="T67" fmla="*/ 29 h 281"/>
                <a:gd name="T68" fmla="*/ 7 w 288"/>
                <a:gd name="T69" fmla="*/ 29 h 281"/>
                <a:gd name="T70" fmla="*/ 0 w 288"/>
                <a:gd name="T71" fmla="*/ 37 h 281"/>
                <a:gd name="T72" fmla="*/ 0 w 288"/>
                <a:gd name="T73" fmla="*/ 273 h 281"/>
                <a:gd name="T74" fmla="*/ 7 w 288"/>
                <a:gd name="T75" fmla="*/ 281 h 281"/>
                <a:gd name="T76" fmla="*/ 281 w 288"/>
                <a:gd name="T77" fmla="*/ 281 h 281"/>
                <a:gd name="T78" fmla="*/ 288 w 288"/>
                <a:gd name="T79" fmla="*/ 273 h 281"/>
                <a:gd name="T80" fmla="*/ 288 w 288"/>
                <a:gd name="T81" fmla="*/ 37 h 281"/>
                <a:gd name="T82" fmla="*/ 280 w 288"/>
                <a:gd name="T83" fmla="*/ 2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81">
                  <a:moveTo>
                    <a:pt x="15" y="265"/>
                  </a:moveTo>
                  <a:lnTo>
                    <a:pt x="15" y="265"/>
                  </a:lnTo>
                  <a:lnTo>
                    <a:pt x="15" y="105"/>
                  </a:lnTo>
                  <a:lnTo>
                    <a:pt x="273" y="105"/>
                  </a:lnTo>
                  <a:lnTo>
                    <a:pt x="273" y="265"/>
                  </a:lnTo>
                  <a:lnTo>
                    <a:pt x="15" y="265"/>
                  </a:lnTo>
                  <a:close/>
                  <a:moveTo>
                    <a:pt x="68" y="45"/>
                  </a:moveTo>
                  <a:lnTo>
                    <a:pt x="68" y="45"/>
                  </a:lnTo>
                  <a:lnTo>
                    <a:pt x="68" y="67"/>
                  </a:lnTo>
                  <a:cubicBezTo>
                    <a:pt x="68" y="72"/>
                    <a:pt x="72" y="75"/>
                    <a:pt x="76" y="75"/>
                  </a:cubicBezTo>
                  <a:cubicBezTo>
                    <a:pt x="80" y="75"/>
                    <a:pt x="83" y="72"/>
                    <a:pt x="83" y="67"/>
                  </a:cubicBezTo>
                  <a:lnTo>
                    <a:pt x="83" y="45"/>
                  </a:lnTo>
                  <a:lnTo>
                    <a:pt x="205" y="45"/>
                  </a:lnTo>
                  <a:lnTo>
                    <a:pt x="205" y="67"/>
                  </a:lnTo>
                  <a:cubicBezTo>
                    <a:pt x="205" y="72"/>
                    <a:pt x="208" y="75"/>
                    <a:pt x="212" y="75"/>
                  </a:cubicBezTo>
                  <a:cubicBezTo>
                    <a:pt x="217" y="75"/>
                    <a:pt x="220" y="72"/>
                    <a:pt x="220" y="67"/>
                  </a:cubicBezTo>
                  <a:lnTo>
                    <a:pt x="220" y="45"/>
                  </a:lnTo>
                  <a:lnTo>
                    <a:pt x="273" y="45"/>
                  </a:lnTo>
                  <a:lnTo>
                    <a:pt x="273" y="90"/>
                  </a:lnTo>
                  <a:lnTo>
                    <a:pt x="15" y="90"/>
                  </a:lnTo>
                  <a:lnTo>
                    <a:pt x="15" y="45"/>
                  </a:lnTo>
                  <a:lnTo>
                    <a:pt x="68" y="45"/>
                  </a:lnTo>
                  <a:close/>
                  <a:moveTo>
                    <a:pt x="280" y="29"/>
                  </a:moveTo>
                  <a:lnTo>
                    <a:pt x="280" y="29"/>
                  </a:lnTo>
                  <a:lnTo>
                    <a:pt x="220" y="29"/>
                  </a:lnTo>
                  <a:lnTo>
                    <a:pt x="220" y="7"/>
                  </a:lnTo>
                  <a:cubicBezTo>
                    <a:pt x="220" y="3"/>
                    <a:pt x="217" y="0"/>
                    <a:pt x="212" y="0"/>
                  </a:cubicBezTo>
                  <a:cubicBezTo>
                    <a:pt x="208" y="0"/>
                    <a:pt x="205" y="3"/>
                    <a:pt x="205" y="7"/>
                  </a:cubicBezTo>
                  <a:lnTo>
                    <a:pt x="205" y="29"/>
                  </a:lnTo>
                  <a:lnTo>
                    <a:pt x="83" y="29"/>
                  </a:lnTo>
                  <a:lnTo>
                    <a:pt x="83" y="7"/>
                  </a:lnTo>
                  <a:cubicBezTo>
                    <a:pt x="83" y="3"/>
                    <a:pt x="80" y="0"/>
                    <a:pt x="76" y="0"/>
                  </a:cubicBezTo>
                  <a:cubicBezTo>
                    <a:pt x="72" y="0"/>
                    <a:pt x="68" y="3"/>
                    <a:pt x="68" y="7"/>
                  </a:cubicBezTo>
                  <a:lnTo>
                    <a:pt x="68" y="29"/>
                  </a:lnTo>
                  <a:lnTo>
                    <a:pt x="7" y="29"/>
                  </a:lnTo>
                  <a:cubicBezTo>
                    <a:pt x="3" y="29"/>
                    <a:pt x="0" y="33"/>
                    <a:pt x="0" y="37"/>
                  </a:cubicBezTo>
                  <a:lnTo>
                    <a:pt x="0" y="273"/>
                  </a:lnTo>
                  <a:cubicBezTo>
                    <a:pt x="0" y="277"/>
                    <a:pt x="3" y="281"/>
                    <a:pt x="7" y="281"/>
                  </a:cubicBezTo>
                  <a:lnTo>
                    <a:pt x="281" y="281"/>
                  </a:lnTo>
                  <a:cubicBezTo>
                    <a:pt x="285" y="281"/>
                    <a:pt x="288" y="277"/>
                    <a:pt x="288" y="273"/>
                  </a:cubicBezTo>
                  <a:lnTo>
                    <a:pt x="288" y="37"/>
                  </a:lnTo>
                  <a:cubicBezTo>
                    <a:pt x="288" y="33"/>
                    <a:pt x="284" y="29"/>
                    <a:pt x="280"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Right Arrow 102"/>
            <p:cNvSpPr/>
            <p:nvPr/>
          </p:nvSpPr>
          <p:spPr>
            <a:xfrm>
              <a:off x="5722344" y="2331095"/>
              <a:ext cx="433700" cy="315157"/>
            </a:xfrm>
            <a:prstGeom prst="rightArrow">
              <a:avLst>
                <a:gd name="adj1" fmla="val 50000"/>
                <a:gd name="adj2" fmla="val 680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8"/>
            <p:cNvSpPr>
              <a:spLocks noEditPoints="1"/>
            </p:cNvSpPr>
            <p:nvPr/>
          </p:nvSpPr>
          <p:spPr bwMode="auto">
            <a:xfrm>
              <a:off x="5708735" y="2314887"/>
              <a:ext cx="467632" cy="344974"/>
            </a:xfrm>
            <a:custGeom>
              <a:avLst/>
              <a:gdLst>
                <a:gd name="T0" fmla="*/ 14 w 298"/>
                <a:gd name="T1" fmla="*/ 151 h 213"/>
                <a:gd name="T2" fmla="*/ 14 w 298"/>
                <a:gd name="T3" fmla="*/ 151 h 213"/>
                <a:gd name="T4" fmla="*/ 150 w 298"/>
                <a:gd name="T5" fmla="*/ 151 h 213"/>
                <a:gd name="T6" fmla="*/ 158 w 298"/>
                <a:gd name="T7" fmla="*/ 158 h 213"/>
                <a:gd name="T8" fmla="*/ 158 w 298"/>
                <a:gd name="T9" fmla="*/ 191 h 213"/>
                <a:gd name="T10" fmla="*/ 278 w 298"/>
                <a:gd name="T11" fmla="*/ 106 h 213"/>
                <a:gd name="T12" fmla="*/ 158 w 298"/>
                <a:gd name="T13" fmla="*/ 22 h 213"/>
                <a:gd name="T14" fmla="*/ 158 w 298"/>
                <a:gd name="T15" fmla="*/ 54 h 213"/>
                <a:gd name="T16" fmla="*/ 150 w 298"/>
                <a:gd name="T17" fmla="*/ 62 h 213"/>
                <a:gd name="T18" fmla="*/ 14 w 298"/>
                <a:gd name="T19" fmla="*/ 62 h 213"/>
                <a:gd name="T20" fmla="*/ 14 w 298"/>
                <a:gd name="T21" fmla="*/ 151 h 213"/>
                <a:gd name="T22" fmla="*/ 150 w 298"/>
                <a:gd name="T23" fmla="*/ 213 h 213"/>
                <a:gd name="T24" fmla="*/ 150 w 298"/>
                <a:gd name="T25" fmla="*/ 213 h 213"/>
                <a:gd name="T26" fmla="*/ 147 w 298"/>
                <a:gd name="T27" fmla="*/ 212 h 213"/>
                <a:gd name="T28" fmla="*/ 143 w 298"/>
                <a:gd name="T29" fmla="*/ 205 h 213"/>
                <a:gd name="T30" fmla="*/ 143 w 298"/>
                <a:gd name="T31" fmla="*/ 166 h 213"/>
                <a:gd name="T32" fmla="*/ 7 w 298"/>
                <a:gd name="T33" fmla="*/ 166 h 213"/>
                <a:gd name="T34" fmla="*/ 0 w 298"/>
                <a:gd name="T35" fmla="*/ 158 h 213"/>
                <a:gd name="T36" fmla="*/ 0 w 298"/>
                <a:gd name="T37" fmla="*/ 54 h 213"/>
                <a:gd name="T38" fmla="*/ 7 w 298"/>
                <a:gd name="T39" fmla="*/ 47 h 213"/>
                <a:gd name="T40" fmla="*/ 143 w 298"/>
                <a:gd name="T41" fmla="*/ 47 h 213"/>
                <a:gd name="T42" fmla="*/ 143 w 298"/>
                <a:gd name="T43" fmla="*/ 7 h 213"/>
                <a:gd name="T44" fmla="*/ 147 w 298"/>
                <a:gd name="T45" fmla="*/ 2 h 213"/>
                <a:gd name="T46" fmla="*/ 155 w 298"/>
                <a:gd name="T47" fmla="*/ 2 h 213"/>
                <a:gd name="T48" fmla="*/ 295 w 298"/>
                <a:gd name="T49" fmla="*/ 100 h 213"/>
                <a:gd name="T50" fmla="*/ 298 w 298"/>
                <a:gd name="T51" fmla="*/ 106 h 213"/>
                <a:gd name="T52" fmla="*/ 295 w 298"/>
                <a:gd name="T53" fmla="*/ 112 h 213"/>
                <a:gd name="T54" fmla="*/ 155 w 298"/>
                <a:gd name="T55" fmla="*/ 211 h 213"/>
                <a:gd name="T56" fmla="*/ 150 w 298"/>
                <a:gd name="T5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8" h="213">
                  <a:moveTo>
                    <a:pt x="14" y="151"/>
                  </a:moveTo>
                  <a:lnTo>
                    <a:pt x="14" y="151"/>
                  </a:lnTo>
                  <a:lnTo>
                    <a:pt x="150" y="151"/>
                  </a:lnTo>
                  <a:cubicBezTo>
                    <a:pt x="154" y="151"/>
                    <a:pt x="158" y="154"/>
                    <a:pt x="158" y="158"/>
                  </a:cubicBezTo>
                  <a:lnTo>
                    <a:pt x="158" y="191"/>
                  </a:lnTo>
                  <a:lnTo>
                    <a:pt x="278" y="106"/>
                  </a:lnTo>
                  <a:lnTo>
                    <a:pt x="158" y="22"/>
                  </a:lnTo>
                  <a:lnTo>
                    <a:pt x="158" y="54"/>
                  </a:lnTo>
                  <a:cubicBezTo>
                    <a:pt x="158" y="58"/>
                    <a:pt x="154" y="62"/>
                    <a:pt x="150" y="62"/>
                  </a:cubicBezTo>
                  <a:lnTo>
                    <a:pt x="14" y="62"/>
                  </a:lnTo>
                  <a:lnTo>
                    <a:pt x="14" y="151"/>
                  </a:lnTo>
                  <a:close/>
                  <a:moveTo>
                    <a:pt x="150" y="213"/>
                  </a:moveTo>
                  <a:lnTo>
                    <a:pt x="150" y="213"/>
                  </a:lnTo>
                  <a:cubicBezTo>
                    <a:pt x="149" y="213"/>
                    <a:pt x="148" y="212"/>
                    <a:pt x="147" y="212"/>
                  </a:cubicBezTo>
                  <a:cubicBezTo>
                    <a:pt x="144" y="210"/>
                    <a:pt x="143" y="208"/>
                    <a:pt x="143" y="205"/>
                  </a:cubicBezTo>
                  <a:lnTo>
                    <a:pt x="143" y="166"/>
                  </a:lnTo>
                  <a:lnTo>
                    <a:pt x="7" y="166"/>
                  </a:lnTo>
                  <a:cubicBezTo>
                    <a:pt x="3" y="166"/>
                    <a:pt x="0" y="162"/>
                    <a:pt x="0" y="158"/>
                  </a:cubicBezTo>
                  <a:lnTo>
                    <a:pt x="0" y="54"/>
                  </a:lnTo>
                  <a:cubicBezTo>
                    <a:pt x="0" y="50"/>
                    <a:pt x="3" y="47"/>
                    <a:pt x="7" y="47"/>
                  </a:cubicBezTo>
                  <a:lnTo>
                    <a:pt x="143" y="47"/>
                  </a:lnTo>
                  <a:lnTo>
                    <a:pt x="143" y="7"/>
                  </a:lnTo>
                  <a:cubicBezTo>
                    <a:pt x="143" y="4"/>
                    <a:pt x="144" y="2"/>
                    <a:pt x="147" y="2"/>
                  </a:cubicBezTo>
                  <a:cubicBezTo>
                    <a:pt x="149" y="0"/>
                    <a:pt x="152" y="0"/>
                    <a:pt x="155" y="2"/>
                  </a:cubicBezTo>
                  <a:lnTo>
                    <a:pt x="295" y="100"/>
                  </a:lnTo>
                  <a:cubicBezTo>
                    <a:pt x="297" y="101"/>
                    <a:pt x="298" y="104"/>
                    <a:pt x="298" y="106"/>
                  </a:cubicBezTo>
                  <a:cubicBezTo>
                    <a:pt x="298" y="109"/>
                    <a:pt x="297" y="111"/>
                    <a:pt x="295" y="112"/>
                  </a:cubicBezTo>
                  <a:lnTo>
                    <a:pt x="155" y="211"/>
                  </a:lnTo>
                  <a:cubicBezTo>
                    <a:pt x="153" y="212"/>
                    <a:pt x="152" y="213"/>
                    <a:pt x="150" y="213"/>
                  </a:cubicBez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5141025" y="3484136"/>
            <a:ext cx="685927" cy="685927"/>
            <a:chOff x="5293425" y="4532512"/>
            <a:chExt cx="685927" cy="685927"/>
          </a:xfrm>
        </p:grpSpPr>
        <p:sp>
          <p:nvSpPr>
            <p:cNvPr id="44" name="Oval 43"/>
            <p:cNvSpPr/>
            <p:nvPr/>
          </p:nvSpPr>
          <p:spPr>
            <a:xfrm>
              <a:off x="5293425" y="4532512"/>
              <a:ext cx="685927" cy="685927"/>
            </a:xfrm>
            <a:prstGeom prst="ellipse">
              <a:avLst/>
            </a:prstGeom>
            <a:solidFill>
              <a:srgbClr val="FFFFFF"/>
            </a:solidFill>
            <a:ln w="381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5402803" y="4730022"/>
              <a:ext cx="467170" cy="290907"/>
              <a:chOff x="8065804" y="5261688"/>
              <a:chExt cx="517525" cy="322263"/>
            </a:xfrm>
            <a:solidFill>
              <a:schemeClr val="accent3"/>
            </a:solidFill>
          </p:grpSpPr>
          <p:sp>
            <p:nvSpPr>
              <p:cNvPr id="46" name="Freeform 15"/>
              <p:cNvSpPr>
                <a:spLocks noEditPoints="1"/>
              </p:cNvSpPr>
              <p:nvPr/>
            </p:nvSpPr>
            <p:spPr bwMode="auto">
              <a:xfrm>
                <a:off x="8265829" y="5328363"/>
                <a:ext cx="115888" cy="192088"/>
              </a:xfrm>
              <a:custGeom>
                <a:avLst/>
                <a:gdLst>
                  <a:gd name="T0" fmla="*/ 37 w 67"/>
                  <a:gd name="T1" fmla="*/ 86 h 110"/>
                  <a:gd name="T2" fmla="*/ 37 w 67"/>
                  <a:gd name="T3" fmla="*/ 86 h 110"/>
                  <a:gd name="T4" fmla="*/ 50 w 67"/>
                  <a:gd name="T5" fmla="*/ 74 h 110"/>
                  <a:gd name="T6" fmla="*/ 37 w 67"/>
                  <a:gd name="T7" fmla="*/ 63 h 110"/>
                  <a:gd name="T8" fmla="*/ 37 w 67"/>
                  <a:gd name="T9" fmla="*/ 86 h 110"/>
                  <a:gd name="T10" fmla="*/ 30 w 67"/>
                  <a:gd name="T11" fmla="*/ 24 h 110"/>
                  <a:gd name="T12" fmla="*/ 30 w 67"/>
                  <a:gd name="T13" fmla="*/ 24 h 110"/>
                  <a:gd name="T14" fmla="*/ 19 w 67"/>
                  <a:gd name="T15" fmla="*/ 34 h 110"/>
                  <a:gd name="T16" fmla="*/ 30 w 67"/>
                  <a:gd name="T17" fmla="*/ 43 h 110"/>
                  <a:gd name="T18" fmla="*/ 30 w 67"/>
                  <a:gd name="T19" fmla="*/ 24 h 110"/>
                  <a:gd name="T20" fmla="*/ 30 w 67"/>
                  <a:gd name="T21" fmla="*/ 61 h 110"/>
                  <a:gd name="T22" fmla="*/ 30 w 67"/>
                  <a:gd name="T23" fmla="*/ 61 h 110"/>
                  <a:gd name="T24" fmla="*/ 29 w 67"/>
                  <a:gd name="T25" fmla="*/ 61 h 110"/>
                  <a:gd name="T26" fmla="*/ 27 w 67"/>
                  <a:gd name="T27" fmla="*/ 61 h 110"/>
                  <a:gd name="T28" fmla="*/ 25 w 67"/>
                  <a:gd name="T29" fmla="*/ 60 h 110"/>
                  <a:gd name="T30" fmla="*/ 2 w 67"/>
                  <a:gd name="T31" fmla="*/ 36 h 110"/>
                  <a:gd name="T32" fmla="*/ 11 w 67"/>
                  <a:gd name="T33" fmla="*/ 16 h 110"/>
                  <a:gd name="T34" fmla="*/ 30 w 67"/>
                  <a:gd name="T35" fmla="*/ 10 h 110"/>
                  <a:gd name="T36" fmla="*/ 30 w 67"/>
                  <a:gd name="T37" fmla="*/ 0 h 110"/>
                  <a:gd name="T38" fmla="*/ 37 w 67"/>
                  <a:gd name="T39" fmla="*/ 0 h 110"/>
                  <a:gd name="T40" fmla="*/ 37 w 67"/>
                  <a:gd name="T41" fmla="*/ 10 h 110"/>
                  <a:gd name="T42" fmla="*/ 64 w 67"/>
                  <a:gd name="T43" fmla="*/ 35 h 110"/>
                  <a:gd name="T44" fmla="*/ 47 w 67"/>
                  <a:gd name="T45" fmla="*/ 35 h 110"/>
                  <a:gd name="T46" fmla="*/ 37 w 67"/>
                  <a:gd name="T47" fmla="*/ 24 h 110"/>
                  <a:gd name="T48" fmla="*/ 37 w 67"/>
                  <a:gd name="T49" fmla="*/ 45 h 110"/>
                  <a:gd name="T50" fmla="*/ 58 w 67"/>
                  <a:gd name="T51" fmla="*/ 54 h 110"/>
                  <a:gd name="T52" fmla="*/ 67 w 67"/>
                  <a:gd name="T53" fmla="*/ 73 h 110"/>
                  <a:gd name="T54" fmla="*/ 60 w 67"/>
                  <a:gd name="T55" fmla="*/ 90 h 110"/>
                  <a:gd name="T56" fmla="*/ 37 w 67"/>
                  <a:gd name="T57" fmla="*/ 100 h 110"/>
                  <a:gd name="T58" fmla="*/ 37 w 67"/>
                  <a:gd name="T59" fmla="*/ 110 h 110"/>
                  <a:gd name="T60" fmla="*/ 30 w 67"/>
                  <a:gd name="T61" fmla="*/ 110 h 110"/>
                  <a:gd name="T62" fmla="*/ 30 w 67"/>
                  <a:gd name="T63" fmla="*/ 100 h 110"/>
                  <a:gd name="T64" fmla="*/ 0 w 67"/>
                  <a:gd name="T65" fmla="*/ 70 h 110"/>
                  <a:gd name="T66" fmla="*/ 17 w 67"/>
                  <a:gd name="T67" fmla="*/ 70 h 110"/>
                  <a:gd name="T68" fmla="*/ 17 w 67"/>
                  <a:gd name="T69" fmla="*/ 70 h 110"/>
                  <a:gd name="T70" fmla="*/ 30 w 67"/>
                  <a:gd name="T71" fmla="*/ 86 h 110"/>
                  <a:gd name="T72" fmla="*/ 30 w 67"/>
                  <a:gd name="T73"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10">
                    <a:moveTo>
                      <a:pt x="37" y="86"/>
                    </a:moveTo>
                    <a:lnTo>
                      <a:pt x="37" y="86"/>
                    </a:lnTo>
                    <a:cubicBezTo>
                      <a:pt x="45" y="84"/>
                      <a:pt x="50" y="80"/>
                      <a:pt x="50" y="74"/>
                    </a:cubicBezTo>
                    <a:cubicBezTo>
                      <a:pt x="50" y="69"/>
                      <a:pt x="47" y="66"/>
                      <a:pt x="37" y="63"/>
                    </a:cubicBezTo>
                    <a:lnTo>
                      <a:pt x="37" y="86"/>
                    </a:lnTo>
                    <a:close/>
                    <a:moveTo>
                      <a:pt x="30" y="24"/>
                    </a:moveTo>
                    <a:lnTo>
                      <a:pt x="30" y="24"/>
                    </a:lnTo>
                    <a:cubicBezTo>
                      <a:pt x="23" y="24"/>
                      <a:pt x="19" y="28"/>
                      <a:pt x="19" y="34"/>
                    </a:cubicBezTo>
                    <a:cubicBezTo>
                      <a:pt x="19" y="39"/>
                      <a:pt x="21" y="41"/>
                      <a:pt x="30" y="43"/>
                    </a:cubicBezTo>
                    <a:lnTo>
                      <a:pt x="30" y="24"/>
                    </a:lnTo>
                    <a:close/>
                    <a:moveTo>
                      <a:pt x="30" y="61"/>
                    </a:moveTo>
                    <a:lnTo>
                      <a:pt x="30" y="61"/>
                    </a:lnTo>
                    <a:cubicBezTo>
                      <a:pt x="29" y="61"/>
                      <a:pt x="29" y="61"/>
                      <a:pt x="29" y="61"/>
                    </a:cubicBezTo>
                    <a:cubicBezTo>
                      <a:pt x="29" y="61"/>
                      <a:pt x="28" y="61"/>
                      <a:pt x="27" y="61"/>
                    </a:cubicBezTo>
                    <a:cubicBezTo>
                      <a:pt x="27" y="60"/>
                      <a:pt x="26" y="60"/>
                      <a:pt x="25" y="60"/>
                    </a:cubicBezTo>
                    <a:cubicBezTo>
                      <a:pt x="9" y="56"/>
                      <a:pt x="2" y="49"/>
                      <a:pt x="2" y="36"/>
                    </a:cubicBezTo>
                    <a:cubicBezTo>
                      <a:pt x="2" y="28"/>
                      <a:pt x="5" y="21"/>
                      <a:pt x="11" y="16"/>
                    </a:cubicBezTo>
                    <a:cubicBezTo>
                      <a:pt x="16" y="12"/>
                      <a:pt x="20" y="11"/>
                      <a:pt x="30" y="10"/>
                    </a:cubicBezTo>
                    <a:lnTo>
                      <a:pt x="30" y="0"/>
                    </a:lnTo>
                    <a:lnTo>
                      <a:pt x="37" y="0"/>
                    </a:lnTo>
                    <a:lnTo>
                      <a:pt x="37" y="10"/>
                    </a:lnTo>
                    <a:cubicBezTo>
                      <a:pt x="53" y="11"/>
                      <a:pt x="63" y="21"/>
                      <a:pt x="64" y="35"/>
                    </a:cubicBezTo>
                    <a:lnTo>
                      <a:pt x="47" y="35"/>
                    </a:lnTo>
                    <a:cubicBezTo>
                      <a:pt x="47" y="29"/>
                      <a:pt x="42" y="24"/>
                      <a:pt x="37" y="24"/>
                    </a:cubicBezTo>
                    <a:lnTo>
                      <a:pt x="37" y="45"/>
                    </a:lnTo>
                    <a:cubicBezTo>
                      <a:pt x="48" y="48"/>
                      <a:pt x="53" y="50"/>
                      <a:pt x="58" y="54"/>
                    </a:cubicBezTo>
                    <a:cubicBezTo>
                      <a:pt x="64" y="58"/>
                      <a:pt x="67" y="65"/>
                      <a:pt x="67" y="73"/>
                    </a:cubicBezTo>
                    <a:cubicBezTo>
                      <a:pt x="67" y="80"/>
                      <a:pt x="64" y="85"/>
                      <a:pt x="60" y="90"/>
                    </a:cubicBezTo>
                    <a:cubicBezTo>
                      <a:pt x="54" y="96"/>
                      <a:pt x="48" y="99"/>
                      <a:pt x="37" y="100"/>
                    </a:cubicBezTo>
                    <a:lnTo>
                      <a:pt x="37" y="110"/>
                    </a:lnTo>
                    <a:lnTo>
                      <a:pt x="30" y="110"/>
                    </a:lnTo>
                    <a:lnTo>
                      <a:pt x="30" y="100"/>
                    </a:lnTo>
                    <a:cubicBezTo>
                      <a:pt x="11" y="98"/>
                      <a:pt x="1" y="88"/>
                      <a:pt x="0" y="70"/>
                    </a:cubicBezTo>
                    <a:lnTo>
                      <a:pt x="17" y="70"/>
                    </a:lnTo>
                    <a:lnTo>
                      <a:pt x="17" y="70"/>
                    </a:lnTo>
                    <a:cubicBezTo>
                      <a:pt x="17" y="78"/>
                      <a:pt x="21" y="84"/>
                      <a:pt x="30" y="86"/>
                    </a:cubicBezTo>
                    <a:lnTo>
                      <a:pt x="30"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16"/>
              <p:cNvSpPr>
                <a:spLocks noEditPoints="1"/>
              </p:cNvSpPr>
              <p:nvPr/>
            </p:nvSpPr>
            <p:spPr bwMode="auto">
              <a:xfrm>
                <a:off x="8065804" y="5261688"/>
                <a:ext cx="517525" cy="322263"/>
              </a:xfrm>
              <a:custGeom>
                <a:avLst/>
                <a:gdLst>
                  <a:gd name="T0" fmla="*/ 14 w 300"/>
                  <a:gd name="T1" fmla="*/ 165 h 184"/>
                  <a:gd name="T2" fmla="*/ 14 w 300"/>
                  <a:gd name="T3" fmla="*/ 165 h 184"/>
                  <a:gd name="T4" fmla="*/ 62 w 300"/>
                  <a:gd name="T5" fmla="*/ 169 h 184"/>
                  <a:gd name="T6" fmla="*/ 62 w 300"/>
                  <a:gd name="T7" fmla="*/ 169 h 184"/>
                  <a:gd name="T8" fmla="*/ 148 w 300"/>
                  <a:gd name="T9" fmla="*/ 160 h 184"/>
                  <a:gd name="T10" fmla="*/ 237 w 300"/>
                  <a:gd name="T11" fmla="*/ 151 h 184"/>
                  <a:gd name="T12" fmla="*/ 285 w 300"/>
                  <a:gd name="T13" fmla="*/ 156 h 184"/>
                  <a:gd name="T14" fmla="*/ 285 w 300"/>
                  <a:gd name="T15" fmla="*/ 19 h 184"/>
                  <a:gd name="T16" fmla="*/ 237 w 300"/>
                  <a:gd name="T17" fmla="*/ 14 h 184"/>
                  <a:gd name="T18" fmla="*/ 151 w 300"/>
                  <a:gd name="T19" fmla="*/ 23 h 184"/>
                  <a:gd name="T20" fmla="*/ 62 w 300"/>
                  <a:gd name="T21" fmla="*/ 33 h 184"/>
                  <a:gd name="T22" fmla="*/ 14 w 300"/>
                  <a:gd name="T23" fmla="*/ 28 h 184"/>
                  <a:gd name="T24" fmla="*/ 14 w 300"/>
                  <a:gd name="T25" fmla="*/ 165 h 184"/>
                  <a:gd name="T26" fmla="*/ 62 w 300"/>
                  <a:gd name="T27" fmla="*/ 184 h 184"/>
                  <a:gd name="T28" fmla="*/ 62 w 300"/>
                  <a:gd name="T29" fmla="*/ 184 h 184"/>
                  <a:gd name="T30" fmla="*/ 5 w 300"/>
                  <a:gd name="T31" fmla="*/ 178 h 184"/>
                  <a:gd name="T32" fmla="*/ 0 w 300"/>
                  <a:gd name="T33" fmla="*/ 171 h 184"/>
                  <a:gd name="T34" fmla="*/ 0 w 300"/>
                  <a:gd name="T35" fmla="*/ 19 h 184"/>
                  <a:gd name="T36" fmla="*/ 7 w 300"/>
                  <a:gd name="T37" fmla="*/ 11 h 184"/>
                  <a:gd name="T38" fmla="*/ 9 w 300"/>
                  <a:gd name="T39" fmla="*/ 11 h 184"/>
                  <a:gd name="T40" fmla="*/ 62 w 300"/>
                  <a:gd name="T41" fmla="*/ 18 h 184"/>
                  <a:gd name="T42" fmla="*/ 148 w 300"/>
                  <a:gd name="T43" fmla="*/ 8 h 184"/>
                  <a:gd name="T44" fmla="*/ 237 w 300"/>
                  <a:gd name="T45" fmla="*/ 0 h 184"/>
                  <a:gd name="T46" fmla="*/ 294 w 300"/>
                  <a:gd name="T47" fmla="*/ 6 h 184"/>
                  <a:gd name="T48" fmla="*/ 300 w 300"/>
                  <a:gd name="T49" fmla="*/ 13 h 184"/>
                  <a:gd name="T50" fmla="*/ 300 w 300"/>
                  <a:gd name="T51" fmla="*/ 165 h 184"/>
                  <a:gd name="T52" fmla="*/ 297 w 300"/>
                  <a:gd name="T53" fmla="*/ 171 h 184"/>
                  <a:gd name="T54" fmla="*/ 290 w 300"/>
                  <a:gd name="T55" fmla="*/ 172 h 184"/>
                  <a:gd name="T56" fmla="*/ 237 w 300"/>
                  <a:gd name="T57" fmla="*/ 166 h 184"/>
                  <a:gd name="T58" fmla="*/ 151 w 300"/>
                  <a:gd name="T59" fmla="*/ 175 h 184"/>
                  <a:gd name="T60" fmla="*/ 62 w 300"/>
                  <a:gd name="T61" fmla="*/ 184 h 184"/>
                  <a:gd name="T62" fmla="*/ 62 w 300"/>
                  <a:gd name="T6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184">
                    <a:moveTo>
                      <a:pt x="14" y="165"/>
                    </a:moveTo>
                    <a:lnTo>
                      <a:pt x="14" y="165"/>
                    </a:lnTo>
                    <a:cubicBezTo>
                      <a:pt x="30" y="168"/>
                      <a:pt x="45" y="169"/>
                      <a:pt x="62" y="169"/>
                    </a:cubicBezTo>
                    <a:lnTo>
                      <a:pt x="62" y="169"/>
                    </a:lnTo>
                    <a:cubicBezTo>
                      <a:pt x="91" y="169"/>
                      <a:pt x="120" y="165"/>
                      <a:pt x="148" y="160"/>
                    </a:cubicBezTo>
                    <a:cubicBezTo>
                      <a:pt x="177" y="156"/>
                      <a:pt x="207" y="151"/>
                      <a:pt x="237" y="151"/>
                    </a:cubicBezTo>
                    <a:cubicBezTo>
                      <a:pt x="254" y="151"/>
                      <a:pt x="269" y="153"/>
                      <a:pt x="285" y="156"/>
                    </a:cubicBezTo>
                    <a:lnTo>
                      <a:pt x="285" y="19"/>
                    </a:lnTo>
                    <a:cubicBezTo>
                      <a:pt x="269" y="16"/>
                      <a:pt x="254" y="14"/>
                      <a:pt x="237" y="14"/>
                    </a:cubicBezTo>
                    <a:cubicBezTo>
                      <a:pt x="208" y="14"/>
                      <a:pt x="179" y="19"/>
                      <a:pt x="151" y="23"/>
                    </a:cubicBezTo>
                    <a:cubicBezTo>
                      <a:pt x="122" y="28"/>
                      <a:pt x="92" y="33"/>
                      <a:pt x="62" y="33"/>
                    </a:cubicBezTo>
                    <a:cubicBezTo>
                      <a:pt x="45" y="33"/>
                      <a:pt x="30" y="31"/>
                      <a:pt x="14" y="28"/>
                    </a:cubicBezTo>
                    <a:lnTo>
                      <a:pt x="14" y="165"/>
                    </a:lnTo>
                    <a:close/>
                    <a:moveTo>
                      <a:pt x="62" y="184"/>
                    </a:moveTo>
                    <a:lnTo>
                      <a:pt x="62" y="184"/>
                    </a:lnTo>
                    <a:cubicBezTo>
                      <a:pt x="42" y="184"/>
                      <a:pt x="23" y="182"/>
                      <a:pt x="5" y="178"/>
                    </a:cubicBezTo>
                    <a:cubicBezTo>
                      <a:pt x="2" y="177"/>
                      <a:pt x="0" y="174"/>
                      <a:pt x="0" y="171"/>
                    </a:cubicBezTo>
                    <a:lnTo>
                      <a:pt x="0" y="19"/>
                    </a:lnTo>
                    <a:cubicBezTo>
                      <a:pt x="0" y="15"/>
                      <a:pt x="3" y="11"/>
                      <a:pt x="7" y="11"/>
                    </a:cubicBezTo>
                    <a:cubicBezTo>
                      <a:pt x="8" y="11"/>
                      <a:pt x="8" y="11"/>
                      <a:pt x="9" y="11"/>
                    </a:cubicBezTo>
                    <a:cubicBezTo>
                      <a:pt x="26" y="16"/>
                      <a:pt x="43" y="18"/>
                      <a:pt x="62" y="18"/>
                    </a:cubicBezTo>
                    <a:cubicBezTo>
                      <a:pt x="91" y="18"/>
                      <a:pt x="120" y="13"/>
                      <a:pt x="148" y="8"/>
                    </a:cubicBezTo>
                    <a:cubicBezTo>
                      <a:pt x="177" y="4"/>
                      <a:pt x="207" y="0"/>
                      <a:pt x="237" y="0"/>
                    </a:cubicBezTo>
                    <a:cubicBezTo>
                      <a:pt x="257" y="0"/>
                      <a:pt x="276" y="2"/>
                      <a:pt x="294" y="6"/>
                    </a:cubicBezTo>
                    <a:cubicBezTo>
                      <a:pt x="297" y="7"/>
                      <a:pt x="300" y="10"/>
                      <a:pt x="300" y="13"/>
                    </a:cubicBezTo>
                    <a:lnTo>
                      <a:pt x="300" y="165"/>
                    </a:lnTo>
                    <a:cubicBezTo>
                      <a:pt x="300" y="167"/>
                      <a:pt x="298" y="169"/>
                      <a:pt x="297" y="171"/>
                    </a:cubicBezTo>
                    <a:cubicBezTo>
                      <a:pt x="295" y="172"/>
                      <a:pt x="292" y="173"/>
                      <a:pt x="290" y="172"/>
                    </a:cubicBezTo>
                    <a:cubicBezTo>
                      <a:pt x="273" y="168"/>
                      <a:pt x="256" y="166"/>
                      <a:pt x="237" y="166"/>
                    </a:cubicBezTo>
                    <a:cubicBezTo>
                      <a:pt x="208" y="166"/>
                      <a:pt x="179" y="171"/>
                      <a:pt x="151" y="175"/>
                    </a:cubicBezTo>
                    <a:cubicBezTo>
                      <a:pt x="122" y="180"/>
                      <a:pt x="92" y="184"/>
                      <a:pt x="62" y="184"/>
                    </a:cubicBezTo>
                    <a:lnTo>
                      <a:pt x="62" y="1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50" name="Group 49"/>
          <p:cNvGrpSpPr/>
          <p:nvPr/>
        </p:nvGrpSpPr>
        <p:grpSpPr>
          <a:xfrm>
            <a:off x="5141025" y="4380112"/>
            <a:ext cx="685927" cy="685927"/>
            <a:chOff x="5141025" y="3484136"/>
            <a:chExt cx="685927" cy="685927"/>
          </a:xfrm>
        </p:grpSpPr>
        <p:sp>
          <p:nvSpPr>
            <p:cNvPr id="51" name="Oval 50"/>
            <p:cNvSpPr/>
            <p:nvPr/>
          </p:nvSpPr>
          <p:spPr>
            <a:xfrm>
              <a:off x="5141025" y="3484136"/>
              <a:ext cx="685927" cy="685927"/>
            </a:xfrm>
            <a:prstGeom prst="ellipse">
              <a:avLst/>
            </a:prstGeom>
            <a:solidFill>
              <a:srgbClr val="FFFFFF"/>
            </a:solidFill>
            <a:ln w="3810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33"/>
            <p:cNvGrpSpPr>
              <a:grpSpLocks noChangeAspect="1"/>
            </p:cNvGrpSpPr>
            <p:nvPr/>
          </p:nvGrpSpPr>
          <p:grpSpPr bwMode="auto">
            <a:xfrm>
              <a:off x="5277852" y="3598850"/>
              <a:ext cx="412273" cy="436960"/>
              <a:chOff x="2369" y="1927"/>
              <a:chExt cx="167" cy="177"/>
            </a:xfrm>
            <a:solidFill>
              <a:schemeClr val="accent3"/>
            </a:solidFill>
          </p:grpSpPr>
          <p:sp>
            <p:nvSpPr>
              <p:cNvPr id="53" name="Freeform 134"/>
              <p:cNvSpPr>
                <a:spLocks noEditPoints="1"/>
              </p:cNvSpPr>
              <p:nvPr/>
            </p:nvSpPr>
            <p:spPr bwMode="auto">
              <a:xfrm>
                <a:off x="2429" y="1990"/>
                <a:ext cx="48" cy="81"/>
              </a:xfrm>
              <a:custGeom>
                <a:avLst/>
                <a:gdLst>
                  <a:gd name="T0" fmla="*/ 43 w 78"/>
                  <a:gd name="T1" fmla="*/ 100 h 128"/>
                  <a:gd name="T2" fmla="*/ 43 w 78"/>
                  <a:gd name="T3" fmla="*/ 100 h 128"/>
                  <a:gd name="T4" fmla="*/ 43 w 78"/>
                  <a:gd name="T5" fmla="*/ 74 h 128"/>
                  <a:gd name="T6" fmla="*/ 58 w 78"/>
                  <a:gd name="T7" fmla="*/ 86 h 128"/>
                  <a:gd name="T8" fmla="*/ 43 w 78"/>
                  <a:gd name="T9" fmla="*/ 100 h 128"/>
                  <a:gd name="T10" fmla="*/ 35 w 78"/>
                  <a:gd name="T11" fmla="*/ 51 h 128"/>
                  <a:gd name="T12" fmla="*/ 35 w 78"/>
                  <a:gd name="T13" fmla="*/ 51 h 128"/>
                  <a:gd name="T14" fmla="*/ 22 w 78"/>
                  <a:gd name="T15" fmla="*/ 39 h 128"/>
                  <a:gd name="T16" fmla="*/ 35 w 78"/>
                  <a:gd name="T17" fmla="*/ 28 h 128"/>
                  <a:gd name="T18" fmla="*/ 35 w 78"/>
                  <a:gd name="T19" fmla="*/ 51 h 128"/>
                  <a:gd name="T20" fmla="*/ 68 w 78"/>
                  <a:gd name="T21" fmla="*/ 63 h 128"/>
                  <a:gd name="T22" fmla="*/ 68 w 78"/>
                  <a:gd name="T23" fmla="*/ 63 h 128"/>
                  <a:gd name="T24" fmla="*/ 43 w 78"/>
                  <a:gd name="T25" fmla="*/ 53 h 128"/>
                  <a:gd name="T26" fmla="*/ 43 w 78"/>
                  <a:gd name="T27" fmla="*/ 28 h 128"/>
                  <a:gd name="T28" fmla="*/ 55 w 78"/>
                  <a:gd name="T29" fmla="*/ 41 h 128"/>
                  <a:gd name="T30" fmla="*/ 75 w 78"/>
                  <a:gd name="T31" fmla="*/ 41 h 128"/>
                  <a:gd name="T32" fmla="*/ 43 w 78"/>
                  <a:gd name="T33" fmla="*/ 11 h 128"/>
                  <a:gd name="T34" fmla="*/ 43 w 78"/>
                  <a:gd name="T35" fmla="*/ 0 h 128"/>
                  <a:gd name="T36" fmla="*/ 35 w 78"/>
                  <a:gd name="T37" fmla="*/ 0 h 128"/>
                  <a:gd name="T38" fmla="*/ 35 w 78"/>
                  <a:gd name="T39" fmla="*/ 11 h 128"/>
                  <a:gd name="T40" fmla="*/ 13 w 78"/>
                  <a:gd name="T41" fmla="*/ 19 h 128"/>
                  <a:gd name="T42" fmla="*/ 2 w 78"/>
                  <a:gd name="T43" fmla="*/ 42 h 128"/>
                  <a:gd name="T44" fmla="*/ 30 w 78"/>
                  <a:gd name="T45" fmla="*/ 70 h 128"/>
                  <a:gd name="T46" fmla="*/ 32 w 78"/>
                  <a:gd name="T47" fmla="*/ 71 h 128"/>
                  <a:gd name="T48" fmla="*/ 34 w 78"/>
                  <a:gd name="T49" fmla="*/ 71 h 128"/>
                  <a:gd name="T50" fmla="*/ 35 w 78"/>
                  <a:gd name="T51" fmla="*/ 71 h 128"/>
                  <a:gd name="T52" fmla="*/ 35 w 78"/>
                  <a:gd name="T53" fmla="*/ 100 h 128"/>
                  <a:gd name="T54" fmla="*/ 20 w 78"/>
                  <a:gd name="T55" fmla="*/ 82 h 128"/>
                  <a:gd name="T56" fmla="*/ 20 w 78"/>
                  <a:gd name="T57" fmla="*/ 81 h 128"/>
                  <a:gd name="T58" fmla="*/ 0 w 78"/>
                  <a:gd name="T59" fmla="*/ 81 h 128"/>
                  <a:gd name="T60" fmla="*/ 35 w 78"/>
                  <a:gd name="T61" fmla="*/ 116 h 128"/>
                  <a:gd name="T62" fmla="*/ 35 w 78"/>
                  <a:gd name="T63" fmla="*/ 128 h 128"/>
                  <a:gd name="T64" fmla="*/ 43 w 78"/>
                  <a:gd name="T65" fmla="*/ 128 h 128"/>
                  <a:gd name="T66" fmla="*/ 43 w 78"/>
                  <a:gd name="T67" fmla="*/ 116 h 128"/>
                  <a:gd name="T68" fmla="*/ 70 w 78"/>
                  <a:gd name="T69" fmla="*/ 105 h 128"/>
                  <a:gd name="T70" fmla="*/ 78 w 78"/>
                  <a:gd name="T71" fmla="*/ 85 h 128"/>
                  <a:gd name="T72" fmla="*/ 68 w 78"/>
                  <a:gd name="T73"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128">
                    <a:moveTo>
                      <a:pt x="43" y="100"/>
                    </a:moveTo>
                    <a:lnTo>
                      <a:pt x="43" y="100"/>
                    </a:lnTo>
                    <a:lnTo>
                      <a:pt x="43" y="74"/>
                    </a:lnTo>
                    <a:cubicBezTo>
                      <a:pt x="55" y="77"/>
                      <a:pt x="58" y="80"/>
                      <a:pt x="58" y="86"/>
                    </a:cubicBezTo>
                    <a:cubicBezTo>
                      <a:pt x="58" y="94"/>
                      <a:pt x="53" y="98"/>
                      <a:pt x="43" y="100"/>
                    </a:cubicBezTo>
                    <a:close/>
                    <a:moveTo>
                      <a:pt x="35" y="51"/>
                    </a:moveTo>
                    <a:lnTo>
                      <a:pt x="35" y="51"/>
                    </a:lnTo>
                    <a:cubicBezTo>
                      <a:pt x="25" y="48"/>
                      <a:pt x="22" y="45"/>
                      <a:pt x="22" y="39"/>
                    </a:cubicBezTo>
                    <a:cubicBezTo>
                      <a:pt x="22" y="32"/>
                      <a:pt x="27" y="28"/>
                      <a:pt x="35" y="28"/>
                    </a:cubicBezTo>
                    <a:lnTo>
                      <a:pt x="35" y="51"/>
                    </a:lnTo>
                    <a:close/>
                    <a:moveTo>
                      <a:pt x="68" y="63"/>
                    </a:moveTo>
                    <a:lnTo>
                      <a:pt x="68" y="63"/>
                    </a:lnTo>
                    <a:cubicBezTo>
                      <a:pt x="62" y="58"/>
                      <a:pt x="56" y="56"/>
                      <a:pt x="43" y="53"/>
                    </a:cubicBezTo>
                    <a:lnTo>
                      <a:pt x="43" y="28"/>
                    </a:lnTo>
                    <a:cubicBezTo>
                      <a:pt x="49" y="27"/>
                      <a:pt x="55" y="34"/>
                      <a:pt x="55" y="41"/>
                    </a:cubicBezTo>
                    <a:lnTo>
                      <a:pt x="75" y="41"/>
                    </a:lnTo>
                    <a:cubicBezTo>
                      <a:pt x="74" y="24"/>
                      <a:pt x="62" y="13"/>
                      <a:pt x="43" y="11"/>
                    </a:cubicBezTo>
                    <a:lnTo>
                      <a:pt x="43" y="0"/>
                    </a:lnTo>
                    <a:lnTo>
                      <a:pt x="35" y="0"/>
                    </a:lnTo>
                    <a:lnTo>
                      <a:pt x="35" y="11"/>
                    </a:lnTo>
                    <a:cubicBezTo>
                      <a:pt x="24" y="13"/>
                      <a:pt x="19" y="14"/>
                      <a:pt x="13" y="19"/>
                    </a:cubicBezTo>
                    <a:cubicBezTo>
                      <a:pt x="6" y="25"/>
                      <a:pt x="2" y="32"/>
                      <a:pt x="2" y="42"/>
                    </a:cubicBezTo>
                    <a:cubicBezTo>
                      <a:pt x="2" y="57"/>
                      <a:pt x="10" y="65"/>
                      <a:pt x="30" y="70"/>
                    </a:cubicBezTo>
                    <a:cubicBezTo>
                      <a:pt x="31" y="70"/>
                      <a:pt x="32" y="70"/>
                      <a:pt x="32" y="71"/>
                    </a:cubicBezTo>
                    <a:cubicBezTo>
                      <a:pt x="33" y="71"/>
                      <a:pt x="34" y="71"/>
                      <a:pt x="34" y="71"/>
                    </a:cubicBezTo>
                    <a:cubicBezTo>
                      <a:pt x="34" y="71"/>
                      <a:pt x="34" y="71"/>
                      <a:pt x="35" y="71"/>
                    </a:cubicBezTo>
                    <a:lnTo>
                      <a:pt x="35" y="100"/>
                    </a:lnTo>
                    <a:cubicBezTo>
                      <a:pt x="25" y="98"/>
                      <a:pt x="20" y="91"/>
                      <a:pt x="20" y="82"/>
                    </a:cubicBezTo>
                    <a:lnTo>
                      <a:pt x="20" y="81"/>
                    </a:lnTo>
                    <a:lnTo>
                      <a:pt x="0" y="81"/>
                    </a:lnTo>
                    <a:cubicBezTo>
                      <a:pt x="2" y="103"/>
                      <a:pt x="14" y="115"/>
                      <a:pt x="35" y="116"/>
                    </a:cubicBezTo>
                    <a:lnTo>
                      <a:pt x="35" y="128"/>
                    </a:lnTo>
                    <a:lnTo>
                      <a:pt x="43" y="128"/>
                    </a:lnTo>
                    <a:lnTo>
                      <a:pt x="43" y="116"/>
                    </a:lnTo>
                    <a:cubicBezTo>
                      <a:pt x="56" y="115"/>
                      <a:pt x="64" y="112"/>
                      <a:pt x="70" y="105"/>
                    </a:cubicBezTo>
                    <a:cubicBezTo>
                      <a:pt x="76" y="100"/>
                      <a:pt x="78" y="93"/>
                      <a:pt x="78" y="85"/>
                    </a:cubicBezTo>
                    <a:cubicBezTo>
                      <a:pt x="78" y="76"/>
                      <a:pt x="75" y="68"/>
                      <a:pt x="68"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135"/>
              <p:cNvSpPr>
                <a:spLocks noEditPoints="1"/>
              </p:cNvSpPr>
              <p:nvPr/>
            </p:nvSpPr>
            <p:spPr bwMode="auto">
              <a:xfrm>
                <a:off x="2369" y="1927"/>
                <a:ext cx="167" cy="177"/>
              </a:xfrm>
              <a:custGeom>
                <a:avLst/>
                <a:gdLst>
                  <a:gd name="T0" fmla="*/ 248 w 270"/>
                  <a:gd name="T1" fmla="*/ 140 h 284"/>
                  <a:gd name="T2" fmla="*/ 248 w 270"/>
                  <a:gd name="T3" fmla="*/ 140 h 284"/>
                  <a:gd name="T4" fmla="*/ 202 w 270"/>
                  <a:gd name="T5" fmla="*/ 248 h 284"/>
                  <a:gd name="T6" fmla="*/ 169 w 270"/>
                  <a:gd name="T7" fmla="*/ 269 h 284"/>
                  <a:gd name="T8" fmla="*/ 160 w 270"/>
                  <a:gd name="T9" fmla="*/ 268 h 284"/>
                  <a:gd name="T10" fmla="*/ 145 w 270"/>
                  <a:gd name="T11" fmla="*/ 264 h 284"/>
                  <a:gd name="T12" fmla="*/ 134 w 270"/>
                  <a:gd name="T13" fmla="*/ 263 h 284"/>
                  <a:gd name="T14" fmla="*/ 122 w 270"/>
                  <a:gd name="T15" fmla="*/ 264 h 284"/>
                  <a:gd name="T16" fmla="*/ 109 w 270"/>
                  <a:gd name="T17" fmla="*/ 268 h 284"/>
                  <a:gd name="T18" fmla="*/ 100 w 270"/>
                  <a:gd name="T19" fmla="*/ 269 h 284"/>
                  <a:gd name="T20" fmla="*/ 67 w 270"/>
                  <a:gd name="T21" fmla="*/ 248 h 284"/>
                  <a:gd name="T22" fmla="*/ 21 w 270"/>
                  <a:gd name="T23" fmla="*/ 140 h 284"/>
                  <a:gd name="T24" fmla="*/ 15 w 270"/>
                  <a:gd name="T25" fmla="*/ 111 h 284"/>
                  <a:gd name="T26" fmla="*/ 44 w 270"/>
                  <a:gd name="T27" fmla="*/ 62 h 284"/>
                  <a:gd name="T28" fmla="*/ 73 w 270"/>
                  <a:gd name="T29" fmla="*/ 55 h 284"/>
                  <a:gd name="T30" fmla="*/ 109 w 270"/>
                  <a:gd name="T31" fmla="*/ 67 h 284"/>
                  <a:gd name="T32" fmla="*/ 160 w 270"/>
                  <a:gd name="T33" fmla="*/ 67 h 284"/>
                  <a:gd name="T34" fmla="*/ 196 w 270"/>
                  <a:gd name="T35" fmla="*/ 55 h 284"/>
                  <a:gd name="T36" fmla="*/ 225 w 270"/>
                  <a:gd name="T37" fmla="*/ 62 h 284"/>
                  <a:gd name="T38" fmla="*/ 255 w 270"/>
                  <a:gd name="T39" fmla="*/ 111 h 284"/>
                  <a:gd name="T40" fmla="*/ 248 w 270"/>
                  <a:gd name="T41" fmla="*/ 140 h 284"/>
                  <a:gd name="T42" fmla="*/ 232 w 270"/>
                  <a:gd name="T43" fmla="*/ 49 h 284"/>
                  <a:gd name="T44" fmla="*/ 232 w 270"/>
                  <a:gd name="T45" fmla="*/ 49 h 284"/>
                  <a:gd name="T46" fmla="*/ 196 w 270"/>
                  <a:gd name="T47" fmla="*/ 40 h 284"/>
                  <a:gd name="T48" fmla="*/ 151 w 270"/>
                  <a:gd name="T49" fmla="*/ 55 h 284"/>
                  <a:gd name="T50" fmla="*/ 140 w 270"/>
                  <a:gd name="T51" fmla="*/ 60 h 284"/>
                  <a:gd name="T52" fmla="*/ 140 w 270"/>
                  <a:gd name="T53" fmla="*/ 60 h 284"/>
                  <a:gd name="T54" fmla="*/ 161 w 270"/>
                  <a:gd name="T55" fmla="*/ 14 h 284"/>
                  <a:gd name="T56" fmla="*/ 164 w 270"/>
                  <a:gd name="T57" fmla="*/ 5 h 284"/>
                  <a:gd name="T58" fmla="*/ 154 w 270"/>
                  <a:gd name="T59" fmla="*/ 2 h 284"/>
                  <a:gd name="T60" fmla="*/ 125 w 270"/>
                  <a:gd name="T61" fmla="*/ 59 h 284"/>
                  <a:gd name="T62" fmla="*/ 118 w 270"/>
                  <a:gd name="T63" fmla="*/ 55 h 284"/>
                  <a:gd name="T64" fmla="*/ 73 w 270"/>
                  <a:gd name="T65" fmla="*/ 40 h 284"/>
                  <a:gd name="T66" fmla="*/ 37 w 270"/>
                  <a:gd name="T67" fmla="*/ 49 h 284"/>
                  <a:gd name="T68" fmla="*/ 0 w 270"/>
                  <a:gd name="T69" fmla="*/ 110 h 284"/>
                  <a:gd name="T70" fmla="*/ 7 w 270"/>
                  <a:gd name="T71" fmla="*/ 146 h 284"/>
                  <a:gd name="T72" fmla="*/ 53 w 270"/>
                  <a:gd name="T73" fmla="*/ 254 h 284"/>
                  <a:gd name="T74" fmla="*/ 100 w 270"/>
                  <a:gd name="T75" fmla="*/ 284 h 284"/>
                  <a:gd name="T76" fmla="*/ 113 w 270"/>
                  <a:gd name="T77" fmla="*/ 283 h 284"/>
                  <a:gd name="T78" fmla="*/ 126 w 270"/>
                  <a:gd name="T79" fmla="*/ 279 h 284"/>
                  <a:gd name="T80" fmla="*/ 141 w 270"/>
                  <a:gd name="T81" fmla="*/ 279 h 284"/>
                  <a:gd name="T82" fmla="*/ 157 w 270"/>
                  <a:gd name="T83" fmla="*/ 283 h 284"/>
                  <a:gd name="T84" fmla="*/ 169 w 270"/>
                  <a:gd name="T85" fmla="*/ 284 h 284"/>
                  <a:gd name="T86" fmla="*/ 216 w 270"/>
                  <a:gd name="T87" fmla="*/ 254 h 284"/>
                  <a:gd name="T88" fmla="*/ 262 w 270"/>
                  <a:gd name="T89" fmla="*/ 146 h 284"/>
                  <a:gd name="T90" fmla="*/ 269 w 270"/>
                  <a:gd name="T91" fmla="*/ 110 h 284"/>
                  <a:gd name="T92" fmla="*/ 232 w 270"/>
                  <a:gd name="T93" fmla="*/ 4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 h="284">
                    <a:moveTo>
                      <a:pt x="248" y="140"/>
                    </a:moveTo>
                    <a:lnTo>
                      <a:pt x="248" y="140"/>
                    </a:lnTo>
                    <a:lnTo>
                      <a:pt x="202" y="248"/>
                    </a:lnTo>
                    <a:cubicBezTo>
                      <a:pt x="196" y="261"/>
                      <a:pt x="183" y="269"/>
                      <a:pt x="169" y="269"/>
                    </a:cubicBezTo>
                    <a:cubicBezTo>
                      <a:pt x="166" y="269"/>
                      <a:pt x="163" y="269"/>
                      <a:pt x="160" y="268"/>
                    </a:cubicBezTo>
                    <a:lnTo>
                      <a:pt x="145" y="264"/>
                    </a:lnTo>
                    <a:cubicBezTo>
                      <a:pt x="141" y="263"/>
                      <a:pt x="137" y="263"/>
                      <a:pt x="134" y="263"/>
                    </a:cubicBezTo>
                    <a:cubicBezTo>
                      <a:pt x="130" y="263"/>
                      <a:pt x="126" y="263"/>
                      <a:pt x="122" y="264"/>
                    </a:cubicBezTo>
                    <a:lnTo>
                      <a:pt x="109" y="268"/>
                    </a:lnTo>
                    <a:cubicBezTo>
                      <a:pt x="106" y="269"/>
                      <a:pt x="103" y="269"/>
                      <a:pt x="100" y="269"/>
                    </a:cubicBezTo>
                    <a:cubicBezTo>
                      <a:pt x="85" y="269"/>
                      <a:pt x="73" y="261"/>
                      <a:pt x="67" y="248"/>
                    </a:cubicBezTo>
                    <a:lnTo>
                      <a:pt x="21" y="140"/>
                    </a:lnTo>
                    <a:cubicBezTo>
                      <a:pt x="16" y="130"/>
                      <a:pt x="14" y="120"/>
                      <a:pt x="15" y="111"/>
                    </a:cubicBezTo>
                    <a:cubicBezTo>
                      <a:pt x="16" y="90"/>
                      <a:pt x="27" y="72"/>
                      <a:pt x="44" y="62"/>
                    </a:cubicBezTo>
                    <a:cubicBezTo>
                      <a:pt x="53" y="57"/>
                      <a:pt x="63" y="55"/>
                      <a:pt x="73" y="55"/>
                    </a:cubicBezTo>
                    <a:cubicBezTo>
                      <a:pt x="86" y="55"/>
                      <a:pt x="99" y="59"/>
                      <a:pt x="109" y="67"/>
                    </a:cubicBezTo>
                    <a:cubicBezTo>
                      <a:pt x="124" y="78"/>
                      <a:pt x="145" y="78"/>
                      <a:pt x="160" y="67"/>
                    </a:cubicBezTo>
                    <a:cubicBezTo>
                      <a:pt x="170" y="59"/>
                      <a:pt x="183" y="55"/>
                      <a:pt x="196" y="55"/>
                    </a:cubicBezTo>
                    <a:cubicBezTo>
                      <a:pt x="206" y="55"/>
                      <a:pt x="216" y="57"/>
                      <a:pt x="225" y="62"/>
                    </a:cubicBezTo>
                    <a:cubicBezTo>
                      <a:pt x="242" y="72"/>
                      <a:pt x="253" y="90"/>
                      <a:pt x="255" y="111"/>
                    </a:cubicBezTo>
                    <a:cubicBezTo>
                      <a:pt x="255" y="120"/>
                      <a:pt x="253" y="130"/>
                      <a:pt x="248" y="140"/>
                    </a:cubicBezTo>
                    <a:close/>
                    <a:moveTo>
                      <a:pt x="232" y="49"/>
                    </a:moveTo>
                    <a:lnTo>
                      <a:pt x="232" y="49"/>
                    </a:lnTo>
                    <a:cubicBezTo>
                      <a:pt x="221" y="43"/>
                      <a:pt x="209" y="40"/>
                      <a:pt x="196" y="40"/>
                    </a:cubicBezTo>
                    <a:cubicBezTo>
                      <a:pt x="180" y="40"/>
                      <a:pt x="164" y="45"/>
                      <a:pt x="151" y="55"/>
                    </a:cubicBezTo>
                    <a:cubicBezTo>
                      <a:pt x="147" y="58"/>
                      <a:pt x="144" y="59"/>
                      <a:pt x="140" y="60"/>
                    </a:cubicBezTo>
                    <a:cubicBezTo>
                      <a:pt x="140" y="60"/>
                      <a:pt x="140" y="60"/>
                      <a:pt x="140" y="60"/>
                    </a:cubicBezTo>
                    <a:cubicBezTo>
                      <a:pt x="140" y="59"/>
                      <a:pt x="136" y="26"/>
                      <a:pt x="161" y="14"/>
                    </a:cubicBezTo>
                    <a:cubicBezTo>
                      <a:pt x="165" y="12"/>
                      <a:pt x="166" y="8"/>
                      <a:pt x="164" y="5"/>
                    </a:cubicBezTo>
                    <a:cubicBezTo>
                      <a:pt x="163" y="1"/>
                      <a:pt x="158" y="0"/>
                      <a:pt x="154" y="2"/>
                    </a:cubicBezTo>
                    <a:cubicBezTo>
                      <a:pt x="125" y="15"/>
                      <a:pt x="124" y="49"/>
                      <a:pt x="125" y="59"/>
                    </a:cubicBezTo>
                    <a:cubicBezTo>
                      <a:pt x="122" y="58"/>
                      <a:pt x="120" y="57"/>
                      <a:pt x="118" y="55"/>
                    </a:cubicBezTo>
                    <a:cubicBezTo>
                      <a:pt x="105" y="45"/>
                      <a:pt x="89" y="40"/>
                      <a:pt x="73" y="40"/>
                    </a:cubicBezTo>
                    <a:cubicBezTo>
                      <a:pt x="60" y="40"/>
                      <a:pt x="48" y="43"/>
                      <a:pt x="37" y="49"/>
                    </a:cubicBezTo>
                    <a:cubicBezTo>
                      <a:pt x="15" y="61"/>
                      <a:pt x="1" y="84"/>
                      <a:pt x="0" y="110"/>
                    </a:cubicBezTo>
                    <a:cubicBezTo>
                      <a:pt x="0" y="121"/>
                      <a:pt x="1" y="133"/>
                      <a:pt x="7" y="146"/>
                    </a:cubicBezTo>
                    <a:lnTo>
                      <a:pt x="53" y="254"/>
                    </a:lnTo>
                    <a:cubicBezTo>
                      <a:pt x="61" y="272"/>
                      <a:pt x="79" y="284"/>
                      <a:pt x="100" y="284"/>
                    </a:cubicBezTo>
                    <a:cubicBezTo>
                      <a:pt x="104" y="284"/>
                      <a:pt x="108" y="284"/>
                      <a:pt x="113" y="283"/>
                    </a:cubicBezTo>
                    <a:lnTo>
                      <a:pt x="126" y="279"/>
                    </a:lnTo>
                    <a:cubicBezTo>
                      <a:pt x="131" y="278"/>
                      <a:pt x="136" y="278"/>
                      <a:pt x="141" y="279"/>
                    </a:cubicBezTo>
                    <a:lnTo>
                      <a:pt x="157" y="283"/>
                    </a:lnTo>
                    <a:cubicBezTo>
                      <a:pt x="161" y="284"/>
                      <a:pt x="165" y="284"/>
                      <a:pt x="169" y="284"/>
                    </a:cubicBezTo>
                    <a:cubicBezTo>
                      <a:pt x="189" y="284"/>
                      <a:pt x="208" y="273"/>
                      <a:pt x="216" y="254"/>
                    </a:cubicBezTo>
                    <a:lnTo>
                      <a:pt x="262" y="146"/>
                    </a:lnTo>
                    <a:cubicBezTo>
                      <a:pt x="268" y="133"/>
                      <a:pt x="270" y="121"/>
                      <a:pt x="269" y="110"/>
                    </a:cubicBezTo>
                    <a:cubicBezTo>
                      <a:pt x="268" y="84"/>
                      <a:pt x="254" y="61"/>
                      <a:pt x="2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48"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11</a:t>
            </a:fld>
            <a:endParaRPr lang="en-US" dirty="0"/>
          </a:p>
        </p:txBody>
      </p:sp>
    </p:spTree>
    <p:extLst>
      <p:ext uri="{BB962C8B-B14F-4D97-AF65-F5344CB8AC3E}">
        <p14:creationId xmlns:p14="http://schemas.microsoft.com/office/powerpoint/2010/main" val="36009757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with an </a:t>
            </a:r>
            <a:r>
              <a:rPr lang="en-US" dirty="0" smtClean="0"/>
              <a:t>HSA.</a:t>
            </a:r>
            <a:endParaRPr lang="en-US" dirty="0"/>
          </a:p>
        </p:txBody>
      </p:sp>
      <p:cxnSp>
        <p:nvCxnSpPr>
          <p:cNvPr id="18" name="Straight Connector 17"/>
          <p:cNvCxnSpPr/>
          <p:nvPr/>
        </p:nvCxnSpPr>
        <p:spPr>
          <a:xfrm>
            <a:off x="4664075" y="1371600"/>
            <a:ext cx="0" cy="4481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58861" y="2970204"/>
            <a:ext cx="3905213" cy="369332"/>
          </a:xfrm>
          <a:prstGeom prst="rect">
            <a:avLst/>
          </a:prstGeom>
          <a:noFill/>
        </p:spPr>
        <p:txBody>
          <a:bodyPr wrap="square" lIns="0">
            <a:spAutoFit/>
          </a:bodyPr>
          <a:lstStyle/>
          <a:p>
            <a:pPr>
              <a:spcAft>
                <a:spcPts val="1200"/>
              </a:spcAft>
              <a:buClr>
                <a:schemeClr val="accent3"/>
              </a:buClr>
            </a:pPr>
            <a:r>
              <a:rPr lang="en-US" b="1" dirty="0">
                <a:solidFill>
                  <a:schemeClr val="accent1"/>
                </a:solidFill>
              </a:rPr>
              <a:t>Making a </a:t>
            </a:r>
            <a:r>
              <a:rPr lang="en-US" b="1" dirty="0" smtClean="0">
                <a:solidFill>
                  <a:schemeClr val="accent1"/>
                </a:solidFill>
              </a:rPr>
              <a:t>payment.</a:t>
            </a:r>
          </a:p>
        </p:txBody>
      </p:sp>
      <p:sp>
        <p:nvSpPr>
          <p:cNvPr id="22" name="Oval 21"/>
          <p:cNvSpPr/>
          <p:nvPr/>
        </p:nvSpPr>
        <p:spPr>
          <a:xfrm>
            <a:off x="1916870" y="1371600"/>
            <a:ext cx="1471682" cy="1471682"/>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974505" y="1371600"/>
            <a:ext cx="1471682" cy="1471682"/>
          </a:xfrm>
          <a:prstGeom prst="ellipse">
            <a:avLst/>
          </a:prstGeom>
          <a:solidFill>
            <a:srgbClr val="00A8F7"/>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a:off x="758861" y="3438702"/>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1"/>
            </a:solidFill>
            <a:miter lim="800000"/>
          </a:ln>
        </p:spPr>
        <p:txBody>
          <a:bodyPr rtlCol="0" anchor="ctr"/>
          <a:lstStyle/>
          <a:p>
            <a:pPr algn="ctr"/>
            <a:endParaRPr lang="en-US" dirty="0"/>
          </a:p>
        </p:txBody>
      </p:sp>
      <p:sp>
        <p:nvSpPr>
          <p:cNvPr id="34" name="Freeform 33"/>
          <p:cNvSpPr>
            <a:spLocks noChangeAspect="1"/>
          </p:cNvSpPr>
          <p:nvPr/>
        </p:nvSpPr>
        <p:spPr>
          <a:xfrm>
            <a:off x="758861" y="5180145"/>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1"/>
            </a:solidFill>
            <a:miter lim="800000"/>
          </a:ln>
        </p:spPr>
        <p:txBody>
          <a:bodyPr rtlCol="0" anchor="ctr"/>
          <a:lstStyle/>
          <a:p>
            <a:pPr algn="ctr"/>
            <a:endParaRPr lang="en-US" dirty="0"/>
          </a:p>
        </p:txBody>
      </p:sp>
      <p:sp>
        <p:nvSpPr>
          <p:cNvPr id="35" name="Freeform 34"/>
          <p:cNvSpPr>
            <a:spLocks noChangeAspect="1"/>
          </p:cNvSpPr>
          <p:nvPr/>
        </p:nvSpPr>
        <p:spPr>
          <a:xfrm>
            <a:off x="758861" y="4814415"/>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1"/>
            </a:solidFill>
            <a:miter lim="800000"/>
          </a:ln>
        </p:spPr>
        <p:txBody>
          <a:bodyPr rtlCol="0" anchor="ctr"/>
          <a:lstStyle/>
          <a:p>
            <a:pPr algn="ctr"/>
            <a:endParaRPr lang="en-US" dirty="0"/>
          </a:p>
        </p:txBody>
      </p:sp>
      <p:sp>
        <p:nvSpPr>
          <p:cNvPr id="36" name="Freeform 35"/>
          <p:cNvSpPr>
            <a:spLocks noChangeAspect="1"/>
          </p:cNvSpPr>
          <p:nvPr/>
        </p:nvSpPr>
        <p:spPr>
          <a:xfrm>
            <a:off x="758861" y="5545874"/>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1"/>
            </a:solidFill>
            <a:miter lim="800000"/>
          </a:ln>
        </p:spPr>
        <p:txBody>
          <a:bodyPr rtlCol="0" anchor="ctr"/>
          <a:lstStyle/>
          <a:p>
            <a:pPr algn="ctr"/>
            <a:endParaRPr lang="en-US" dirty="0"/>
          </a:p>
        </p:txBody>
      </p:sp>
      <p:sp>
        <p:nvSpPr>
          <p:cNvPr id="38" name="Rectangle 37"/>
          <p:cNvSpPr/>
          <p:nvPr/>
        </p:nvSpPr>
        <p:spPr>
          <a:xfrm>
            <a:off x="1029753" y="3385788"/>
            <a:ext cx="3634321" cy="2431435"/>
          </a:xfrm>
          <a:prstGeom prst="rect">
            <a:avLst/>
          </a:prstGeom>
        </p:spPr>
        <p:txBody>
          <a:bodyPr wrap="square">
            <a:spAutoFit/>
          </a:bodyPr>
          <a:lstStyle/>
          <a:p>
            <a:pPr lvl="0">
              <a:spcAft>
                <a:spcPts val="600"/>
              </a:spcAft>
              <a:buClr>
                <a:srgbClr val="00A8F7"/>
              </a:buClr>
            </a:pPr>
            <a:r>
              <a:rPr lang="en-US" sz="1400" spc="-10" dirty="0">
                <a:solidFill>
                  <a:srgbClr val="4D4D4D"/>
                </a:solidFill>
              </a:rPr>
              <a:t>Use your </a:t>
            </a:r>
            <a:r>
              <a:rPr lang="en-US" sz="1400" spc="-10" dirty="0" err="1">
                <a:solidFill>
                  <a:srgbClr val="4D4D4D"/>
                </a:solidFill>
              </a:rPr>
              <a:t>Optum</a:t>
            </a:r>
            <a:r>
              <a:rPr lang="en-US" sz="1400" spc="-10" dirty="0">
                <a:solidFill>
                  <a:srgbClr val="4D4D4D"/>
                </a:solidFill>
              </a:rPr>
              <a:t> Bank debit </a:t>
            </a:r>
            <a:r>
              <a:rPr lang="en-US" sz="1400" spc="-10" dirty="0" err="1" smtClean="0">
                <a:solidFill>
                  <a:srgbClr val="4D4D4D"/>
                </a:solidFill>
              </a:rPr>
              <a:t>Mastercard</a:t>
            </a:r>
            <a:r>
              <a:rPr lang="en-US" sz="1400" spc="-10" dirty="0" smtClean="0">
                <a:solidFill>
                  <a:srgbClr val="4D4D4D"/>
                </a:solidFill>
              </a:rPr>
              <a:t> </a:t>
            </a:r>
            <a:r>
              <a:rPr lang="en-US" sz="1400" spc="-10" dirty="0">
                <a:solidFill>
                  <a:srgbClr val="4D4D4D"/>
                </a:solidFill>
              </a:rPr>
              <a:t>to:</a:t>
            </a:r>
          </a:p>
          <a:p>
            <a:pPr marL="173736" lvl="0" indent="-173736">
              <a:spcAft>
                <a:spcPts val="600"/>
              </a:spcAft>
              <a:buClr>
                <a:srgbClr val="003DA1"/>
              </a:buClr>
              <a:buFont typeface="Arial"/>
              <a:buChar char="•"/>
            </a:pPr>
            <a:r>
              <a:rPr lang="en-US" sz="1400" dirty="0">
                <a:solidFill>
                  <a:srgbClr val="4D4D4D"/>
                </a:solidFill>
              </a:rPr>
              <a:t>Pay at a doctor’s office, pharmacy </a:t>
            </a:r>
            <a:r>
              <a:rPr lang="en-US" sz="1400" dirty="0" smtClean="0">
                <a:solidFill>
                  <a:srgbClr val="4D4D4D"/>
                </a:solidFill>
              </a:rPr>
              <a:t>or </a:t>
            </a:r>
            <a:r>
              <a:rPr lang="en-US" sz="1400" dirty="0">
                <a:solidFill>
                  <a:srgbClr val="4D4D4D"/>
                </a:solidFill>
              </a:rPr>
              <a:t>other health care facility.</a:t>
            </a:r>
          </a:p>
          <a:p>
            <a:pPr marL="173736" lvl="0" indent="-173736">
              <a:spcAft>
                <a:spcPts val="1200"/>
              </a:spcAft>
              <a:buClr>
                <a:srgbClr val="003DA1"/>
              </a:buClr>
              <a:buFont typeface="Arial"/>
              <a:buChar char="•"/>
            </a:pPr>
            <a:r>
              <a:rPr lang="en-US" sz="1400" dirty="0">
                <a:solidFill>
                  <a:srgbClr val="4D4D4D"/>
                </a:solidFill>
              </a:rPr>
              <a:t>Pay a bill you receive from a </a:t>
            </a:r>
            <a:r>
              <a:rPr lang="en-US" sz="1400" dirty="0" smtClean="0">
                <a:solidFill>
                  <a:srgbClr val="4D4D4D"/>
                </a:solidFill>
              </a:rPr>
              <a:t>doctor </a:t>
            </a:r>
            <a:r>
              <a:rPr lang="en-US" sz="1400" dirty="0">
                <a:solidFill>
                  <a:srgbClr val="4D4D4D"/>
                </a:solidFill>
              </a:rPr>
              <a:t>or other provider.</a:t>
            </a:r>
          </a:p>
          <a:p>
            <a:pPr lvl="0">
              <a:spcAft>
                <a:spcPts val="1200"/>
              </a:spcAft>
              <a:buClr>
                <a:srgbClr val="00A8F7"/>
              </a:buClr>
            </a:pPr>
            <a:r>
              <a:rPr lang="en-US" sz="1400" dirty="0">
                <a:solidFill>
                  <a:srgbClr val="4D4D4D"/>
                </a:solidFill>
              </a:rPr>
              <a:t>Use online bill </a:t>
            </a:r>
            <a:r>
              <a:rPr lang="en-US" sz="1400" dirty="0" smtClean="0">
                <a:solidFill>
                  <a:srgbClr val="4D4D4D"/>
                </a:solidFill>
              </a:rPr>
              <a:t>pay.</a:t>
            </a:r>
            <a:endParaRPr lang="en-US" sz="1400" dirty="0">
              <a:solidFill>
                <a:srgbClr val="4D4D4D"/>
              </a:solidFill>
            </a:endParaRPr>
          </a:p>
          <a:p>
            <a:pPr lvl="0">
              <a:spcAft>
                <a:spcPts val="1200"/>
              </a:spcAft>
              <a:buClr>
                <a:srgbClr val="00A8F7"/>
              </a:buClr>
            </a:pPr>
            <a:r>
              <a:rPr lang="en-US" sz="1400" dirty="0">
                <a:solidFill>
                  <a:srgbClr val="4D4D4D"/>
                </a:solidFill>
              </a:rPr>
              <a:t>Pay though Apple </a:t>
            </a:r>
            <a:r>
              <a:rPr lang="en-US" sz="1400" dirty="0" smtClean="0">
                <a:solidFill>
                  <a:srgbClr val="4D4D4D"/>
                </a:solidFill>
              </a:rPr>
              <a:t>Pay</a:t>
            </a:r>
            <a:r>
              <a:rPr lang="en-US" sz="1400" baseline="30000" dirty="0" smtClean="0">
                <a:solidFill>
                  <a:srgbClr val="000000"/>
                </a:solidFill>
                <a:latin typeface="Arial" panose="020B0604020202020204" pitchFamily="34" charset="0"/>
                <a:cs typeface="Arial" panose="020B0604020202020204" pitchFamily="34" charset="0"/>
              </a:rPr>
              <a:t>®</a:t>
            </a:r>
            <a:r>
              <a:rPr lang="en-US" sz="1400" dirty="0" smtClean="0">
                <a:solidFill>
                  <a:srgbClr val="4D4D4D"/>
                </a:solidFill>
              </a:rPr>
              <a:t> </a:t>
            </a:r>
            <a:r>
              <a:rPr lang="en-US" sz="1400" dirty="0">
                <a:solidFill>
                  <a:srgbClr val="4D4D4D"/>
                </a:solidFill>
              </a:rPr>
              <a:t>or Google </a:t>
            </a:r>
            <a:r>
              <a:rPr lang="en-US" sz="1400" dirty="0" smtClean="0">
                <a:solidFill>
                  <a:srgbClr val="4D4D4D"/>
                </a:solidFill>
              </a:rPr>
              <a:t>Pay</a:t>
            </a:r>
            <a:r>
              <a:rPr lang="en-US" sz="1400" baseline="22000" dirty="0" smtClean="0">
                <a:solidFill>
                  <a:srgbClr val="000000"/>
                </a:solidFill>
                <a:latin typeface="Arial" panose="020B0604020202020204" pitchFamily="34" charset="0"/>
                <a:cs typeface="Arial" panose="020B0604020202020204" pitchFamily="34" charset="0"/>
              </a:rPr>
              <a:t>™</a:t>
            </a:r>
            <a:r>
              <a:rPr lang="en-US" sz="1400" dirty="0" smtClean="0">
                <a:solidFill>
                  <a:srgbClr val="4D4D4D"/>
                </a:solidFill>
              </a:rPr>
              <a:t>.</a:t>
            </a:r>
            <a:endParaRPr lang="en-US" sz="1400" dirty="0">
              <a:solidFill>
                <a:srgbClr val="4D4D4D"/>
              </a:solidFill>
            </a:endParaRPr>
          </a:p>
          <a:p>
            <a:pPr lvl="0">
              <a:spcAft>
                <a:spcPts val="1200"/>
              </a:spcAft>
              <a:buClr>
                <a:srgbClr val="00A8F7"/>
              </a:buClr>
            </a:pPr>
            <a:r>
              <a:rPr lang="en-US" sz="1400" dirty="0">
                <a:solidFill>
                  <a:srgbClr val="4D4D4D"/>
                </a:solidFill>
              </a:rPr>
              <a:t>Use the Optum Bank </a:t>
            </a:r>
            <a:r>
              <a:rPr lang="en-US" sz="1400" dirty="0" smtClean="0">
                <a:solidFill>
                  <a:srgbClr val="4D4D4D"/>
                </a:solidFill>
              </a:rPr>
              <a:t>mobile app.</a:t>
            </a:r>
            <a:endParaRPr lang="en-US" sz="1400" dirty="0">
              <a:solidFill>
                <a:srgbClr val="4D4D4D"/>
              </a:solidFill>
            </a:endParaRPr>
          </a:p>
        </p:txBody>
      </p:sp>
      <p:sp>
        <p:nvSpPr>
          <p:cNvPr id="46" name="Rectangle 45"/>
          <p:cNvSpPr/>
          <p:nvPr/>
        </p:nvSpPr>
        <p:spPr>
          <a:xfrm>
            <a:off x="4967324" y="2970204"/>
            <a:ext cx="3905213" cy="369332"/>
          </a:xfrm>
          <a:prstGeom prst="rect">
            <a:avLst/>
          </a:prstGeom>
          <a:noFill/>
        </p:spPr>
        <p:txBody>
          <a:bodyPr wrap="square" lIns="0">
            <a:spAutoFit/>
          </a:bodyPr>
          <a:lstStyle/>
          <a:p>
            <a:pPr>
              <a:spcAft>
                <a:spcPts val="1200"/>
              </a:spcAft>
              <a:buClr>
                <a:schemeClr val="accent3"/>
              </a:buClr>
            </a:pPr>
            <a:r>
              <a:rPr lang="en-US" b="1" dirty="0">
                <a:solidFill>
                  <a:srgbClr val="00A8F7"/>
                </a:solidFill>
              </a:rPr>
              <a:t>Getting reimbursed.</a:t>
            </a:r>
          </a:p>
        </p:txBody>
      </p:sp>
      <p:sp>
        <p:nvSpPr>
          <p:cNvPr id="47" name="Freeform 46"/>
          <p:cNvSpPr>
            <a:spLocks noChangeAspect="1"/>
          </p:cNvSpPr>
          <p:nvPr/>
        </p:nvSpPr>
        <p:spPr>
          <a:xfrm>
            <a:off x="4967324" y="3438702"/>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49" name="Freeform 48"/>
          <p:cNvSpPr>
            <a:spLocks noChangeAspect="1"/>
          </p:cNvSpPr>
          <p:nvPr/>
        </p:nvSpPr>
        <p:spPr>
          <a:xfrm>
            <a:off x="4967324" y="4224559"/>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51" name="Rectangle 50"/>
          <p:cNvSpPr/>
          <p:nvPr/>
        </p:nvSpPr>
        <p:spPr>
          <a:xfrm>
            <a:off x="5238216" y="3385788"/>
            <a:ext cx="3634321" cy="1754327"/>
          </a:xfrm>
          <a:prstGeom prst="rect">
            <a:avLst/>
          </a:prstGeom>
        </p:spPr>
        <p:txBody>
          <a:bodyPr wrap="square">
            <a:spAutoFit/>
          </a:bodyPr>
          <a:lstStyle/>
          <a:p>
            <a:pPr lvl="0">
              <a:spcAft>
                <a:spcPts val="1200"/>
              </a:spcAft>
              <a:buClr>
                <a:srgbClr val="00A8F7"/>
              </a:buClr>
            </a:pPr>
            <a:r>
              <a:rPr lang="en-US" sz="1400" dirty="0">
                <a:solidFill>
                  <a:srgbClr val="4D4D4D"/>
                </a:solidFill>
              </a:rPr>
              <a:t>When you pay for qualified expenses out </a:t>
            </a:r>
            <a:r>
              <a:rPr lang="en-US" sz="1400" dirty="0" smtClean="0">
                <a:solidFill>
                  <a:srgbClr val="4D4D4D"/>
                </a:solidFill>
              </a:rPr>
              <a:t/>
            </a:r>
            <a:br>
              <a:rPr lang="en-US" sz="1400" dirty="0" smtClean="0">
                <a:solidFill>
                  <a:srgbClr val="4D4D4D"/>
                </a:solidFill>
              </a:rPr>
            </a:br>
            <a:r>
              <a:rPr lang="en-US" sz="1400" dirty="0" smtClean="0">
                <a:solidFill>
                  <a:srgbClr val="4D4D4D"/>
                </a:solidFill>
              </a:rPr>
              <a:t>of </a:t>
            </a:r>
            <a:r>
              <a:rPr lang="en-US" sz="1400" dirty="0">
                <a:solidFill>
                  <a:srgbClr val="4D4D4D"/>
                </a:solidFill>
              </a:rPr>
              <a:t>pocket, log in to </a:t>
            </a:r>
            <a:r>
              <a:rPr lang="en-US" sz="1400" b="1" dirty="0" err="1">
                <a:solidFill>
                  <a:srgbClr val="00A8F7"/>
                </a:solidFill>
              </a:rPr>
              <a:t>optumbank.com</a:t>
            </a:r>
            <a:r>
              <a:rPr lang="en-US" sz="1400" dirty="0">
                <a:solidFill>
                  <a:srgbClr val="00A8F7"/>
                </a:solidFill>
              </a:rPr>
              <a:t> </a:t>
            </a:r>
            <a:r>
              <a:rPr lang="en-US" sz="1400" dirty="0">
                <a:solidFill>
                  <a:srgbClr val="4D4D4D"/>
                </a:solidFill>
              </a:rPr>
              <a:t>to request an ACH or check reimbursement. </a:t>
            </a:r>
          </a:p>
          <a:p>
            <a:pPr lvl="0">
              <a:spcAft>
                <a:spcPts val="1200"/>
              </a:spcAft>
              <a:buClr>
                <a:srgbClr val="00A8F7"/>
              </a:buClr>
            </a:pPr>
            <a:r>
              <a:rPr lang="en-US" sz="1400" dirty="0">
                <a:solidFill>
                  <a:srgbClr val="4D4D4D"/>
                </a:solidFill>
              </a:rPr>
              <a:t>If your HSA offers ATM access, you can </a:t>
            </a:r>
            <a:r>
              <a:rPr lang="en-US" sz="1400" dirty="0" smtClean="0">
                <a:solidFill>
                  <a:srgbClr val="4D4D4D"/>
                </a:solidFill>
              </a:rPr>
              <a:t/>
            </a:r>
            <a:br>
              <a:rPr lang="en-US" sz="1400" dirty="0" smtClean="0">
                <a:solidFill>
                  <a:srgbClr val="4D4D4D"/>
                </a:solidFill>
              </a:rPr>
            </a:br>
            <a:r>
              <a:rPr lang="en-US" sz="1400" dirty="0" smtClean="0">
                <a:solidFill>
                  <a:srgbClr val="4D4D4D"/>
                </a:solidFill>
              </a:rPr>
              <a:t>use </a:t>
            </a:r>
            <a:r>
              <a:rPr lang="en-US" sz="1400" dirty="0">
                <a:solidFill>
                  <a:srgbClr val="4D4D4D"/>
                </a:solidFill>
              </a:rPr>
              <a:t>your </a:t>
            </a:r>
            <a:r>
              <a:rPr lang="en-US" sz="1400" dirty="0" smtClean="0">
                <a:solidFill>
                  <a:srgbClr val="4D4D4D"/>
                </a:solidFill>
              </a:rPr>
              <a:t>debit </a:t>
            </a:r>
            <a:r>
              <a:rPr lang="en-US" sz="1400" dirty="0" err="1">
                <a:solidFill>
                  <a:srgbClr val="4D4D4D"/>
                </a:solidFill>
              </a:rPr>
              <a:t>Mastercard</a:t>
            </a:r>
            <a:r>
              <a:rPr lang="en-US" sz="1400" dirty="0">
                <a:solidFill>
                  <a:srgbClr val="4D4D4D"/>
                </a:solidFill>
              </a:rPr>
              <a:t> at any ATM that displays the </a:t>
            </a:r>
            <a:r>
              <a:rPr lang="en-US" sz="1400" dirty="0" err="1">
                <a:solidFill>
                  <a:srgbClr val="4D4D4D"/>
                </a:solidFill>
              </a:rPr>
              <a:t>Mastercard</a:t>
            </a:r>
            <a:r>
              <a:rPr lang="en-US" sz="1400" dirty="0">
                <a:solidFill>
                  <a:srgbClr val="4D4D4D"/>
                </a:solidFill>
              </a:rPr>
              <a:t> acceptance mark to get cash to reimburse yourself.*</a:t>
            </a:r>
          </a:p>
        </p:txBody>
      </p:sp>
      <p:grpSp>
        <p:nvGrpSpPr>
          <p:cNvPr id="76" name="Group 238"/>
          <p:cNvGrpSpPr>
            <a:grpSpLocks noChangeAspect="1"/>
          </p:cNvGrpSpPr>
          <p:nvPr/>
        </p:nvGrpSpPr>
        <p:grpSpPr bwMode="auto">
          <a:xfrm>
            <a:off x="2187572" y="1814930"/>
            <a:ext cx="930279" cy="585022"/>
            <a:chOff x="1987" y="2872"/>
            <a:chExt cx="194" cy="122"/>
          </a:xfrm>
          <a:solidFill>
            <a:schemeClr val="bg1"/>
          </a:solidFill>
        </p:grpSpPr>
        <p:sp>
          <p:nvSpPr>
            <p:cNvPr id="77" name="Freeform 239"/>
            <p:cNvSpPr>
              <a:spLocks/>
            </p:cNvSpPr>
            <p:nvPr/>
          </p:nvSpPr>
          <p:spPr bwMode="auto">
            <a:xfrm>
              <a:off x="2004" y="2970"/>
              <a:ext cx="44" cy="4"/>
            </a:xfrm>
            <a:custGeom>
              <a:avLst/>
              <a:gdLst>
                <a:gd name="T0" fmla="*/ 64 w 68"/>
                <a:gd name="T1" fmla="*/ 0 h 7"/>
                <a:gd name="T2" fmla="*/ 64 w 68"/>
                <a:gd name="T3" fmla="*/ 0 h 7"/>
                <a:gd name="T4" fmla="*/ 4 w 68"/>
                <a:gd name="T5" fmla="*/ 0 h 7"/>
                <a:gd name="T6" fmla="*/ 0 w 68"/>
                <a:gd name="T7" fmla="*/ 4 h 7"/>
                <a:gd name="T8" fmla="*/ 4 w 68"/>
                <a:gd name="T9" fmla="*/ 7 h 7"/>
                <a:gd name="T10" fmla="*/ 64 w 68"/>
                <a:gd name="T11" fmla="*/ 7 h 7"/>
                <a:gd name="T12" fmla="*/ 68 w 68"/>
                <a:gd name="T13" fmla="*/ 4 h 7"/>
                <a:gd name="T14" fmla="*/ 64 w 6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7">
                  <a:moveTo>
                    <a:pt x="64" y="0"/>
                  </a:moveTo>
                  <a:lnTo>
                    <a:pt x="64" y="0"/>
                  </a:lnTo>
                  <a:lnTo>
                    <a:pt x="4" y="0"/>
                  </a:lnTo>
                  <a:cubicBezTo>
                    <a:pt x="2" y="0"/>
                    <a:pt x="0" y="2"/>
                    <a:pt x="0" y="4"/>
                  </a:cubicBezTo>
                  <a:cubicBezTo>
                    <a:pt x="0" y="6"/>
                    <a:pt x="2" y="7"/>
                    <a:pt x="4" y="7"/>
                  </a:cubicBezTo>
                  <a:lnTo>
                    <a:pt x="64" y="7"/>
                  </a:lnTo>
                  <a:cubicBezTo>
                    <a:pt x="67" y="7"/>
                    <a:pt x="68" y="6"/>
                    <a:pt x="68" y="4"/>
                  </a:cubicBezTo>
                  <a:cubicBezTo>
                    <a:pt x="68" y="2"/>
                    <a:pt x="67" y="0"/>
                    <a:pt x="6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240"/>
            <p:cNvSpPr>
              <a:spLocks noEditPoints="1"/>
            </p:cNvSpPr>
            <p:nvPr/>
          </p:nvSpPr>
          <p:spPr bwMode="auto">
            <a:xfrm>
              <a:off x="1987" y="2872"/>
              <a:ext cx="194" cy="122"/>
            </a:xfrm>
            <a:custGeom>
              <a:avLst/>
              <a:gdLst>
                <a:gd name="T0" fmla="*/ 269 w 303"/>
                <a:gd name="T1" fmla="*/ 173 h 189"/>
                <a:gd name="T2" fmla="*/ 269 w 303"/>
                <a:gd name="T3" fmla="*/ 173 h 189"/>
                <a:gd name="T4" fmla="*/ 34 w 303"/>
                <a:gd name="T5" fmla="*/ 173 h 189"/>
                <a:gd name="T6" fmla="*/ 15 w 303"/>
                <a:gd name="T7" fmla="*/ 154 h 189"/>
                <a:gd name="T8" fmla="*/ 15 w 303"/>
                <a:gd name="T9" fmla="*/ 68 h 189"/>
                <a:gd name="T10" fmla="*/ 288 w 303"/>
                <a:gd name="T11" fmla="*/ 68 h 189"/>
                <a:gd name="T12" fmla="*/ 288 w 303"/>
                <a:gd name="T13" fmla="*/ 154 h 189"/>
                <a:gd name="T14" fmla="*/ 269 w 303"/>
                <a:gd name="T15" fmla="*/ 173 h 189"/>
                <a:gd name="T16" fmla="*/ 34 w 303"/>
                <a:gd name="T17" fmla="*/ 14 h 189"/>
                <a:gd name="T18" fmla="*/ 34 w 303"/>
                <a:gd name="T19" fmla="*/ 14 h 189"/>
                <a:gd name="T20" fmla="*/ 269 w 303"/>
                <a:gd name="T21" fmla="*/ 14 h 189"/>
                <a:gd name="T22" fmla="*/ 288 w 303"/>
                <a:gd name="T23" fmla="*/ 29 h 189"/>
                <a:gd name="T24" fmla="*/ 15 w 303"/>
                <a:gd name="T25" fmla="*/ 29 h 189"/>
                <a:gd name="T26" fmla="*/ 34 w 303"/>
                <a:gd name="T27" fmla="*/ 14 h 189"/>
                <a:gd name="T28" fmla="*/ 15 w 303"/>
                <a:gd name="T29" fmla="*/ 37 h 189"/>
                <a:gd name="T30" fmla="*/ 15 w 303"/>
                <a:gd name="T31" fmla="*/ 37 h 189"/>
                <a:gd name="T32" fmla="*/ 288 w 303"/>
                <a:gd name="T33" fmla="*/ 37 h 189"/>
                <a:gd name="T34" fmla="*/ 288 w 303"/>
                <a:gd name="T35" fmla="*/ 61 h 189"/>
                <a:gd name="T36" fmla="*/ 15 w 303"/>
                <a:gd name="T37" fmla="*/ 61 h 189"/>
                <a:gd name="T38" fmla="*/ 15 w 303"/>
                <a:gd name="T39" fmla="*/ 37 h 189"/>
                <a:gd name="T40" fmla="*/ 269 w 303"/>
                <a:gd name="T41" fmla="*/ 0 h 189"/>
                <a:gd name="T42" fmla="*/ 269 w 303"/>
                <a:gd name="T43" fmla="*/ 0 h 189"/>
                <a:gd name="T44" fmla="*/ 34 w 303"/>
                <a:gd name="T45" fmla="*/ 0 h 189"/>
                <a:gd name="T46" fmla="*/ 0 w 303"/>
                <a:gd name="T47" fmla="*/ 33 h 189"/>
                <a:gd name="T48" fmla="*/ 0 w 303"/>
                <a:gd name="T49" fmla="*/ 154 h 189"/>
                <a:gd name="T50" fmla="*/ 34 w 303"/>
                <a:gd name="T51" fmla="*/ 189 h 189"/>
                <a:gd name="T52" fmla="*/ 269 w 303"/>
                <a:gd name="T53" fmla="*/ 189 h 189"/>
                <a:gd name="T54" fmla="*/ 303 w 303"/>
                <a:gd name="T55" fmla="*/ 154 h 189"/>
                <a:gd name="T56" fmla="*/ 303 w 303"/>
                <a:gd name="T57" fmla="*/ 33 h 189"/>
                <a:gd name="T58" fmla="*/ 269 w 303"/>
                <a:gd name="T5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3" h="189">
                  <a:moveTo>
                    <a:pt x="269" y="173"/>
                  </a:moveTo>
                  <a:lnTo>
                    <a:pt x="269" y="173"/>
                  </a:lnTo>
                  <a:lnTo>
                    <a:pt x="34" y="173"/>
                  </a:lnTo>
                  <a:cubicBezTo>
                    <a:pt x="23" y="173"/>
                    <a:pt x="15" y="165"/>
                    <a:pt x="15" y="154"/>
                  </a:cubicBezTo>
                  <a:lnTo>
                    <a:pt x="15" y="68"/>
                  </a:lnTo>
                  <a:lnTo>
                    <a:pt x="288" y="68"/>
                  </a:lnTo>
                  <a:lnTo>
                    <a:pt x="288" y="154"/>
                  </a:lnTo>
                  <a:cubicBezTo>
                    <a:pt x="288" y="165"/>
                    <a:pt x="279" y="173"/>
                    <a:pt x="269" y="173"/>
                  </a:cubicBezTo>
                  <a:close/>
                  <a:moveTo>
                    <a:pt x="34" y="14"/>
                  </a:moveTo>
                  <a:lnTo>
                    <a:pt x="34" y="14"/>
                  </a:lnTo>
                  <a:lnTo>
                    <a:pt x="269" y="14"/>
                  </a:lnTo>
                  <a:cubicBezTo>
                    <a:pt x="278" y="14"/>
                    <a:pt x="286" y="20"/>
                    <a:pt x="288" y="29"/>
                  </a:cubicBezTo>
                  <a:lnTo>
                    <a:pt x="15" y="29"/>
                  </a:lnTo>
                  <a:cubicBezTo>
                    <a:pt x="17" y="20"/>
                    <a:pt x="24" y="14"/>
                    <a:pt x="34" y="14"/>
                  </a:cubicBezTo>
                  <a:close/>
                  <a:moveTo>
                    <a:pt x="15" y="37"/>
                  </a:moveTo>
                  <a:lnTo>
                    <a:pt x="15" y="37"/>
                  </a:lnTo>
                  <a:lnTo>
                    <a:pt x="288" y="37"/>
                  </a:lnTo>
                  <a:lnTo>
                    <a:pt x="288" y="61"/>
                  </a:lnTo>
                  <a:lnTo>
                    <a:pt x="15" y="61"/>
                  </a:lnTo>
                  <a:lnTo>
                    <a:pt x="15" y="37"/>
                  </a:lnTo>
                  <a:close/>
                  <a:moveTo>
                    <a:pt x="269" y="0"/>
                  </a:moveTo>
                  <a:lnTo>
                    <a:pt x="269" y="0"/>
                  </a:lnTo>
                  <a:lnTo>
                    <a:pt x="34" y="0"/>
                  </a:lnTo>
                  <a:cubicBezTo>
                    <a:pt x="15" y="0"/>
                    <a:pt x="0" y="14"/>
                    <a:pt x="0" y="33"/>
                  </a:cubicBezTo>
                  <a:lnTo>
                    <a:pt x="0" y="154"/>
                  </a:lnTo>
                  <a:cubicBezTo>
                    <a:pt x="0" y="173"/>
                    <a:pt x="15" y="189"/>
                    <a:pt x="34" y="189"/>
                  </a:cubicBezTo>
                  <a:lnTo>
                    <a:pt x="269" y="189"/>
                  </a:lnTo>
                  <a:cubicBezTo>
                    <a:pt x="288" y="189"/>
                    <a:pt x="303" y="173"/>
                    <a:pt x="303" y="154"/>
                  </a:cubicBezTo>
                  <a:lnTo>
                    <a:pt x="303" y="33"/>
                  </a:lnTo>
                  <a:cubicBezTo>
                    <a:pt x="303" y="14"/>
                    <a:pt x="288" y="0"/>
                    <a:pt x="26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241"/>
            <p:cNvSpPr>
              <a:spLocks noEditPoints="1"/>
            </p:cNvSpPr>
            <p:nvPr/>
          </p:nvSpPr>
          <p:spPr bwMode="auto">
            <a:xfrm>
              <a:off x="2068" y="2951"/>
              <a:ext cx="18" cy="21"/>
            </a:xfrm>
            <a:custGeom>
              <a:avLst/>
              <a:gdLst>
                <a:gd name="T0" fmla="*/ 19 w 29"/>
                <a:gd name="T1" fmla="*/ 23 h 31"/>
                <a:gd name="T2" fmla="*/ 19 w 29"/>
                <a:gd name="T3" fmla="*/ 23 h 31"/>
                <a:gd name="T4" fmla="*/ 13 w 29"/>
                <a:gd name="T5" fmla="*/ 25 h 31"/>
                <a:gd name="T6" fmla="*/ 8 w 29"/>
                <a:gd name="T7" fmla="*/ 25 h 31"/>
                <a:gd name="T8" fmla="*/ 8 w 29"/>
                <a:gd name="T9" fmla="*/ 6 h 31"/>
                <a:gd name="T10" fmla="*/ 12 w 29"/>
                <a:gd name="T11" fmla="*/ 6 h 31"/>
                <a:gd name="T12" fmla="*/ 18 w 29"/>
                <a:gd name="T13" fmla="*/ 8 h 31"/>
                <a:gd name="T14" fmla="*/ 21 w 29"/>
                <a:gd name="T15" fmla="*/ 16 h 31"/>
                <a:gd name="T16" fmla="*/ 19 w 29"/>
                <a:gd name="T17" fmla="*/ 23 h 31"/>
                <a:gd name="T18" fmla="*/ 14 w 29"/>
                <a:gd name="T19" fmla="*/ 0 h 31"/>
                <a:gd name="T20" fmla="*/ 14 w 29"/>
                <a:gd name="T21" fmla="*/ 0 h 31"/>
                <a:gd name="T22" fmla="*/ 0 w 29"/>
                <a:gd name="T23" fmla="*/ 0 h 31"/>
                <a:gd name="T24" fmla="*/ 0 w 29"/>
                <a:gd name="T25" fmla="*/ 31 h 31"/>
                <a:gd name="T26" fmla="*/ 13 w 29"/>
                <a:gd name="T27" fmla="*/ 31 h 31"/>
                <a:gd name="T28" fmla="*/ 25 w 29"/>
                <a:gd name="T29" fmla="*/ 28 h 31"/>
                <a:gd name="T30" fmla="*/ 29 w 29"/>
                <a:gd name="T31" fmla="*/ 15 h 31"/>
                <a:gd name="T32" fmla="*/ 24 w 29"/>
                <a:gd name="T33" fmla="*/ 3 h 31"/>
                <a:gd name="T34" fmla="*/ 14 w 29"/>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1">
                  <a:moveTo>
                    <a:pt x="19" y="23"/>
                  </a:moveTo>
                  <a:lnTo>
                    <a:pt x="19" y="23"/>
                  </a:lnTo>
                  <a:cubicBezTo>
                    <a:pt x="17" y="24"/>
                    <a:pt x="16" y="25"/>
                    <a:pt x="13" y="25"/>
                  </a:cubicBezTo>
                  <a:lnTo>
                    <a:pt x="8" y="25"/>
                  </a:lnTo>
                  <a:lnTo>
                    <a:pt x="8" y="6"/>
                  </a:lnTo>
                  <a:lnTo>
                    <a:pt x="12" y="6"/>
                  </a:lnTo>
                  <a:cubicBezTo>
                    <a:pt x="15" y="6"/>
                    <a:pt x="16" y="7"/>
                    <a:pt x="18" y="8"/>
                  </a:cubicBezTo>
                  <a:cubicBezTo>
                    <a:pt x="20" y="10"/>
                    <a:pt x="21" y="12"/>
                    <a:pt x="21" y="16"/>
                  </a:cubicBezTo>
                  <a:cubicBezTo>
                    <a:pt x="21" y="18"/>
                    <a:pt x="20" y="21"/>
                    <a:pt x="19" y="23"/>
                  </a:cubicBezTo>
                  <a:close/>
                  <a:moveTo>
                    <a:pt x="14" y="0"/>
                  </a:moveTo>
                  <a:lnTo>
                    <a:pt x="14" y="0"/>
                  </a:lnTo>
                  <a:lnTo>
                    <a:pt x="0" y="0"/>
                  </a:lnTo>
                  <a:lnTo>
                    <a:pt x="0" y="31"/>
                  </a:lnTo>
                  <a:lnTo>
                    <a:pt x="13" y="31"/>
                  </a:lnTo>
                  <a:cubicBezTo>
                    <a:pt x="19" y="31"/>
                    <a:pt x="22" y="30"/>
                    <a:pt x="25" y="28"/>
                  </a:cubicBezTo>
                  <a:cubicBezTo>
                    <a:pt x="28" y="25"/>
                    <a:pt x="29" y="21"/>
                    <a:pt x="29" y="15"/>
                  </a:cubicBezTo>
                  <a:cubicBezTo>
                    <a:pt x="29" y="10"/>
                    <a:pt x="27" y="6"/>
                    <a:pt x="24" y="3"/>
                  </a:cubicBezTo>
                  <a:cubicBezTo>
                    <a:pt x="22" y="1"/>
                    <a:pt x="18"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242"/>
            <p:cNvSpPr>
              <a:spLocks/>
            </p:cNvSpPr>
            <p:nvPr/>
          </p:nvSpPr>
          <p:spPr bwMode="auto">
            <a:xfrm>
              <a:off x="2091" y="2951"/>
              <a:ext cx="16" cy="21"/>
            </a:xfrm>
            <a:custGeom>
              <a:avLst/>
              <a:gdLst>
                <a:gd name="T0" fmla="*/ 8 w 25"/>
                <a:gd name="T1" fmla="*/ 18 h 31"/>
                <a:gd name="T2" fmla="*/ 8 w 25"/>
                <a:gd name="T3" fmla="*/ 18 h 31"/>
                <a:gd name="T4" fmla="*/ 23 w 25"/>
                <a:gd name="T5" fmla="*/ 18 h 31"/>
                <a:gd name="T6" fmla="*/ 23 w 25"/>
                <a:gd name="T7" fmla="*/ 12 h 31"/>
                <a:gd name="T8" fmla="*/ 8 w 25"/>
                <a:gd name="T9" fmla="*/ 12 h 31"/>
                <a:gd name="T10" fmla="*/ 8 w 25"/>
                <a:gd name="T11" fmla="*/ 6 h 31"/>
                <a:gd name="T12" fmla="*/ 25 w 25"/>
                <a:gd name="T13" fmla="*/ 6 h 31"/>
                <a:gd name="T14" fmla="*/ 25 w 25"/>
                <a:gd name="T15" fmla="*/ 0 h 31"/>
                <a:gd name="T16" fmla="*/ 0 w 25"/>
                <a:gd name="T17" fmla="*/ 0 h 31"/>
                <a:gd name="T18" fmla="*/ 0 w 25"/>
                <a:gd name="T19" fmla="*/ 31 h 31"/>
                <a:gd name="T20" fmla="*/ 25 w 25"/>
                <a:gd name="T21" fmla="*/ 31 h 31"/>
                <a:gd name="T22" fmla="*/ 25 w 25"/>
                <a:gd name="T23" fmla="*/ 25 h 31"/>
                <a:gd name="T24" fmla="*/ 8 w 25"/>
                <a:gd name="T25" fmla="*/ 25 h 31"/>
                <a:gd name="T26" fmla="*/ 8 w 25"/>
                <a:gd name="T2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8" y="18"/>
                  </a:moveTo>
                  <a:lnTo>
                    <a:pt x="8" y="18"/>
                  </a:lnTo>
                  <a:lnTo>
                    <a:pt x="23" y="18"/>
                  </a:lnTo>
                  <a:lnTo>
                    <a:pt x="23" y="12"/>
                  </a:lnTo>
                  <a:lnTo>
                    <a:pt x="8" y="12"/>
                  </a:lnTo>
                  <a:lnTo>
                    <a:pt x="8" y="6"/>
                  </a:lnTo>
                  <a:lnTo>
                    <a:pt x="25" y="6"/>
                  </a:lnTo>
                  <a:lnTo>
                    <a:pt x="25" y="0"/>
                  </a:lnTo>
                  <a:lnTo>
                    <a:pt x="0" y="0"/>
                  </a:lnTo>
                  <a:lnTo>
                    <a:pt x="0" y="31"/>
                  </a:lnTo>
                  <a:lnTo>
                    <a:pt x="25" y="31"/>
                  </a:lnTo>
                  <a:lnTo>
                    <a:pt x="25" y="25"/>
                  </a:lnTo>
                  <a:lnTo>
                    <a:pt x="8" y="25"/>
                  </a:lnTo>
                  <a:lnTo>
                    <a:pt x="8" y="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243"/>
            <p:cNvSpPr>
              <a:spLocks noEditPoints="1"/>
            </p:cNvSpPr>
            <p:nvPr/>
          </p:nvSpPr>
          <p:spPr bwMode="auto">
            <a:xfrm>
              <a:off x="2113" y="2951"/>
              <a:ext cx="17" cy="21"/>
            </a:xfrm>
            <a:custGeom>
              <a:avLst/>
              <a:gdLst>
                <a:gd name="T0" fmla="*/ 14 w 27"/>
                <a:gd name="T1" fmla="*/ 25 h 31"/>
                <a:gd name="T2" fmla="*/ 14 w 27"/>
                <a:gd name="T3" fmla="*/ 25 h 31"/>
                <a:gd name="T4" fmla="*/ 8 w 27"/>
                <a:gd name="T5" fmla="*/ 25 h 31"/>
                <a:gd name="T6" fmla="*/ 8 w 27"/>
                <a:gd name="T7" fmla="*/ 18 h 31"/>
                <a:gd name="T8" fmla="*/ 14 w 27"/>
                <a:gd name="T9" fmla="*/ 18 h 31"/>
                <a:gd name="T10" fmla="*/ 19 w 27"/>
                <a:gd name="T11" fmla="*/ 21 h 31"/>
                <a:gd name="T12" fmla="*/ 14 w 27"/>
                <a:gd name="T13" fmla="*/ 25 h 31"/>
                <a:gd name="T14" fmla="*/ 8 w 27"/>
                <a:gd name="T15" fmla="*/ 6 h 31"/>
                <a:gd name="T16" fmla="*/ 8 w 27"/>
                <a:gd name="T17" fmla="*/ 6 h 31"/>
                <a:gd name="T18" fmla="*/ 14 w 27"/>
                <a:gd name="T19" fmla="*/ 6 h 31"/>
                <a:gd name="T20" fmla="*/ 18 w 27"/>
                <a:gd name="T21" fmla="*/ 9 h 31"/>
                <a:gd name="T22" fmla="*/ 14 w 27"/>
                <a:gd name="T23" fmla="*/ 12 h 31"/>
                <a:gd name="T24" fmla="*/ 8 w 27"/>
                <a:gd name="T25" fmla="*/ 12 h 31"/>
                <a:gd name="T26" fmla="*/ 8 w 27"/>
                <a:gd name="T27" fmla="*/ 6 h 31"/>
                <a:gd name="T28" fmla="*/ 22 w 27"/>
                <a:gd name="T29" fmla="*/ 14 h 31"/>
                <a:gd name="T30" fmla="*/ 22 w 27"/>
                <a:gd name="T31" fmla="*/ 14 h 31"/>
                <a:gd name="T32" fmla="*/ 26 w 27"/>
                <a:gd name="T33" fmla="*/ 8 h 31"/>
                <a:gd name="T34" fmla="*/ 22 w 27"/>
                <a:gd name="T35" fmla="*/ 1 h 31"/>
                <a:gd name="T36" fmla="*/ 15 w 27"/>
                <a:gd name="T37" fmla="*/ 0 h 31"/>
                <a:gd name="T38" fmla="*/ 0 w 27"/>
                <a:gd name="T39" fmla="*/ 0 h 31"/>
                <a:gd name="T40" fmla="*/ 0 w 27"/>
                <a:gd name="T41" fmla="*/ 31 h 31"/>
                <a:gd name="T42" fmla="*/ 16 w 27"/>
                <a:gd name="T43" fmla="*/ 31 h 31"/>
                <a:gd name="T44" fmla="*/ 23 w 27"/>
                <a:gd name="T45" fmla="*/ 30 h 31"/>
                <a:gd name="T46" fmla="*/ 27 w 27"/>
                <a:gd name="T47" fmla="*/ 22 h 31"/>
                <a:gd name="T48" fmla="*/ 25 w 27"/>
                <a:gd name="T49" fmla="*/ 15 h 31"/>
                <a:gd name="T50" fmla="*/ 22 w 27"/>
                <a:gd name="T5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1">
                  <a:moveTo>
                    <a:pt x="14" y="25"/>
                  </a:moveTo>
                  <a:lnTo>
                    <a:pt x="14" y="25"/>
                  </a:lnTo>
                  <a:lnTo>
                    <a:pt x="8" y="25"/>
                  </a:lnTo>
                  <a:lnTo>
                    <a:pt x="8" y="18"/>
                  </a:lnTo>
                  <a:lnTo>
                    <a:pt x="14" y="18"/>
                  </a:lnTo>
                  <a:cubicBezTo>
                    <a:pt x="18" y="18"/>
                    <a:pt x="19" y="19"/>
                    <a:pt x="19" y="21"/>
                  </a:cubicBezTo>
                  <a:cubicBezTo>
                    <a:pt x="19" y="24"/>
                    <a:pt x="18" y="25"/>
                    <a:pt x="14" y="25"/>
                  </a:cubicBezTo>
                  <a:close/>
                  <a:moveTo>
                    <a:pt x="8" y="6"/>
                  </a:moveTo>
                  <a:lnTo>
                    <a:pt x="8" y="6"/>
                  </a:lnTo>
                  <a:lnTo>
                    <a:pt x="14" y="6"/>
                  </a:lnTo>
                  <a:cubicBezTo>
                    <a:pt x="17" y="6"/>
                    <a:pt x="18" y="7"/>
                    <a:pt x="18" y="9"/>
                  </a:cubicBezTo>
                  <a:cubicBezTo>
                    <a:pt x="18" y="11"/>
                    <a:pt x="16" y="12"/>
                    <a:pt x="14" y="12"/>
                  </a:cubicBezTo>
                  <a:lnTo>
                    <a:pt x="8" y="12"/>
                  </a:lnTo>
                  <a:lnTo>
                    <a:pt x="8" y="6"/>
                  </a:lnTo>
                  <a:close/>
                  <a:moveTo>
                    <a:pt x="22" y="14"/>
                  </a:moveTo>
                  <a:lnTo>
                    <a:pt x="22" y="14"/>
                  </a:lnTo>
                  <a:cubicBezTo>
                    <a:pt x="25" y="13"/>
                    <a:pt x="26" y="10"/>
                    <a:pt x="26" y="8"/>
                  </a:cubicBezTo>
                  <a:cubicBezTo>
                    <a:pt x="26" y="5"/>
                    <a:pt x="24" y="2"/>
                    <a:pt x="22" y="1"/>
                  </a:cubicBezTo>
                  <a:cubicBezTo>
                    <a:pt x="20" y="0"/>
                    <a:pt x="18" y="0"/>
                    <a:pt x="15" y="0"/>
                  </a:cubicBezTo>
                  <a:lnTo>
                    <a:pt x="0" y="0"/>
                  </a:lnTo>
                  <a:lnTo>
                    <a:pt x="0" y="31"/>
                  </a:lnTo>
                  <a:lnTo>
                    <a:pt x="16" y="31"/>
                  </a:lnTo>
                  <a:cubicBezTo>
                    <a:pt x="19" y="31"/>
                    <a:pt x="21" y="31"/>
                    <a:pt x="23" y="30"/>
                  </a:cubicBezTo>
                  <a:cubicBezTo>
                    <a:pt x="26" y="28"/>
                    <a:pt x="27" y="25"/>
                    <a:pt x="27" y="22"/>
                  </a:cubicBezTo>
                  <a:cubicBezTo>
                    <a:pt x="27" y="19"/>
                    <a:pt x="26" y="17"/>
                    <a:pt x="25" y="15"/>
                  </a:cubicBezTo>
                  <a:cubicBezTo>
                    <a:pt x="24" y="15"/>
                    <a:pt x="23" y="15"/>
                    <a:pt x="22" y="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244"/>
            <p:cNvSpPr>
              <a:spLocks/>
            </p:cNvSpPr>
            <p:nvPr/>
          </p:nvSpPr>
          <p:spPr bwMode="auto">
            <a:xfrm>
              <a:off x="2135" y="2951"/>
              <a:ext cx="5" cy="21"/>
            </a:xfrm>
            <a:custGeom>
              <a:avLst/>
              <a:gdLst>
                <a:gd name="T0" fmla="*/ 0 w 8"/>
                <a:gd name="T1" fmla="*/ 31 h 31"/>
                <a:gd name="T2" fmla="*/ 0 w 8"/>
                <a:gd name="T3" fmla="*/ 31 h 31"/>
                <a:gd name="T4" fmla="*/ 8 w 8"/>
                <a:gd name="T5" fmla="*/ 31 h 31"/>
                <a:gd name="T6" fmla="*/ 8 w 8"/>
                <a:gd name="T7" fmla="*/ 0 h 31"/>
                <a:gd name="T8" fmla="*/ 0 w 8"/>
                <a:gd name="T9" fmla="*/ 0 h 31"/>
                <a:gd name="T10" fmla="*/ 0 w 8"/>
                <a:gd name="T11" fmla="*/ 31 h 31"/>
              </a:gdLst>
              <a:ahLst/>
              <a:cxnLst>
                <a:cxn ang="0">
                  <a:pos x="T0" y="T1"/>
                </a:cxn>
                <a:cxn ang="0">
                  <a:pos x="T2" y="T3"/>
                </a:cxn>
                <a:cxn ang="0">
                  <a:pos x="T4" y="T5"/>
                </a:cxn>
                <a:cxn ang="0">
                  <a:pos x="T6" y="T7"/>
                </a:cxn>
                <a:cxn ang="0">
                  <a:pos x="T8" y="T9"/>
                </a:cxn>
                <a:cxn ang="0">
                  <a:pos x="T10" y="T11"/>
                </a:cxn>
              </a:cxnLst>
              <a:rect l="0" t="0" r="r" b="b"/>
              <a:pathLst>
                <a:path w="8" h="31">
                  <a:moveTo>
                    <a:pt x="0" y="31"/>
                  </a:moveTo>
                  <a:lnTo>
                    <a:pt x="0" y="31"/>
                  </a:lnTo>
                  <a:lnTo>
                    <a:pt x="8" y="31"/>
                  </a:lnTo>
                  <a:lnTo>
                    <a:pt x="8" y="0"/>
                  </a:lnTo>
                  <a:lnTo>
                    <a:pt x="0" y="0"/>
                  </a:lnTo>
                  <a:lnTo>
                    <a:pt x="0" y="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245"/>
            <p:cNvSpPr>
              <a:spLocks/>
            </p:cNvSpPr>
            <p:nvPr/>
          </p:nvSpPr>
          <p:spPr bwMode="auto">
            <a:xfrm>
              <a:off x="2144" y="2951"/>
              <a:ext cx="17" cy="21"/>
            </a:xfrm>
            <a:custGeom>
              <a:avLst/>
              <a:gdLst>
                <a:gd name="T0" fmla="*/ 0 w 27"/>
                <a:gd name="T1" fmla="*/ 7 h 31"/>
                <a:gd name="T2" fmla="*/ 0 w 27"/>
                <a:gd name="T3" fmla="*/ 7 h 31"/>
                <a:gd name="T4" fmla="*/ 10 w 27"/>
                <a:gd name="T5" fmla="*/ 7 h 31"/>
                <a:gd name="T6" fmla="*/ 10 w 27"/>
                <a:gd name="T7" fmla="*/ 31 h 31"/>
                <a:gd name="T8" fmla="*/ 18 w 27"/>
                <a:gd name="T9" fmla="*/ 31 h 31"/>
                <a:gd name="T10" fmla="*/ 18 w 27"/>
                <a:gd name="T11" fmla="*/ 7 h 31"/>
                <a:gd name="T12" fmla="*/ 27 w 27"/>
                <a:gd name="T13" fmla="*/ 7 h 31"/>
                <a:gd name="T14" fmla="*/ 27 w 27"/>
                <a:gd name="T15" fmla="*/ 0 h 31"/>
                <a:gd name="T16" fmla="*/ 0 w 27"/>
                <a:gd name="T17" fmla="*/ 0 h 31"/>
                <a:gd name="T18" fmla="*/ 0 w 27"/>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0" y="7"/>
                  </a:moveTo>
                  <a:lnTo>
                    <a:pt x="0" y="7"/>
                  </a:lnTo>
                  <a:lnTo>
                    <a:pt x="10" y="7"/>
                  </a:lnTo>
                  <a:lnTo>
                    <a:pt x="10" y="31"/>
                  </a:lnTo>
                  <a:lnTo>
                    <a:pt x="18" y="31"/>
                  </a:lnTo>
                  <a:lnTo>
                    <a:pt x="18" y="7"/>
                  </a:lnTo>
                  <a:lnTo>
                    <a:pt x="27" y="7"/>
                  </a:lnTo>
                  <a:lnTo>
                    <a:pt x="27" y="0"/>
                  </a:lnTo>
                  <a:lnTo>
                    <a:pt x="0" y="0"/>
                  </a:lnTo>
                  <a:lnTo>
                    <a:pt x="0" y="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4" name="Group 60"/>
          <p:cNvGrpSpPr>
            <a:grpSpLocks noChangeAspect="1"/>
          </p:cNvGrpSpPr>
          <p:nvPr/>
        </p:nvGrpSpPr>
        <p:grpSpPr bwMode="auto">
          <a:xfrm>
            <a:off x="6262196" y="1595648"/>
            <a:ext cx="896300" cy="1023586"/>
            <a:chOff x="4201" y="982"/>
            <a:chExt cx="169" cy="193"/>
          </a:xfrm>
          <a:solidFill>
            <a:srgbClr val="FFFFFF"/>
          </a:solidFill>
        </p:grpSpPr>
        <p:sp>
          <p:nvSpPr>
            <p:cNvPr id="85" name="Freeform 61"/>
            <p:cNvSpPr>
              <a:spLocks noEditPoints="1"/>
            </p:cNvSpPr>
            <p:nvPr/>
          </p:nvSpPr>
          <p:spPr bwMode="auto">
            <a:xfrm>
              <a:off x="4259" y="1036"/>
              <a:ext cx="52" cy="86"/>
            </a:xfrm>
            <a:custGeom>
              <a:avLst/>
              <a:gdLst>
                <a:gd name="T0" fmla="*/ 61 w 82"/>
                <a:gd name="T1" fmla="*/ 90 h 134"/>
                <a:gd name="T2" fmla="*/ 61 w 82"/>
                <a:gd name="T3" fmla="*/ 90 h 134"/>
                <a:gd name="T4" fmla="*/ 45 w 82"/>
                <a:gd name="T5" fmla="*/ 105 h 134"/>
                <a:gd name="T6" fmla="*/ 45 w 82"/>
                <a:gd name="T7" fmla="*/ 77 h 134"/>
                <a:gd name="T8" fmla="*/ 61 w 82"/>
                <a:gd name="T9" fmla="*/ 90 h 134"/>
                <a:gd name="T10" fmla="*/ 37 w 82"/>
                <a:gd name="T11" fmla="*/ 53 h 134"/>
                <a:gd name="T12" fmla="*/ 37 w 82"/>
                <a:gd name="T13" fmla="*/ 53 h 134"/>
                <a:gd name="T14" fmla="*/ 23 w 82"/>
                <a:gd name="T15" fmla="*/ 41 h 134"/>
                <a:gd name="T16" fmla="*/ 37 w 82"/>
                <a:gd name="T17" fmla="*/ 29 h 134"/>
                <a:gd name="T18" fmla="*/ 37 w 82"/>
                <a:gd name="T19" fmla="*/ 53 h 134"/>
                <a:gd name="T20" fmla="*/ 37 w 82"/>
                <a:gd name="T21" fmla="*/ 0 h 134"/>
                <a:gd name="T22" fmla="*/ 37 w 82"/>
                <a:gd name="T23" fmla="*/ 0 h 134"/>
                <a:gd name="T24" fmla="*/ 37 w 82"/>
                <a:gd name="T25" fmla="*/ 12 h 134"/>
                <a:gd name="T26" fmla="*/ 14 w 82"/>
                <a:gd name="T27" fmla="*/ 20 h 134"/>
                <a:gd name="T28" fmla="*/ 2 w 82"/>
                <a:gd name="T29" fmla="*/ 44 h 134"/>
                <a:gd name="T30" fmla="*/ 31 w 82"/>
                <a:gd name="T31" fmla="*/ 73 h 134"/>
                <a:gd name="T32" fmla="*/ 34 w 82"/>
                <a:gd name="T33" fmla="*/ 74 h 134"/>
                <a:gd name="T34" fmla="*/ 36 w 82"/>
                <a:gd name="T35" fmla="*/ 75 h 134"/>
                <a:gd name="T36" fmla="*/ 37 w 82"/>
                <a:gd name="T37" fmla="*/ 75 h 134"/>
                <a:gd name="T38" fmla="*/ 37 w 82"/>
                <a:gd name="T39" fmla="*/ 105 h 134"/>
                <a:gd name="T40" fmla="*/ 21 w 82"/>
                <a:gd name="T41" fmla="*/ 86 h 134"/>
                <a:gd name="T42" fmla="*/ 21 w 82"/>
                <a:gd name="T43" fmla="*/ 85 h 134"/>
                <a:gd name="T44" fmla="*/ 0 w 82"/>
                <a:gd name="T45" fmla="*/ 85 h 134"/>
                <a:gd name="T46" fmla="*/ 37 w 82"/>
                <a:gd name="T47" fmla="*/ 122 h 134"/>
                <a:gd name="T48" fmla="*/ 37 w 82"/>
                <a:gd name="T49" fmla="*/ 134 h 134"/>
                <a:gd name="T50" fmla="*/ 45 w 82"/>
                <a:gd name="T51" fmla="*/ 134 h 134"/>
                <a:gd name="T52" fmla="*/ 45 w 82"/>
                <a:gd name="T53" fmla="*/ 122 h 134"/>
                <a:gd name="T54" fmla="*/ 74 w 82"/>
                <a:gd name="T55" fmla="*/ 110 h 134"/>
                <a:gd name="T56" fmla="*/ 82 w 82"/>
                <a:gd name="T57" fmla="*/ 89 h 134"/>
                <a:gd name="T58" fmla="*/ 72 w 82"/>
                <a:gd name="T59" fmla="*/ 66 h 134"/>
                <a:gd name="T60" fmla="*/ 45 w 82"/>
                <a:gd name="T61" fmla="*/ 55 h 134"/>
                <a:gd name="T62" fmla="*/ 45 w 82"/>
                <a:gd name="T63" fmla="*/ 29 h 134"/>
                <a:gd name="T64" fmla="*/ 58 w 82"/>
                <a:gd name="T65" fmla="*/ 43 h 134"/>
                <a:gd name="T66" fmla="*/ 79 w 82"/>
                <a:gd name="T67" fmla="*/ 43 h 134"/>
                <a:gd name="T68" fmla="*/ 45 w 82"/>
                <a:gd name="T69" fmla="*/ 12 h 134"/>
                <a:gd name="T70" fmla="*/ 45 w 82"/>
                <a:gd name="T71" fmla="*/ 0 h 134"/>
                <a:gd name="T72" fmla="*/ 37 w 82"/>
                <a:gd name="T7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134">
                  <a:moveTo>
                    <a:pt x="61" y="90"/>
                  </a:moveTo>
                  <a:lnTo>
                    <a:pt x="61" y="90"/>
                  </a:lnTo>
                  <a:cubicBezTo>
                    <a:pt x="61" y="98"/>
                    <a:pt x="56" y="103"/>
                    <a:pt x="45" y="105"/>
                  </a:cubicBezTo>
                  <a:lnTo>
                    <a:pt x="45" y="77"/>
                  </a:lnTo>
                  <a:cubicBezTo>
                    <a:pt x="58" y="81"/>
                    <a:pt x="61" y="84"/>
                    <a:pt x="61" y="90"/>
                  </a:cubicBezTo>
                  <a:close/>
                  <a:moveTo>
                    <a:pt x="37" y="53"/>
                  </a:moveTo>
                  <a:lnTo>
                    <a:pt x="37" y="53"/>
                  </a:lnTo>
                  <a:cubicBezTo>
                    <a:pt x="26" y="50"/>
                    <a:pt x="23" y="48"/>
                    <a:pt x="23" y="41"/>
                  </a:cubicBezTo>
                  <a:cubicBezTo>
                    <a:pt x="23" y="34"/>
                    <a:pt x="29" y="29"/>
                    <a:pt x="37" y="29"/>
                  </a:cubicBezTo>
                  <a:lnTo>
                    <a:pt x="37" y="53"/>
                  </a:lnTo>
                  <a:close/>
                  <a:moveTo>
                    <a:pt x="37" y="0"/>
                  </a:moveTo>
                  <a:lnTo>
                    <a:pt x="37" y="0"/>
                  </a:lnTo>
                  <a:lnTo>
                    <a:pt x="37" y="12"/>
                  </a:lnTo>
                  <a:cubicBezTo>
                    <a:pt x="25" y="13"/>
                    <a:pt x="20" y="15"/>
                    <a:pt x="14" y="20"/>
                  </a:cubicBezTo>
                  <a:cubicBezTo>
                    <a:pt x="6" y="26"/>
                    <a:pt x="2" y="33"/>
                    <a:pt x="2" y="44"/>
                  </a:cubicBezTo>
                  <a:cubicBezTo>
                    <a:pt x="2" y="59"/>
                    <a:pt x="11" y="68"/>
                    <a:pt x="31" y="73"/>
                  </a:cubicBezTo>
                  <a:cubicBezTo>
                    <a:pt x="32" y="74"/>
                    <a:pt x="33" y="74"/>
                    <a:pt x="34" y="74"/>
                  </a:cubicBezTo>
                  <a:cubicBezTo>
                    <a:pt x="35" y="74"/>
                    <a:pt x="36" y="75"/>
                    <a:pt x="36" y="75"/>
                  </a:cubicBezTo>
                  <a:cubicBezTo>
                    <a:pt x="36" y="75"/>
                    <a:pt x="36" y="75"/>
                    <a:pt x="37" y="75"/>
                  </a:cubicBezTo>
                  <a:lnTo>
                    <a:pt x="37" y="105"/>
                  </a:lnTo>
                  <a:cubicBezTo>
                    <a:pt x="27" y="103"/>
                    <a:pt x="21" y="96"/>
                    <a:pt x="21" y="86"/>
                  </a:cubicBezTo>
                  <a:lnTo>
                    <a:pt x="21" y="85"/>
                  </a:lnTo>
                  <a:lnTo>
                    <a:pt x="0" y="85"/>
                  </a:lnTo>
                  <a:cubicBezTo>
                    <a:pt x="2" y="108"/>
                    <a:pt x="14" y="120"/>
                    <a:pt x="37" y="122"/>
                  </a:cubicBezTo>
                  <a:lnTo>
                    <a:pt x="37" y="134"/>
                  </a:lnTo>
                  <a:lnTo>
                    <a:pt x="45" y="134"/>
                  </a:lnTo>
                  <a:lnTo>
                    <a:pt x="45" y="122"/>
                  </a:lnTo>
                  <a:cubicBezTo>
                    <a:pt x="59" y="121"/>
                    <a:pt x="67" y="117"/>
                    <a:pt x="74" y="110"/>
                  </a:cubicBezTo>
                  <a:cubicBezTo>
                    <a:pt x="79" y="104"/>
                    <a:pt x="82" y="97"/>
                    <a:pt x="82" y="89"/>
                  </a:cubicBezTo>
                  <a:cubicBezTo>
                    <a:pt x="82" y="79"/>
                    <a:pt x="79" y="71"/>
                    <a:pt x="72" y="66"/>
                  </a:cubicBezTo>
                  <a:cubicBezTo>
                    <a:pt x="66" y="61"/>
                    <a:pt x="59" y="58"/>
                    <a:pt x="45" y="55"/>
                  </a:cubicBezTo>
                  <a:lnTo>
                    <a:pt x="45" y="29"/>
                  </a:lnTo>
                  <a:cubicBezTo>
                    <a:pt x="52" y="29"/>
                    <a:pt x="58" y="35"/>
                    <a:pt x="58" y="43"/>
                  </a:cubicBezTo>
                  <a:lnTo>
                    <a:pt x="79" y="43"/>
                  </a:lnTo>
                  <a:cubicBezTo>
                    <a:pt x="78" y="25"/>
                    <a:pt x="66" y="14"/>
                    <a:pt x="45" y="12"/>
                  </a:cubicBezTo>
                  <a:lnTo>
                    <a:pt x="45"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62"/>
            <p:cNvSpPr>
              <a:spLocks/>
            </p:cNvSpPr>
            <p:nvPr/>
          </p:nvSpPr>
          <p:spPr bwMode="auto">
            <a:xfrm>
              <a:off x="4280" y="982"/>
              <a:ext cx="90" cy="175"/>
            </a:xfrm>
            <a:custGeom>
              <a:avLst/>
              <a:gdLst>
                <a:gd name="T0" fmla="*/ 136 w 143"/>
                <a:gd name="T1" fmla="*/ 135 h 273"/>
                <a:gd name="T2" fmla="*/ 136 w 143"/>
                <a:gd name="T3" fmla="*/ 135 h 273"/>
                <a:gd name="T4" fmla="*/ 24 w 143"/>
                <a:gd name="T5" fmla="*/ 23 h 273"/>
                <a:gd name="T6" fmla="*/ 33 w 143"/>
                <a:gd name="T7" fmla="*/ 13 h 273"/>
                <a:gd name="T8" fmla="*/ 33 w 143"/>
                <a:gd name="T9" fmla="*/ 3 h 273"/>
                <a:gd name="T10" fmla="*/ 22 w 143"/>
                <a:gd name="T11" fmla="*/ 4 h 273"/>
                <a:gd name="T12" fmla="*/ 2 w 143"/>
                <a:gd name="T13" fmla="*/ 24 h 273"/>
                <a:gd name="T14" fmla="*/ 2 w 143"/>
                <a:gd name="T15" fmla="*/ 34 h 273"/>
                <a:gd name="T16" fmla="*/ 19 w 143"/>
                <a:gd name="T17" fmla="*/ 58 h 273"/>
                <a:gd name="T18" fmla="*/ 25 w 143"/>
                <a:gd name="T19" fmla="*/ 61 h 273"/>
                <a:gd name="T20" fmla="*/ 30 w 143"/>
                <a:gd name="T21" fmla="*/ 60 h 273"/>
                <a:gd name="T22" fmla="*/ 32 w 143"/>
                <a:gd name="T23" fmla="*/ 49 h 273"/>
                <a:gd name="T24" fmla="*/ 23 w 143"/>
                <a:gd name="T25" fmla="*/ 38 h 273"/>
                <a:gd name="T26" fmla="*/ 121 w 143"/>
                <a:gd name="T27" fmla="*/ 137 h 273"/>
                <a:gd name="T28" fmla="*/ 43 w 143"/>
                <a:gd name="T29" fmla="*/ 259 h 273"/>
                <a:gd name="T30" fmla="*/ 38 w 143"/>
                <a:gd name="T31" fmla="*/ 268 h 273"/>
                <a:gd name="T32" fmla="*/ 45 w 143"/>
                <a:gd name="T33" fmla="*/ 273 h 273"/>
                <a:gd name="T34" fmla="*/ 47 w 143"/>
                <a:gd name="T35" fmla="*/ 273 h 273"/>
                <a:gd name="T36" fmla="*/ 136 w 143"/>
                <a:gd name="T37" fmla="*/ 13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273">
                  <a:moveTo>
                    <a:pt x="136" y="135"/>
                  </a:moveTo>
                  <a:lnTo>
                    <a:pt x="136" y="135"/>
                  </a:lnTo>
                  <a:cubicBezTo>
                    <a:pt x="129" y="76"/>
                    <a:pt x="83" y="30"/>
                    <a:pt x="24" y="23"/>
                  </a:cubicBezTo>
                  <a:lnTo>
                    <a:pt x="33" y="13"/>
                  </a:lnTo>
                  <a:cubicBezTo>
                    <a:pt x="36" y="10"/>
                    <a:pt x="36" y="5"/>
                    <a:pt x="33" y="3"/>
                  </a:cubicBezTo>
                  <a:cubicBezTo>
                    <a:pt x="30" y="0"/>
                    <a:pt x="25" y="1"/>
                    <a:pt x="22" y="4"/>
                  </a:cubicBezTo>
                  <a:lnTo>
                    <a:pt x="2" y="24"/>
                  </a:lnTo>
                  <a:cubicBezTo>
                    <a:pt x="0" y="27"/>
                    <a:pt x="0" y="31"/>
                    <a:pt x="2" y="34"/>
                  </a:cubicBezTo>
                  <a:lnTo>
                    <a:pt x="19" y="58"/>
                  </a:lnTo>
                  <a:cubicBezTo>
                    <a:pt x="21" y="60"/>
                    <a:pt x="23" y="61"/>
                    <a:pt x="25" y="61"/>
                  </a:cubicBezTo>
                  <a:cubicBezTo>
                    <a:pt x="27" y="61"/>
                    <a:pt x="28" y="61"/>
                    <a:pt x="30" y="60"/>
                  </a:cubicBezTo>
                  <a:cubicBezTo>
                    <a:pt x="33" y="57"/>
                    <a:pt x="34" y="53"/>
                    <a:pt x="32" y="49"/>
                  </a:cubicBezTo>
                  <a:lnTo>
                    <a:pt x="23" y="38"/>
                  </a:lnTo>
                  <a:cubicBezTo>
                    <a:pt x="74" y="44"/>
                    <a:pt x="115" y="85"/>
                    <a:pt x="121" y="137"/>
                  </a:cubicBezTo>
                  <a:cubicBezTo>
                    <a:pt x="128" y="191"/>
                    <a:pt x="95" y="242"/>
                    <a:pt x="43" y="259"/>
                  </a:cubicBezTo>
                  <a:cubicBezTo>
                    <a:pt x="39" y="260"/>
                    <a:pt x="37" y="264"/>
                    <a:pt x="38" y="268"/>
                  </a:cubicBezTo>
                  <a:cubicBezTo>
                    <a:pt x="39" y="271"/>
                    <a:pt x="42" y="273"/>
                    <a:pt x="45" y="273"/>
                  </a:cubicBezTo>
                  <a:cubicBezTo>
                    <a:pt x="46" y="273"/>
                    <a:pt x="47" y="273"/>
                    <a:pt x="47" y="273"/>
                  </a:cubicBezTo>
                  <a:cubicBezTo>
                    <a:pt x="106" y="254"/>
                    <a:pt x="143" y="197"/>
                    <a:pt x="136" y="1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Freeform 63"/>
            <p:cNvSpPr>
              <a:spLocks/>
            </p:cNvSpPr>
            <p:nvPr/>
          </p:nvSpPr>
          <p:spPr bwMode="auto">
            <a:xfrm>
              <a:off x="4201" y="999"/>
              <a:ext cx="89" cy="176"/>
            </a:xfrm>
            <a:custGeom>
              <a:avLst/>
              <a:gdLst>
                <a:gd name="T0" fmla="*/ 122 w 141"/>
                <a:gd name="T1" fmla="*/ 217 h 274"/>
                <a:gd name="T2" fmla="*/ 122 w 141"/>
                <a:gd name="T3" fmla="*/ 217 h 274"/>
                <a:gd name="T4" fmla="*/ 111 w 141"/>
                <a:gd name="T5" fmla="*/ 215 h 274"/>
                <a:gd name="T6" fmla="*/ 110 w 141"/>
                <a:gd name="T7" fmla="*/ 225 h 274"/>
                <a:gd name="T8" fmla="*/ 117 w 141"/>
                <a:gd name="T9" fmla="*/ 236 h 274"/>
                <a:gd name="T10" fmla="*/ 21 w 141"/>
                <a:gd name="T11" fmla="*/ 137 h 274"/>
                <a:gd name="T12" fmla="*/ 98 w 141"/>
                <a:gd name="T13" fmla="*/ 16 h 274"/>
                <a:gd name="T14" fmla="*/ 103 w 141"/>
                <a:gd name="T15" fmla="*/ 6 h 274"/>
                <a:gd name="T16" fmla="*/ 94 w 141"/>
                <a:gd name="T17" fmla="*/ 2 h 274"/>
                <a:gd name="T18" fmla="*/ 6 w 141"/>
                <a:gd name="T19" fmla="*/ 139 h 274"/>
                <a:gd name="T20" fmla="*/ 117 w 141"/>
                <a:gd name="T21" fmla="*/ 251 h 274"/>
                <a:gd name="T22" fmla="*/ 108 w 141"/>
                <a:gd name="T23" fmla="*/ 262 h 274"/>
                <a:gd name="T24" fmla="*/ 108 w 141"/>
                <a:gd name="T25" fmla="*/ 273 h 274"/>
                <a:gd name="T26" fmla="*/ 113 w 141"/>
                <a:gd name="T27" fmla="*/ 274 h 274"/>
                <a:gd name="T28" fmla="*/ 119 w 141"/>
                <a:gd name="T29" fmla="*/ 272 h 274"/>
                <a:gd name="T30" fmla="*/ 139 w 141"/>
                <a:gd name="T31" fmla="*/ 250 h 274"/>
                <a:gd name="T32" fmla="*/ 139 w 141"/>
                <a:gd name="T33" fmla="*/ 241 h 274"/>
                <a:gd name="T34" fmla="*/ 122 w 141"/>
                <a:gd name="T35" fmla="*/ 21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274">
                  <a:moveTo>
                    <a:pt x="122" y="217"/>
                  </a:moveTo>
                  <a:lnTo>
                    <a:pt x="122" y="217"/>
                  </a:lnTo>
                  <a:cubicBezTo>
                    <a:pt x="119" y="213"/>
                    <a:pt x="115" y="213"/>
                    <a:pt x="111" y="215"/>
                  </a:cubicBezTo>
                  <a:cubicBezTo>
                    <a:pt x="108" y="217"/>
                    <a:pt x="107" y="222"/>
                    <a:pt x="110" y="225"/>
                  </a:cubicBezTo>
                  <a:lnTo>
                    <a:pt x="117" y="236"/>
                  </a:lnTo>
                  <a:cubicBezTo>
                    <a:pt x="67" y="229"/>
                    <a:pt x="27" y="188"/>
                    <a:pt x="21" y="137"/>
                  </a:cubicBezTo>
                  <a:cubicBezTo>
                    <a:pt x="15" y="84"/>
                    <a:pt x="47" y="33"/>
                    <a:pt x="98" y="16"/>
                  </a:cubicBezTo>
                  <a:cubicBezTo>
                    <a:pt x="102" y="15"/>
                    <a:pt x="104" y="10"/>
                    <a:pt x="103" y="6"/>
                  </a:cubicBezTo>
                  <a:cubicBezTo>
                    <a:pt x="102" y="3"/>
                    <a:pt x="97" y="0"/>
                    <a:pt x="94" y="2"/>
                  </a:cubicBezTo>
                  <a:cubicBezTo>
                    <a:pt x="36" y="21"/>
                    <a:pt x="0" y="79"/>
                    <a:pt x="6" y="139"/>
                  </a:cubicBezTo>
                  <a:cubicBezTo>
                    <a:pt x="13" y="198"/>
                    <a:pt x="60" y="244"/>
                    <a:pt x="117" y="251"/>
                  </a:cubicBezTo>
                  <a:lnTo>
                    <a:pt x="108" y="262"/>
                  </a:lnTo>
                  <a:cubicBezTo>
                    <a:pt x="105" y="265"/>
                    <a:pt x="105" y="270"/>
                    <a:pt x="108" y="273"/>
                  </a:cubicBezTo>
                  <a:cubicBezTo>
                    <a:pt x="110" y="274"/>
                    <a:pt x="111" y="274"/>
                    <a:pt x="113" y="274"/>
                  </a:cubicBezTo>
                  <a:cubicBezTo>
                    <a:pt x="115" y="274"/>
                    <a:pt x="117" y="274"/>
                    <a:pt x="119" y="272"/>
                  </a:cubicBezTo>
                  <a:lnTo>
                    <a:pt x="139" y="250"/>
                  </a:lnTo>
                  <a:cubicBezTo>
                    <a:pt x="141" y="248"/>
                    <a:pt x="141" y="244"/>
                    <a:pt x="139" y="241"/>
                  </a:cubicBezTo>
                  <a:lnTo>
                    <a:pt x="122" y="2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88" name="TextBox 87"/>
          <p:cNvSpPr txBox="1"/>
          <p:nvPr/>
        </p:nvSpPr>
        <p:spPr>
          <a:xfrm>
            <a:off x="741900" y="6253476"/>
            <a:ext cx="8075431" cy="207749"/>
          </a:xfrm>
          <a:prstGeom prst="rect">
            <a:avLst/>
          </a:prstGeom>
          <a:noFill/>
        </p:spPr>
        <p:txBody>
          <a:bodyPr wrap="square" lIns="0">
            <a:spAutoFit/>
          </a:bodyPr>
          <a:lstStyle/>
          <a:p>
            <a:pPr lvl="0"/>
            <a:r>
              <a:rPr lang="en-US" sz="750" dirty="0" smtClean="0">
                <a:solidFill>
                  <a:srgbClr val="424242"/>
                </a:solidFill>
              </a:rPr>
              <a:t>* There </a:t>
            </a:r>
            <a:r>
              <a:rPr lang="en-US" sz="750" dirty="0">
                <a:solidFill>
                  <a:srgbClr val="424242"/>
                </a:solidFill>
              </a:rPr>
              <a:t>is a $2.50 ATM withdrawal fee. Access fees may also be charged by the ATM owner.</a:t>
            </a:r>
          </a:p>
        </p:txBody>
      </p:sp>
      <p:sp>
        <p:nvSpPr>
          <p:cNvPr id="29"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12</a:t>
            </a:fld>
            <a:endParaRPr lang="en-US" dirty="0"/>
          </a:p>
        </p:txBody>
      </p:sp>
    </p:spTree>
    <p:extLst>
      <p:ext uri="{BB962C8B-B14F-4D97-AF65-F5344CB8AC3E}">
        <p14:creationId xmlns:p14="http://schemas.microsoft.com/office/powerpoint/2010/main" val="6826355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HSAs for 18- to 26-year-olds.</a:t>
            </a:r>
            <a:endParaRPr lang="en-US" dirty="0"/>
          </a:p>
        </p:txBody>
      </p:sp>
      <p:sp>
        <p:nvSpPr>
          <p:cNvPr id="7" name="Rectangle 6"/>
          <p:cNvSpPr/>
          <p:nvPr/>
        </p:nvSpPr>
        <p:spPr>
          <a:xfrm>
            <a:off x="641350" y="1371600"/>
            <a:ext cx="8045450" cy="3375283"/>
          </a:xfrm>
          <a:prstGeom prst="rect">
            <a:avLst/>
          </a:prstGeom>
          <a:noFill/>
        </p:spPr>
        <p:txBody>
          <a:bodyPr wrap="square">
            <a:spAutoFit/>
          </a:bodyPr>
          <a:lstStyle/>
          <a:p>
            <a:pPr>
              <a:spcAft>
                <a:spcPts val="600"/>
              </a:spcAft>
              <a:buClr>
                <a:schemeClr val="accent3"/>
              </a:buClr>
            </a:pPr>
            <a:r>
              <a:rPr lang="en-US" sz="1600" b="1" dirty="0">
                <a:solidFill>
                  <a:schemeClr val="accent1"/>
                </a:solidFill>
              </a:rPr>
              <a:t>Dependent children can open their own HSA to start saving if they are:</a:t>
            </a:r>
          </a:p>
          <a:p>
            <a:pPr marL="285750" indent="-285750">
              <a:spcAft>
                <a:spcPts val="600"/>
              </a:spcAft>
              <a:buClr>
                <a:schemeClr val="accent3"/>
              </a:buClr>
              <a:buFont typeface="Arial" charset="0"/>
              <a:buChar char="•"/>
            </a:pPr>
            <a:r>
              <a:rPr lang="en-US" sz="1600" dirty="0">
                <a:solidFill>
                  <a:srgbClr val="4D4D4D"/>
                </a:solidFill>
              </a:rPr>
              <a:t>Age 18 to </a:t>
            </a:r>
            <a:r>
              <a:rPr lang="en-US" sz="1600" dirty="0" smtClean="0">
                <a:solidFill>
                  <a:srgbClr val="4D4D4D"/>
                </a:solidFill>
              </a:rPr>
              <a:t>26.</a:t>
            </a:r>
            <a:endParaRPr lang="en-US" sz="1600" dirty="0">
              <a:solidFill>
                <a:srgbClr val="4D4D4D"/>
              </a:solidFill>
            </a:endParaRPr>
          </a:p>
          <a:p>
            <a:pPr marL="285750" indent="-285750">
              <a:spcAft>
                <a:spcPts val="600"/>
              </a:spcAft>
              <a:buClr>
                <a:schemeClr val="accent3"/>
              </a:buClr>
              <a:buFont typeface="Arial" charset="0"/>
              <a:buChar char="•"/>
            </a:pPr>
            <a:r>
              <a:rPr lang="en-US" sz="1600" dirty="0">
                <a:solidFill>
                  <a:srgbClr val="4D4D4D"/>
                </a:solidFill>
              </a:rPr>
              <a:t>Covered under their parents’ HSA-qualifying high-deductible health </a:t>
            </a:r>
            <a:r>
              <a:rPr lang="en-US" sz="1600" dirty="0" smtClean="0">
                <a:solidFill>
                  <a:srgbClr val="4D4D4D"/>
                </a:solidFill>
              </a:rPr>
              <a:t>plan </a:t>
            </a:r>
            <a:r>
              <a:rPr lang="en-US" sz="1600" dirty="0">
                <a:solidFill>
                  <a:srgbClr val="4D4D4D"/>
                </a:solidFill>
              </a:rPr>
              <a:t>(HDHP</a:t>
            </a:r>
            <a:r>
              <a:rPr lang="en-US" sz="1600" dirty="0" smtClean="0">
                <a:solidFill>
                  <a:srgbClr val="4D4D4D"/>
                </a:solidFill>
              </a:rPr>
              <a:t>).</a:t>
            </a:r>
            <a:endParaRPr lang="en-US" sz="1600" dirty="0">
              <a:solidFill>
                <a:srgbClr val="4D4D4D"/>
              </a:solidFill>
            </a:endParaRPr>
          </a:p>
          <a:p>
            <a:pPr marL="285750" indent="-285750">
              <a:spcAft>
                <a:spcPts val="400"/>
              </a:spcAft>
              <a:buClr>
                <a:schemeClr val="accent3"/>
              </a:buClr>
              <a:buFont typeface="Arial" charset="0"/>
              <a:buChar char="•"/>
            </a:pPr>
            <a:r>
              <a:rPr lang="en-US" sz="1600" dirty="0">
                <a:solidFill>
                  <a:srgbClr val="4D4D4D"/>
                </a:solidFill>
              </a:rPr>
              <a:t>NOT claimed as a dependent on a parent’s tax </a:t>
            </a:r>
            <a:r>
              <a:rPr lang="en-US" sz="1600" dirty="0" smtClean="0">
                <a:solidFill>
                  <a:srgbClr val="4D4D4D"/>
                </a:solidFill>
              </a:rPr>
              <a:t>return.</a:t>
            </a:r>
          </a:p>
          <a:p>
            <a:pPr>
              <a:spcBef>
                <a:spcPts val="1800"/>
              </a:spcBef>
              <a:spcAft>
                <a:spcPts val="600"/>
              </a:spcAft>
              <a:buClr>
                <a:schemeClr val="accent3"/>
              </a:buClr>
            </a:pPr>
            <a:r>
              <a:rPr lang="en-US" sz="1600" b="1" dirty="0">
                <a:solidFill>
                  <a:schemeClr val="accent1"/>
                </a:solidFill>
              </a:rPr>
              <a:t>Getting the most from their </a:t>
            </a:r>
            <a:r>
              <a:rPr lang="en-US" sz="1600" b="1" dirty="0" smtClean="0">
                <a:solidFill>
                  <a:schemeClr val="accent1"/>
                </a:solidFill>
              </a:rPr>
              <a:t>HSA:</a:t>
            </a:r>
            <a:endParaRPr lang="en-US" sz="1600" b="1" dirty="0">
              <a:solidFill>
                <a:schemeClr val="accent1"/>
              </a:solidFill>
            </a:endParaRPr>
          </a:p>
          <a:p>
            <a:pPr marL="285750" indent="-285750">
              <a:spcAft>
                <a:spcPts val="600"/>
              </a:spcAft>
              <a:buClr>
                <a:schemeClr val="accent3"/>
              </a:buClr>
              <a:buFont typeface="Arial" charset="0"/>
              <a:buChar char="•"/>
            </a:pPr>
            <a:r>
              <a:rPr lang="en-US" sz="1600" dirty="0">
                <a:solidFill>
                  <a:srgbClr val="4D4D4D"/>
                </a:solidFill>
              </a:rPr>
              <a:t>They can contribute up to the annual maximum family </a:t>
            </a:r>
            <a:r>
              <a:rPr lang="en-US" sz="1600" dirty="0" smtClean="0">
                <a:solidFill>
                  <a:srgbClr val="4D4D4D"/>
                </a:solidFill>
              </a:rPr>
              <a:t>limit.</a:t>
            </a:r>
            <a:endParaRPr lang="en-US" sz="1600" dirty="0">
              <a:solidFill>
                <a:srgbClr val="4D4D4D"/>
              </a:solidFill>
            </a:endParaRPr>
          </a:p>
          <a:p>
            <a:pPr marL="285750" indent="-285750">
              <a:spcAft>
                <a:spcPts val="600"/>
              </a:spcAft>
              <a:buClr>
                <a:schemeClr val="accent3"/>
              </a:buClr>
              <a:buFont typeface="Arial" charset="0"/>
              <a:buChar char="•"/>
            </a:pPr>
            <a:r>
              <a:rPr lang="en-US" sz="1600" dirty="0">
                <a:solidFill>
                  <a:srgbClr val="4D4D4D"/>
                </a:solidFill>
              </a:rPr>
              <a:t>They reap the income tax benefits of owning an </a:t>
            </a:r>
            <a:r>
              <a:rPr lang="en-US" sz="1600" dirty="0" smtClean="0">
                <a:solidFill>
                  <a:srgbClr val="4D4D4D"/>
                </a:solidFill>
              </a:rPr>
              <a:t>HSA.</a:t>
            </a:r>
            <a:endParaRPr lang="en-US" sz="1600" dirty="0">
              <a:solidFill>
                <a:srgbClr val="4D4D4D"/>
              </a:solidFill>
            </a:endParaRPr>
          </a:p>
          <a:p>
            <a:pPr marL="285750" indent="-285750">
              <a:spcAft>
                <a:spcPts val="600"/>
              </a:spcAft>
              <a:buClr>
                <a:schemeClr val="accent3"/>
              </a:buClr>
              <a:buFont typeface="Arial" charset="0"/>
              <a:buChar char="•"/>
            </a:pPr>
            <a:r>
              <a:rPr lang="en-US" sz="1600" dirty="0">
                <a:solidFill>
                  <a:srgbClr val="4D4D4D"/>
                </a:solidFill>
              </a:rPr>
              <a:t>They can save up to pay for qualified medical expenses </a:t>
            </a:r>
            <a:r>
              <a:rPr lang="en-US" sz="1600" dirty="0" smtClean="0">
                <a:solidFill>
                  <a:srgbClr val="4D4D4D"/>
                </a:solidFill>
              </a:rPr>
              <a:t/>
            </a:r>
            <a:br>
              <a:rPr lang="en-US" sz="1600" dirty="0" smtClean="0">
                <a:solidFill>
                  <a:srgbClr val="4D4D4D"/>
                </a:solidFill>
              </a:rPr>
            </a:br>
            <a:r>
              <a:rPr lang="en-US" sz="1600" dirty="0" smtClean="0">
                <a:solidFill>
                  <a:srgbClr val="4D4D4D"/>
                </a:solidFill>
              </a:rPr>
              <a:t>now </a:t>
            </a:r>
            <a:r>
              <a:rPr lang="en-US" sz="1600" dirty="0">
                <a:solidFill>
                  <a:srgbClr val="4D4D4D"/>
                </a:solidFill>
              </a:rPr>
              <a:t>or in the </a:t>
            </a:r>
            <a:r>
              <a:rPr lang="en-US" sz="1600" dirty="0" smtClean="0">
                <a:solidFill>
                  <a:srgbClr val="4D4D4D"/>
                </a:solidFill>
              </a:rPr>
              <a:t>future.</a:t>
            </a:r>
            <a:endParaRPr lang="en-US" sz="1600" dirty="0">
              <a:solidFill>
                <a:srgbClr val="4D4D4D"/>
              </a:solidFill>
            </a:endParaRPr>
          </a:p>
          <a:p>
            <a:pPr marL="285750" indent="-285750">
              <a:spcAft>
                <a:spcPts val="400"/>
              </a:spcAft>
              <a:buClr>
                <a:schemeClr val="accent3"/>
              </a:buClr>
              <a:buFont typeface="Arial" charset="0"/>
              <a:buChar char="•"/>
            </a:pPr>
            <a:endParaRPr lang="en-US" sz="1600" dirty="0">
              <a:solidFill>
                <a:srgbClr val="4D4D4D"/>
              </a:solidFill>
            </a:endParaRPr>
          </a:p>
        </p:txBody>
      </p:sp>
      <p:grpSp>
        <p:nvGrpSpPr>
          <p:cNvPr id="4" name="Group 3"/>
          <p:cNvGrpSpPr/>
          <p:nvPr/>
        </p:nvGrpSpPr>
        <p:grpSpPr>
          <a:xfrm>
            <a:off x="5549650" y="4156016"/>
            <a:ext cx="3365750" cy="1834600"/>
            <a:chOff x="2981200" y="2868613"/>
            <a:chExt cx="3365750" cy="1834600"/>
          </a:xfrm>
        </p:grpSpPr>
        <p:grpSp>
          <p:nvGrpSpPr>
            <p:cNvPr id="18" name="Group 17"/>
            <p:cNvGrpSpPr>
              <a:grpSpLocks noChangeAspect="1"/>
            </p:cNvGrpSpPr>
            <p:nvPr/>
          </p:nvGrpSpPr>
          <p:grpSpPr bwMode="auto">
            <a:xfrm>
              <a:off x="4451262" y="2868613"/>
              <a:ext cx="1270619" cy="1330553"/>
              <a:chOff x="4011" y="2476"/>
              <a:chExt cx="636" cy="666"/>
            </a:xfrm>
            <a:solidFill>
              <a:srgbClr val="E1E1E1"/>
            </a:solidFill>
          </p:grpSpPr>
          <p:sp>
            <p:nvSpPr>
              <p:cNvPr id="34" name="Freeform 5"/>
              <p:cNvSpPr>
                <a:spLocks/>
              </p:cNvSpPr>
              <p:nvPr/>
            </p:nvSpPr>
            <p:spPr bwMode="auto">
              <a:xfrm>
                <a:off x="4268" y="2672"/>
                <a:ext cx="29" cy="22"/>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p:cNvSpPr>
              <p:nvPr/>
            </p:nvSpPr>
            <p:spPr bwMode="auto">
              <a:xfrm>
                <a:off x="4357" y="2672"/>
                <a:ext cx="29" cy="22"/>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noEditPoints="1"/>
              </p:cNvSpPr>
              <p:nvPr/>
            </p:nvSpPr>
            <p:spPr bwMode="auto">
              <a:xfrm>
                <a:off x="4011" y="2476"/>
                <a:ext cx="636" cy="666"/>
              </a:xfrm>
              <a:custGeom>
                <a:avLst/>
                <a:gdLst>
                  <a:gd name="T0" fmla="*/ 186 w 300"/>
                  <a:gd name="T1" fmla="*/ 146 h 300"/>
                  <a:gd name="T2" fmla="*/ 149 w 300"/>
                  <a:gd name="T3" fmla="*/ 168 h 300"/>
                  <a:gd name="T4" fmla="*/ 113 w 300"/>
                  <a:gd name="T5" fmla="*/ 147 h 300"/>
                  <a:gd name="T6" fmla="*/ 104 w 300"/>
                  <a:gd name="T7" fmla="*/ 114 h 300"/>
                  <a:gd name="T8" fmla="*/ 92 w 300"/>
                  <a:gd name="T9" fmla="*/ 102 h 300"/>
                  <a:gd name="T10" fmla="*/ 91 w 300"/>
                  <a:gd name="T11" fmla="*/ 82 h 300"/>
                  <a:gd name="T12" fmla="*/ 96 w 300"/>
                  <a:gd name="T13" fmla="*/ 80 h 300"/>
                  <a:gd name="T14" fmla="*/ 116 w 300"/>
                  <a:gd name="T15" fmla="*/ 37 h 300"/>
                  <a:gd name="T16" fmla="*/ 187 w 300"/>
                  <a:gd name="T17" fmla="*/ 54 h 300"/>
                  <a:gd name="T18" fmla="*/ 202 w 300"/>
                  <a:gd name="T19" fmla="*/ 80 h 300"/>
                  <a:gd name="T20" fmla="*/ 206 w 300"/>
                  <a:gd name="T21" fmla="*/ 82 h 300"/>
                  <a:gd name="T22" fmla="*/ 206 w 300"/>
                  <a:gd name="T23" fmla="*/ 103 h 300"/>
                  <a:gd name="T24" fmla="*/ 197 w 300"/>
                  <a:gd name="T25" fmla="*/ 109 h 300"/>
                  <a:gd name="T26" fmla="*/ 195 w 300"/>
                  <a:gd name="T27" fmla="*/ 121 h 300"/>
                  <a:gd name="T28" fmla="*/ 150 w 300"/>
                  <a:gd name="T29" fmla="*/ 225 h 300"/>
                  <a:gd name="T30" fmla="*/ 113 w 300"/>
                  <a:gd name="T31" fmla="*/ 195 h 300"/>
                  <a:gd name="T32" fmla="*/ 149 w 300"/>
                  <a:gd name="T33" fmla="*/ 183 h 300"/>
                  <a:gd name="T34" fmla="*/ 186 w 300"/>
                  <a:gd name="T35" fmla="*/ 195 h 300"/>
                  <a:gd name="T36" fmla="*/ 299 w 300"/>
                  <a:gd name="T37" fmla="*/ 290 h 300"/>
                  <a:gd name="T38" fmla="*/ 199 w 300"/>
                  <a:gd name="T39" fmla="*/ 185 h 300"/>
                  <a:gd name="T40" fmla="*/ 192 w 300"/>
                  <a:gd name="T41" fmla="*/ 163 h 300"/>
                  <a:gd name="T42" fmla="*/ 198 w 300"/>
                  <a:gd name="T43" fmla="*/ 156 h 300"/>
                  <a:gd name="T44" fmla="*/ 210 w 300"/>
                  <a:gd name="T45" fmla="*/ 120 h 300"/>
                  <a:gd name="T46" fmla="*/ 223 w 300"/>
                  <a:gd name="T47" fmla="*/ 87 h 300"/>
                  <a:gd name="T48" fmla="*/ 209 w 300"/>
                  <a:gd name="T49" fmla="*/ 66 h 300"/>
                  <a:gd name="T50" fmla="*/ 155 w 300"/>
                  <a:gd name="T51" fmla="*/ 0 h 300"/>
                  <a:gd name="T52" fmla="*/ 89 w 300"/>
                  <a:gd name="T53" fmla="*/ 53 h 300"/>
                  <a:gd name="T54" fmla="*/ 80 w 300"/>
                  <a:gd name="T55" fmla="*/ 72 h 300"/>
                  <a:gd name="T56" fmla="*/ 77 w 300"/>
                  <a:gd name="T57" fmla="*/ 104 h 300"/>
                  <a:gd name="T58" fmla="*/ 89 w 300"/>
                  <a:gd name="T59" fmla="*/ 122 h 300"/>
                  <a:gd name="T60" fmla="*/ 106 w 300"/>
                  <a:gd name="T61" fmla="*/ 163 h 300"/>
                  <a:gd name="T62" fmla="*/ 102 w 300"/>
                  <a:gd name="T63" fmla="*/ 184 h 300"/>
                  <a:gd name="T64" fmla="*/ 0 w 300"/>
                  <a:gd name="T65" fmla="*/ 290 h 300"/>
                  <a:gd name="T66" fmla="*/ 7 w 300"/>
                  <a:gd name="T67" fmla="*/ 300 h 300"/>
                  <a:gd name="T68" fmla="*/ 99 w 300"/>
                  <a:gd name="T69" fmla="*/ 201 h 300"/>
                  <a:gd name="T70" fmla="*/ 201 w 300"/>
                  <a:gd name="T71" fmla="*/ 202 h 300"/>
                  <a:gd name="T72" fmla="*/ 292 w 300"/>
                  <a:gd name="T73" fmla="*/ 299 h 300"/>
                  <a:gd name="T74" fmla="*/ 299 w 300"/>
                  <a:gd name="T75"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186" y="146"/>
                    </a:moveTo>
                    <a:lnTo>
                      <a:pt x="186" y="146"/>
                    </a:lnTo>
                    <a:lnTo>
                      <a:pt x="180" y="154"/>
                    </a:lnTo>
                    <a:cubicBezTo>
                      <a:pt x="172" y="163"/>
                      <a:pt x="161" y="168"/>
                      <a:pt x="149" y="168"/>
                    </a:cubicBezTo>
                    <a:cubicBezTo>
                      <a:pt x="137" y="168"/>
                      <a:pt x="125" y="163"/>
                      <a:pt x="118" y="153"/>
                    </a:cubicBezTo>
                    <a:lnTo>
                      <a:pt x="113" y="147"/>
                    </a:lnTo>
                    <a:cubicBezTo>
                      <a:pt x="107" y="140"/>
                      <a:pt x="104" y="131"/>
                      <a:pt x="104" y="122"/>
                    </a:cubicBezTo>
                    <a:lnTo>
                      <a:pt x="104" y="114"/>
                    </a:lnTo>
                    <a:cubicBezTo>
                      <a:pt x="104" y="110"/>
                      <a:pt x="100" y="106"/>
                      <a:pt x="96" y="106"/>
                    </a:cubicBezTo>
                    <a:cubicBezTo>
                      <a:pt x="94" y="106"/>
                      <a:pt x="92" y="105"/>
                      <a:pt x="92" y="102"/>
                    </a:cubicBezTo>
                    <a:lnTo>
                      <a:pt x="90" y="86"/>
                    </a:lnTo>
                    <a:cubicBezTo>
                      <a:pt x="90" y="84"/>
                      <a:pt x="91" y="82"/>
                      <a:pt x="91" y="82"/>
                    </a:cubicBezTo>
                    <a:cubicBezTo>
                      <a:pt x="92" y="81"/>
                      <a:pt x="93" y="80"/>
                      <a:pt x="95" y="80"/>
                    </a:cubicBezTo>
                    <a:cubicBezTo>
                      <a:pt x="95" y="80"/>
                      <a:pt x="96" y="80"/>
                      <a:pt x="96" y="80"/>
                    </a:cubicBezTo>
                    <a:cubicBezTo>
                      <a:pt x="96" y="80"/>
                      <a:pt x="97" y="81"/>
                      <a:pt x="98" y="81"/>
                    </a:cubicBezTo>
                    <a:cubicBezTo>
                      <a:pt x="118" y="81"/>
                      <a:pt x="116" y="49"/>
                      <a:pt x="116" y="37"/>
                    </a:cubicBezTo>
                    <a:cubicBezTo>
                      <a:pt x="116" y="37"/>
                      <a:pt x="136" y="44"/>
                      <a:pt x="167" y="39"/>
                    </a:cubicBezTo>
                    <a:cubicBezTo>
                      <a:pt x="177" y="38"/>
                      <a:pt x="185" y="44"/>
                      <a:pt x="187" y="54"/>
                    </a:cubicBezTo>
                    <a:cubicBezTo>
                      <a:pt x="188" y="64"/>
                      <a:pt x="188" y="81"/>
                      <a:pt x="200" y="81"/>
                    </a:cubicBezTo>
                    <a:cubicBezTo>
                      <a:pt x="201" y="81"/>
                      <a:pt x="201" y="80"/>
                      <a:pt x="202" y="80"/>
                    </a:cubicBezTo>
                    <a:cubicBezTo>
                      <a:pt x="202" y="80"/>
                      <a:pt x="202" y="80"/>
                      <a:pt x="203" y="80"/>
                    </a:cubicBezTo>
                    <a:cubicBezTo>
                      <a:pt x="205" y="80"/>
                      <a:pt x="206" y="81"/>
                      <a:pt x="206" y="82"/>
                    </a:cubicBezTo>
                    <a:cubicBezTo>
                      <a:pt x="207" y="82"/>
                      <a:pt x="208" y="84"/>
                      <a:pt x="208" y="86"/>
                    </a:cubicBezTo>
                    <a:lnTo>
                      <a:pt x="206" y="103"/>
                    </a:lnTo>
                    <a:cubicBezTo>
                      <a:pt x="206" y="105"/>
                      <a:pt x="204" y="106"/>
                      <a:pt x="202" y="106"/>
                    </a:cubicBezTo>
                    <a:cubicBezTo>
                      <a:pt x="200" y="106"/>
                      <a:pt x="198" y="107"/>
                      <a:pt x="197" y="109"/>
                    </a:cubicBezTo>
                    <a:cubicBezTo>
                      <a:pt x="195" y="110"/>
                      <a:pt x="195" y="112"/>
                      <a:pt x="195" y="114"/>
                    </a:cubicBezTo>
                    <a:lnTo>
                      <a:pt x="195" y="121"/>
                    </a:lnTo>
                    <a:cubicBezTo>
                      <a:pt x="195" y="130"/>
                      <a:pt x="192" y="139"/>
                      <a:pt x="186" y="146"/>
                    </a:cubicBezTo>
                    <a:close/>
                    <a:moveTo>
                      <a:pt x="150" y="225"/>
                    </a:moveTo>
                    <a:lnTo>
                      <a:pt x="150" y="225"/>
                    </a:lnTo>
                    <a:cubicBezTo>
                      <a:pt x="131" y="225"/>
                      <a:pt x="116" y="212"/>
                      <a:pt x="113" y="195"/>
                    </a:cubicBezTo>
                    <a:cubicBezTo>
                      <a:pt x="118" y="189"/>
                      <a:pt x="120" y="182"/>
                      <a:pt x="121" y="176"/>
                    </a:cubicBezTo>
                    <a:cubicBezTo>
                      <a:pt x="130" y="181"/>
                      <a:pt x="139" y="183"/>
                      <a:pt x="149" y="183"/>
                    </a:cubicBezTo>
                    <a:cubicBezTo>
                      <a:pt x="159" y="183"/>
                      <a:pt x="169" y="181"/>
                      <a:pt x="178" y="175"/>
                    </a:cubicBezTo>
                    <a:cubicBezTo>
                      <a:pt x="179" y="181"/>
                      <a:pt x="181" y="188"/>
                      <a:pt x="186" y="195"/>
                    </a:cubicBezTo>
                    <a:cubicBezTo>
                      <a:pt x="183" y="212"/>
                      <a:pt x="168" y="225"/>
                      <a:pt x="150" y="225"/>
                    </a:cubicBezTo>
                    <a:close/>
                    <a:moveTo>
                      <a:pt x="299" y="290"/>
                    </a:moveTo>
                    <a:lnTo>
                      <a:pt x="299" y="290"/>
                    </a:lnTo>
                    <a:cubicBezTo>
                      <a:pt x="289" y="241"/>
                      <a:pt x="250" y="201"/>
                      <a:pt x="199" y="185"/>
                    </a:cubicBezTo>
                    <a:cubicBezTo>
                      <a:pt x="198" y="185"/>
                      <a:pt x="198" y="185"/>
                      <a:pt x="197" y="184"/>
                    </a:cubicBezTo>
                    <a:cubicBezTo>
                      <a:pt x="190" y="175"/>
                      <a:pt x="192" y="163"/>
                      <a:pt x="192" y="163"/>
                    </a:cubicBezTo>
                    <a:cubicBezTo>
                      <a:pt x="192" y="163"/>
                      <a:pt x="192" y="163"/>
                      <a:pt x="192" y="162"/>
                    </a:cubicBezTo>
                    <a:lnTo>
                      <a:pt x="198" y="156"/>
                    </a:lnTo>
                    <a:cubicBezTo>
                      <a:pt x="205" y="146"/>
                      <a:pt x="210" y="134"/>
                      <a:pt x="210" y="121"/>
                    </a:cubicBezTo>
                    <a:lnTo>
                      <a:pt x="210" y="120"/>
                    </a:lnTo>
                    <a:cubicBezTo>
                      <a:pt x="216" y="117"/>
                      <a:pt x="221" y="111"/>
                      <a:pt x="221" y="104"/>
                    </a:cubicBezTo>
                    <a:lnTo>
                      <a:pt x="223" y="87"/>
                    </a:lnTo>
                    <a:cubicBezTo>
                      <a:pt x="223" y="81"/>
                      <a:pt x="221" y="76"/>
                      <a:pt x="218" y="72"/>
                    </a:cubicBezTo>
                    <a:cubicBezTo>
                      <a:pt x="215" y="69"/>
                      <a:pt x="212" y="67"/>
                      <a:pt x="209" y="66"/>
                    </a:cubicBezTo>
                    <a:lnTo>
                      <a:pt x="209" y="53"/>
                    </a:lnTo>
                    <a:cubicBezTo>
                      <a:pt x="209" y="23"/>
                      <a:pt x="185" y="0"/>
                      <a:pt x="155" y="0"/>
                    </a:cubicBezTo>
                    <a:lnTo>
                      <a:pt x="143" y="0"/>
                    </a:lnTo>
                    <a:cubicBezTo>
                      <a:pt x="113" y="0"/>
                      <a:pt x="89" y="23"/>
                      <a:pt x="89" y="53"/>
                    </a:cubicBezTo>
                    <a:lnTo>
                      <a:pt x="89" y="66"/>
                    </a:lnTo>
                    <a:cubicBezTo>
                      <a:pt x="86" y="67"/>
                      <a:pt x="83" y="69"/>
                      <a:pt x="80" y="72"/>
                    </a:cubicBezTo>
                    <a:cubicBezTo>
                      <a:pt x="76" y="76"/>
                      <a:pt x="74" y="82"/>
                      <a:pt x="75" y="87"/>
                    </a:cubicBezTo>
                    <a:lnTo>
                      <a:pt x="77" y="104"/>
                    </a:lnTo>
                    <a:cubicBezTo>
                      <a:pt x="78" y="111"/>
                      <a:pt x="82" y="117"/>
                      <a:pt x="89" y="120"/>
                    </a:cubicBezTo>
                    <a:lnTo>
                      <a:pt x="89" y="122"/>
                    </a:lnTo>
                    <a:cubicBezTo>
                      <a:pt x="89" y="134"/>
                      <a:pt x="93" y="146"/>
                      <a:pt x="101" y="156"/>
                    </a:cubicBezTo>
                    <a:lnTo>
                      <a:pt x="106" y="163"/>
                    </a:lnTo>
                    <a:cubicBezTo>
                      <a:pt x="106" y="163"/>
                      <a:pt x="107" y="163"/>
                      <a:pt x="107" y="163"/>
                    </a:cubicBezTo>
                    <a:cubicBezTo>
                      <a:pt x="107" y="165"/>
                      <a:pt x="108" y="176"/>
                      <a:pt x="102" y="184"/>
                    </a:cubicBezTo>
                    <a:cubicBezTo>
                      <a:pt x="101" y="185"/>
                      <a:pt x="101" y="185"/>
                      <a:pt x="101" y="185"/>
                    </a:cubicBezTo>
                    <a:cubicBezTo>
                      <a:pt x="49" y="201"/>
                      <a:pt x="10" y="241"/>
                      <a:pt x="0" y="290"/>
                    </a:cubicBezTo>
                    <a:cubicBezTo>
                      <a:pt x="0" y="295"/>
                      <a:pt x="1" y="298"/>
                      <a:pt x="5" y="299"/>
                    </a:cubicBezTo>
                    <a:cubicBezTo>
                      <a:pt x="6" y="299"/>
                      <a:pt x="6" y="300"/>
                      <a:pt x="7" y="300"/>
                    </a:cubicBezTo>
                    <a:cubicBezTo>
                      <a:pt x="10" y="300"/>
                      <a:pt x="14" y="297"/>
                      <a:pt x="14" y="294"/>
                    </a:cubicBezTo>
                    <a:cubicBezTo>
                      <a:pt x="23" y="252"/>
                      <a:pt x="55" y="217"/>
                      <a:pt x="99" y="201"/>
                    </a:cubicBezTo>
                    <a:cubicBezTo>
                      <a:pt x="105" y="224"/>
                      <a:pt x="125" y="240"/>
                      <a:pt x="150" y="240"/>
                    </a:cubicBezTo>
                    <a:cubicBezTo>
                      <a:pt x="174" y="240"/>
                      <a:pt x="194" y="224"/>
                      <a:pt x="201" y="202"/>
                    </a:cubicBezTo>
                    <a:cubicBezTo>
                      <a:pt x="244" y="217"/>
                      <a:pt x="276" y="252"/>
                      <a:pt x="285" y="294"/>
                    </a:cubicBezTo>
                    <a:cubicBezTo>
                      <a:pt x="285" y="297"/>
                      <a:pt x="288" y="299"/>
                      <a:pt x="292" y="299"/>
                    </a:cubicBezTo>
                    <a:cubicBezTo>
                      <a:pt x="292" y="299"/>
                      <a:pt x="293" y="299"/>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18"/>
            <p:cNvSpPr/>
            <p:nvPr/>
          </p:nvSpPr>
          <p:spPr>
            <a:xfrm>
              <a:off x="5439737" y="3492501"/>
              <a:ext cx="619732" cy="803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5"/>
            <p:cNvGrpSpPr>
              <a:grpSpLocks noChangeAspect="1"/>
            </p:cNvGrpSpPr>
            <p:nvPr/>
          </p:nvGrpSpPr>
          <p:grpSpPr bwMode="auto">
            <a:xfrm>
              <a:off x="5194584" y="3386511"/>
              <a:ext cx="1152366" cy="1202470"/>
              <a:chOff x="2947" y="1776"/>
              <a:chExt cx="184" cy="192"/>
            </a:xfrm>
            <a:solidFill>
              <a:schemeClr val="accent1"/>
            </a:solidFill>
          </p:grpSpPr>
          <p:sp>
            <p:nvSpPr>
              <p:cNvPr id="31" name="Freeform 26"/>
              <p:cNvSpPr>
                <a:spLocks/>
              </p:cNvSpPr>
              <p:nvPr/>
            </p:nvSpPr>
            <p:spPr bwMode="auto">
              <a:xfrm>
                <a:off x="3022" y="1841"/>
                <a:ext cx="9" cy="7"/>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7"/>
                      <a:pt x="2" y="10"/>
                      <a:pt x="5" y="10"/>
                    </a:cubicBezTo>
                    <a:lnTo>
                      <a:pt x="9" y="10"/>
                    </a:lnTo>
                    <a:cubicBezTo>
                      <a:pt x="12" y="10"/>
                      <a:pt x="14" y="7"/>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3046" y="1841"/>
                <a:ext cx="9" cy="7"/>
              </a:xfrm>
              <a:custGeom>
                <a:avLst/>
                <a:gdLst>
                  <a:gd name="T0" fmla="*/ 9 w 13"/>
                  <a:gd name="T1" fmla="*/ 0 h 10"/>
                  <a:gd name="T2" fmla="*/ 9 w 13"/>
                  <a:gd name="T3" fmla="*/ 0 h 10"/>
                  <a:gd name="T4" fmla="*/ 4 w 13"/>
                  <a:gd name="T5" fmla="*/ 0 h 10"/>
                  <a:gd name="T6" fmla="*/ 0 w 13"/>
                  <a:gd name="T7" fmla="*/ 5 h 10"/>
                  <a:gd name="T8" fmla="*/ 4 w 13"/>
                  <a:gd name="T9" fmla="*/ 10 h 10"/>
                  <a:gd name="T10" fmla="*/ 9 w 13"/>
                  <a:gd name="T11" fmla="*/ 10 h 10"/>
                  <a:gd name="T12" fmla="*/ 13 w 13"/>
                  <a:gd name="T13" fmla="*/ 5 h 10"/>
                  <a:gd name="T14" fmla="*/ 9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0"/>
                    </a:moveTo>
                    <a:lnTo>
                      <a:pt x="9" y="0"/>
                    </a:lnTo>
                    <a:lnTo>
                      <a:pt x="4" y="0"/>
                    </a:lnTo>
                    <a:cubicBezTo>
                      <a:pt x="2" y="0"/>
                      <a:pt x="0" y="2"/>
                      <a:pt x="0" y="5"/>
                    </a:cubicBezTo>
                    <a:cubicBezTo>
                      <a:pt x="0" y="7"/>
                      <a:pt x="2" y="10"/>
                      <a:pt x="4" y="10"/>
                    </a:cubicBezTo>
                    <a:lnTo>
                      <a:pt x="9" y="10"/>
                    </a:lnTo>
                    <a:cubicBezTo>
                      <a:pt x="11" y="10"/>
                      <a:pt x="13" y="7"/>
                      <a:pt x="13" y="5"/>
                    </a:cubicBezTo>
                    <a:cubicBezTo>
                      <a:pt x="13" y="2"/>
                      <a:pt x="11"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EditPoints="1"/>
              </p:cNvSpPr>
              <p:nvPr/>
            </p:nvSpPr>
            <p:spPr bwMode="auto">
              <a:xfrm>
                <a:off x="2947" y="1776"/>
                <a:ext cx="184" cy="192"/>
              </a:xfrm>
              <a:custGeom>
                <a:avLst/>
                <a:gdLst>
                  <a:gd name="T0" fmla="*/ 199 w 300"/>
                  <a:gd name="T1" fmla="*/ 120 h 299"/>
                  <a:gd name="T2" fmla="*/ 199 w 300"/>
                  <a:gd name="T3" fmla="*/ 120 h 299"/>
                  <a:gd name="T4" fmla="*/ 158 w 300"/>
                  <a:gd name="T5" fmla="*/ 172 h 299"/>
                  <a:gd name="T6" fmla="*/ 148 w 300"/>
                  <a:gd name="T7" fmla="*/ 174 h 299"/>
                  <a:gd name="T8" fmla="*/ 138 w 300"/>
                  <a:gd name="T9" fmla="*/ 172 h 299"/>
                  <a:gd name="T10" fmla="*/ 96 w 300"/>
                  <a:gd name="T11" fmla="*/ 120 h 299"/>
                  <a:gd name="T12" fmla="*/ 95 w 300"/>
                  <a:gd name="T13" fmla="*/ 114 h 299"/>
                  <a:gd name="T14" fmla="*/ 91 w 300"/>
                  <a:gd name="T15" fmla="*/ 108 h 299"/>
                  <a:gd name="T16" fmla="*/ 90 w 300"/>
                  <a:gd name="T17" fmla="*/ 105 h 299"/>
                  <a:gd name="T18" fmla="*/ 88 w 300"/>
                  <a:gd name="T19" fmla="*/ 100 h 299"/>
                  <a:gd name="T20" fmla="*/ 88 w 300"/>
                  <a:gd name="T21" fmla="*/ 85 h 299"/>
                  <a:gd name="T22" fmla="*/ 88 w 300"/>
                  <a:gd name="T23" fmla="*/ 84 h 299"/>
                  <a:gd name="T24" fmla="*/ 93 w 300"/>
                  <a:gd name="T25" fmla="*/ 85 h 299"/>
                  <a:gd name="T26" fmla="*/ 95 w 300"/>
                  <a:gd name="T27" fmla="*/ 86 h 299"/>
                  <a:gd name="T28" fmla="*/ 95 w 300"/>
                  <a:gd name="T29" fmla="*/ 75 h 299"/>
                  <a:gd name="T30" fmla="*/ 118 w 300"/>
                  <a:gd name="T31" fmla="*/ 53 h 299"/>
                  <a:gd name="T32" fmla="*/ 177 w 300"/>
                  <a:gd name="T33" fmla="*/ 90 h 299"/>
                  <a:gd name="T34" fmla="*/ 200 w 300"/>
                  <a:gd name="T35" fmla="*/ 88 h 299"/>
                  <a:gd name="T36" fmla="*/ 199 w 300"/>
                  <a:gd name="T37" fmla="*/ 120 h 299"/>
                  <a:gd name="T38" fmla="*/ 149 w 300"/>
                  <a:gd name="T39" fmla="*/ 239 h 299"/>
                  <a:gd name="T40" fmla="*/ 149 w 300"/>
                  <a:gd name="T41" fmla="*/ 239 h 299"/>
                  <a:gd name="T42" fmla="*/ 100 w 300"/>
                  <a:gd name="T43" fmla="*/ 201 h 299"/>
                  <a:gd name="T44" fmla="*/ 105 w 300"/>
                  <a:gd name="T45" fmla="*/ 199 h 299"/>
                  <a:gd name="T46" fmla="*/ 111 w 300"/>
                  <a:gd name="T47" fmla="*/ 197 h 299"/>
                  <a:gd name="T48" fmla="*/ 121 w 300"/>
                  <a:gd name="T49" fmla="*/ 171 h 299"/>
                  <a:gd name="T50" fmla="*/ 136 w 300"/>
                  <a:gd name="T51" fmla="*/ 179 h 299"/>
                  <a:gd name="T52" fmla="*/ 148 w 300"/>
                  <a:gd name="T53" fmla="*/ 181 h 299"/>
                  <a:gd name="T54" fmla="*/ 161 w 300"/>
                  <a:gd name="T55" fmla="*/ 179 h 299"/>
                  <a:gd name="T56" fmla="*/ 177 w 300"/>
                  <a:gd name="T57" fmla="*/ 170 h 299"/>
                  <a:gd name="T58" fmla="*/ 187 w 300"/>
                  <a:gd name="T59" fmla="*/ 197 h 299"/>
                  <a:gd name="T60" fmla="*/ 193 w 300"/>
                  <a:gd name="T61" fmla="*/ 199 h 299"/>
                  <a:gd name="T62" fmla="*/ 193 w 300"/>
                  <a:gd name="T63" fmla="*/ 199 h 299"/>
                  <a:gd name="T64" fmla="*/ 197 w 300"/>
                  <a:gd name="T65" fmla="*/ 200 h 299"/>
                  <a:gd name="T66" fmla="*/ 149 w 300"/>
                  <a:gd name="T67" fmla="*/ 239 h 299"/>
                  <a:gd name="T68" fmla="*/ 299 w 300"/>
                  <a:gd name="T69" fmla="*/ 290 h 299"/>
                  <a:gd name="T70" fmla="*/ 299 w 300"/>
                  <a:gd name="T71" fmla="*/ 290 h 299"/>
                  <a:gd name="T72" fmla="*/ 224 w 300"/>
                  <a:gd name="T73" fmla="*/ 196 h 299"/>
                  <a:gd name="T74" fmla="*/ 233 w 300"/>
                  <a:gd name="T75" fmla="*/ 142 h 299"/>
                  <a:gd name="T76" fmla="*/ 214 w 300"/>
                  <a:gd name="T77" fmla="*/ 30 h 299"/>
                  <a:gd name="T78" fmla="*/ 150 w 300"/>
                  <a:gd name="T79" fmla="*/ 0 h 299"/>
                  <a:gd name="T80" fmla="*/ 85 w 300"/>
                  <a:gd name="T81" fmla="*/ 30 h 299"/>
                  <a:gd name="T82" fmla="*/ 63 w 300"/>
                  <a:gd name="T83" fmla="*/ 142 h 299"/>
                  <a:gd name="T84" fmla="*/ 70 w 300"/>
                  <a:gd name="T85" fmla="*/ 198 h 299"/>
                  <a:gd name="T86" fmla="*/ 0 w 300"/>
                  <a:gd name="T87" fmla="*/ 290 h 299"/>
                  <a:gd name="T88" fmla="*/ 5 w 300"/>
                  <a:gd name="T89" fmla="*/ 299 h 299"/>
                  <a:gd name="T90" fmla="*/ 7 w 300"/>
                  <a:gd name="T91" fmla="*/ 299 h 299"/>
                  <a:gd name="T92" fmla="*/ 14 w 300"/>
                  <a:gd name="T93" fmla="*/ 294 h 299"/>
                  <a:gd name="T94" fmla="*/ 86 w 300"/>
                  <a:gd name="T95" fmla="*/ 207 h 299"/>
                  <a:gd name="T96" fmla="*/ 149 w 300"/>
                  <a:gd name="T97" fmla="*/ 254 h 299"/>
                  <a:gd name="T98" fmla="*/ 211 w 300"/>
                  <a:gd name="T99" fmla="*/ 206 h 299"/>
                  <a:gd name="T100" fmla="*/ 285 w 300"/>
                  <a:gd name="T101" fmla="*/ 294 h 299"/>
                  <a:gd name="T102" fmla="*/ 292 w 300"/>
                  <a:gd name="T103" fmla="*/ 299 h 299"/>
                  <a:gd name="T104" fmla="*/ 293 w 300"/>
                  <a:gd name="T105" fmla="*/ 299 h 299"/>
                  <a:gd name="T106" fmla="*/ 299 w 300"/>
                  <a:gd name="T107" fmla="*/ 29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 h="299">
                    <a:moveTo>
                      <a:pt x="199" y="120"/>
                    </a:moveTo>
                    <a:lnTo>
                      <a:pt x="199" y="120"/>
                    </a:lnTo>
                    <a:cubicBezTo>
                      <a:pt x="199" y="120"/>
                      <a:pt x="191" y="159"/>
                      <a:pt x="158" y="172"/>
                    </a:cubicBezTo>
                    <a:cubicBezTo>
                      <a:pt x="155" y="173"/>
                      <a:pt x="152" y="174"/>
                      <a:pt x="148" y="174"/>
                    </a:cubicBezTo>
                    <a:cubicBezTo>
                      <a:pt x="145" y="174"/>
                      <a:pt x="142" y="173"/>
                      <a:pt x="138" y="172"/>
                    </a:cubicBezTo>
                    <a:cubicBezTo>
                      <a:pt x="126" y="166"/>
                      <a:pt x="103" y="153"/>
                      <a:pt x="96" y="120"/>
                    </a:cubicBezTo>
                    <a:lnTo>
                      <a:pt x="95" y="114"/>
                    </a:lnTo>
                    <a:cubicBezTo>
                      <a:pt x="94" y="112"/>
                      <a:pt x="93" y="110"/>
                      <a:pt x="91" y="108"/>
                    </a:cubicBezTo>
                    <a:cubicBezTo>
                      <a:pt x="91" y="107"/>
                      <a:pt x="90" y="106"/>
                      <a:pt x="90" y="105"/>
                    </a:cubicBezTo>
                    <a:cubicBezTo>
                      <a:pt x="89" y="104"/>
                      <a:pt x="88" y="102"/>
                      <a:pt x="88" y="100"/>
                    </a:cubicBezTo>
                    <a:cubicBezTo>
                      <a:pt x="85" y="93"/>
                      <a:pt x="85" y="87"/>
                      <a:pt x="88" y="85"/>
                    </a:cubicBezTo>
                    <a:cubicBezTo>
                      <a:pt x="88" y="85"/>
                      <a:pt x="88" y="84"/>
                      <a:pt x="88" y="84"/>
                    </a:cubicBezTo>
                    <a:cubicBezTo>
                      <a:pt x="90" y="84"/>
                      <a:pt x="91" y="84"/>
                      <a:pt x="93" y="85"/>
                    </a:cubicBezTo>
                    <a:cubicBezTo>
                      <a:pt x="94" y="85"/>
                      <a:pt x="94" y="86"/>
                      <a:pt x="95" y="86"/>
                    </a:cubicBezTo>
                    <a:lnTo>
                      <a:pt x="95" y="75"/>
                    </a:lnTo>
                    <a:lnTo>
                      <a:pt x="118" y="53"/>
                    </a:lnTo>
                    <a:cubicBezTo>
                      <a:pt x="126" y="77"/>
                      <a:pt x="147" y="90"/>
                      <a:pt x="177" y="90"/>
                    </a:cubicBezTo>
                    <a:cubicBezTo>
                      <a:pt x="187" y="90"/>
                      <a:pt x="195" y="89"/>
                      <a:pt x="200" y="88"/>
                    </a:cubicBezTo>
                    <a:cubicBezTo>
                      <a:pt x="201" y="103"/>
                      <a:pt x="200" y="114"/>
                      <a:pt x="199" y="120"/>
                    </a:cubicBezTo>
                    <a:close/>
                    <a:moveTo>
                      <a:pt x="149" y="239"/>
                    </a:moveTo>
                    <a:lnTo>
                      <a:pt x="149" y="239"/>
                    </a:lnTo>
                    <a:cubicBezTo>
                      <a:pt x="124" y="239"/>
                      <a:pt x="108" y="215"/>
                      <a:pt x="100" y="201"/>
                    </a:cubicBezTo>
                    <a:cubicBezTo>
                      <a:pt x="102" y="200"/>
                      <a:pt x="104" y="200"/>
                      <a:pt x="105" y="199"/>
                    </a:cubicBezTo>
                    <a:cubicBezTo>
                      <a:pt x="107" y="199"/>
                      <a:pt x="109" y="198"/>
                      <a:pt x="111" y="197"/>
                    </a:cubicBezTo>
                    <a:cubicBezTo>
                      <a:pt x="118" y="188"/>
                      <a:pt x="121" y="178"/>
                      <a:pt x="121" y="171"/>
                    </a:cubicBezTo>
                    <a:cubicBezTo>
                      <a:pt x="127" y="175"/>
                      <a:pt x="132" y="177"/>
                      <a:pt x="136" y="179"/>
                    </a:cubicBezTo>
                    <a:cubicBezTo>
                      <a:pt x="140" y="180"/>
                      <a:pt x="144" y="181"/>
                      <a:pt x="148" y="181"/>
                    </a:cubicBezTo>
                    <a:cubicBezTo>
                      <a:pt x="153" y="181"/>
                      <a:pt x="157" y="180"/>
                      <a:pt x="161" y="179"/>
                    </a:cubicBezTo>
                    <a:cubicBezTo>
                      <a:pt x="167" y="176"/>
                      <a:pt x="172" y="173"/>
                      <a:pt x="177" y="170"/>
                    </a:cubicBezTo>
                    <a:cubicBezTo>
                      <a:pt x="177" y="177"/>
                      <a:pt x="179" y="188"/>
                      <a:pt x="187" y="197"/>
                    </a:cubicBezTo>
                    <a:cubicBezTo>
                      <a:pt x="189" y="198"/>
                      <a:pt x="191" y="199"/>
                      <a:pt x="193" y="199"/>
                    </a:cubicBezTo>
                    <a:cubicBezTo>
                      <a:pt x="193" y="199"/>
                      <a:pt x="193" y="199"/>
                      <a:pt x="193" y="199"/>
                    </a:cubicBezTo>
                    <a:cubicBezTo>
                      <a:pt x="194" y="199"/>
                      <a:pt x="196" y="200"/>
                      <a:pt x="197" y="200"/>
                    </a:cubicBezTo>
                    <a:cubicBezTo>
                      <a:pt x="189" y="215"/>
                      <a:pt x="173" y="239"/>
                      <a:pt x="149" y="239"/>
                    </a:cubicBezTo>
                    <a:close/>
                    <a:moveTo>
                      <a:pt x="299" y="290"/>
                    </a:moveTo>
                    <a:lnTo>
                      <a:pt x="299" y="290"/>
                    </a:lnTo>
                    <a:cubicBezTo>
                      <a:pt x="291" y="250"/>
                      <a:pt x="263" y="215"/>
                      <a:pt x="224" y="196"/>
                    </a:cubicBezTo>
                    <a:cubicBezTo>
                      <a:pt x="227" y="183"/>
                      <a:pt x="231" y="164"/>
                      <a:pt x="233" y="142"/>
                    </a:cubicBezTo>
                    <a:cubicBezTo>
                      <a:pt x="238" y="92"/>
                      <a:pt x="231" y="54"/>
                      <a:pt x="214" y="30"/>
                    </a:cubicBezTo>
                    <a:cubicBezTo>
                      <a:pt x="199" y="9"/>
                      <a:pt x="178" y="0"/>
                      <a:pt x="150" y="0"/>
                    </a:cubicBezTo>
                    <a:cubicBezTo>
                      <a:pt x="122" y="0"/>
                      <a:pt x="100" y="9"/>
                      <a:pt x="85" y="30"/>
                    </a:cubicBezTo>
                    <a:cubicBezTo>
                      <a:pt x="67" y="54"/>
                      <a:pt x="59" y="92"/>
                      <a:pt x="63" y="142"/>
                    </a:cubicBezTo>
                    <a:cubicBezTo>
                      <a:pt x="64" y="165"/>
                      <a:pt x="67" y="185"/>
                      <a:pt x="70" y="198"/>
                    </a:cubicBezTo>
                    <a:cubicBezTo>
                      <a:pt x="34" y="218"/>
                      <a:pt x="8" y="251"/>
                      <a:pt x="0" y="290"/>
                    </a:cubicBezTo>
                    <a:cubicBezTo>
                      <a:pt x="0" y="294"/>
                      <a:pt x="1" y="298"/>
                      <a:pt x="5" y="299"/>
                    </a:cubicBezTo>
                    <a:cubicBezTo>
                      <a:pt x="6" y="299"/>
                      <a:pt x="6" y="299"/>
                      <a:pt x="7" y="299"/>
                    </a:cubicBezTo>
                    <a:cubicBezTo>
                      <a:pt x="10" y="299"/>
                      <a:pt x="14" y="297"/>
                      <a:pt x="14" y="294"/>
                    </a:cubicBezTo>
                    <a:cubicBezTo>
                      <a:pt x="22" y="256"/>
                      <a:pt x="49" y="224"/>
                      <a:pt x="86" y="207"/>
                    </a:cubicBezTo>
                    <a:cubicBezTo>
                      <a:pt x="95" y="223"/>
                      <a:pt x="115" y="254"/>
                      <a:pt x="149" y="254"/>
                    </a:cubicBezTo>
                    <a:cubicBezTo>
                      <a:pt x="182" y="254"/>
                      <a:pt x="202" y="223"/>
                      <a:pt x="211" y="206"/>
                    </a:cubicBezTo>
                    <a:cubicBezTo>
                      <a:pt x="249" y="223"/>
                      <a:pt x="276" y="255"/>
                      <a:pt x="285" y="294"/>
                    </a:cubicBezTo>
                    <a:cubicBezTo>
                      <a:pt x="285" y="297"/>
                      <a:pt x="288" y="299"/>
                      <a:pt x="292" y="299"/>
                    </a:cubicBezTo>
                    <a:cubicBezTo>
                      <a:pt x="292" y="299"/>
                      <a:pt x="293" y="299"/>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Oval 20"/>
            <p:cNvSpPr/>
            <p:nvPr/>
          </p:nvSpPr>
          <p:spPr>
            <a:xfrm>
              <a:off x="4192010" y="3816691"/>
              <a:ext cx="619734" cy="803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5"/>
            <p:cNvGrpSpPr>
              <a:grpSpLocks noChangeAspect="1"/>
            </p:cNvGrpSpPr>
            <p:nvPr/>
          </p:nvGrpSpPr>
          <p:grpSpPr bwMode="auto">
            <a:xfrm>
              <a:off x="3608624" y="2935079"/>
              <a:ext cx="1277894" cy="1333455"/>
              <a:chOff x="2947" y="1776"/>
              <a:chExt cx="184" cy="192"/>
            </a:xfrm>
            <a:solidFill>
              <a:srgbClr val="E1E1E1"/>
            </a:solidFill>
          </p:grpSpPr>
          <p:sp>
            <p:nvSpPr>
              <p:cNvPr id="28" name="Freeform 26"/>
              <p:cNvSpPr>
                <a:spLocks/>
              </p:cNvSpPr>
              <p:nvPr/>
            </p:nvSpPr>
            <p:spPr bwMode="auto">
              <a:xfrm>
                <a:off x="3022" y="1841"/>
                <a:ext cx="9" cy="7"/>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7"/>
                      <a:pt x="2" y="10"/>
                      <a:pt x="5" y="10"/>
                    </a:cubicBezTo>
                    <a:lnTo>
                      <a:pt x="9" y="10"/>
                    </a:lnTo>
                    <a:cubicBezTo>
                      <a:pt x="12" y="10"/>
                      <a:pt x="14" y="7"/>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3046" y="1841"/>
                <a:ext cx="9" cy="7"/>
              </a:xfrm>
              <a:custGeom>
                <a:avLst/>
                <a:gdLst>
                  <a:gd name="T0" fmla="*/ 9 w 13"/>
                  <a:gd name="T1" fmla="*/ 0 h 10"/>
                  <a:gd name="T2" fmla="*/ 9 w 13"/>
                  <a:gd name="T3" fmla="*/ 0 h 10"/>
                  <a:gd name="T4" fmla="*/ 4 w 13"/>
                  <a:gd name="T5" fmla="*/ 0 h 10"/>
                  <a:gd name="T6" fmla="*/ 0 w 13"/>
                  <a:gd name="T7" fmla="*/ 5 h 10"/>
                  <a:gd name="T8" fmla="*/ 4 w 13"/>
                  <a:gd name="T9" fmla="*/ 10 h 10"/>
                  <a:gd name="T10" fmla="*/ 9 w 13"/>
                  <a:gd name="T11" fmla="*/ 10 h 10"/>
                  <a:gd name="T12" fmla="*/ 13 w 13"/>
                  <a:gd name="T13" fmla="*/ 5 h 10"/>
                  <a:gd name="T14" fmla="*/ 9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0"/>
                    </a:moveTo>
                    <a:lnTo>
                      <a:pt x="9" y="0"/>
                    </a:lnTo>
                    <a:lnTo>
                      <a:pt x="4" y="0"/>
                    </a:lnTo>
                    <a:cubicBezTo>
                      <a:pt x="2" y="0"/>
                      <a:pt x="0" y="2"/>
                      <a:pt x="0" y="5"/>
                    </a:cubicBezTo>
                    <a:cubicBezTo>
                      <a:pt x="0" y="7"/>
                      <a:pt x="2" y="10"/>
                      <a:pt x="4" y="10"/>
                    </a:cubicBezTo>
                    <a:lnTo>
                      <a:pt x="9" y="10"/>
                    </a:lnTo>
                    <a:cubicBezTo>
                      <a:pt x="11" y="10"/>
                      <a:pt x="13" y="7"/>
                      <a:pt x="13" y="5"/>
                    </a:cubicBezTo>
                    <a:cubicBezTo>
                      <a:pt x="13" y="2"/>
                      <a:pt x="11"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noEditPoints="1"/>
              </p:cNvSpPr>
              <p:nvPr/>
            </p:nvSpPr>
            <p:spPr bwMode="auto">
              <a:xfrm>
                <a:off x="2947" y="1776"/>
                <a:ext cx="184" cy="192"/>
              </a:xfrm>
              <a:custGeom>
                <a:avLst/>
                <a:gdLst>
                  <a:gd name="T0" fmla="*/ 199 w 300"/>
                  <a:gd name="T1" fmla="*/ 120 h 299"/>
                  <a:gd name="T2" fmla="*/ 199 w 300"/>
                  <a:gd name="T3" fmla="*/ 120 h 299"/>
                  <a:gd name="T4" fmla="*/ 158 w 300"/>
                  <a:gd name="T5" fmla="*/ 172 h 299"/>
                  <a:gd name="T6" fmla="*/ 148 w 300"/>
                  <a:gd name="T7" fmla="*/ 174 h 299"/>
                  <a:gd name="T8" fmla="*/ 138 w 300"/>
                  <a:gd name="T9" fmla="*/ 172 h 299"/>
                  <a:gd name="T10" fmla="*/ 96 w 300"/>
                  <a:gd name="T11" fmla="*/ 120 h 299"/>
                  <a:gd name="T12" fmla="*/ 95 w 300"/>
                  <a:gd name="T13" fmla="*/ 114 h 299"/>
                  <a:gd name="T14" fmla="*/ 91 w 300"/>
                  <a:gd name="T15" fmla="*/ 108 h 299"/>
                  <a:gd name="T16" fmla="*/ 90 w 300"/>
                  <a:gd name="T17" fmla="*/ 105 h 299"/>
                  <a:gd name="T18" fmla="*/ 88 w 300"/>
                  <a:gd name="T19" fmla="*/ 100 h 299"/>
                  <a:gd name="T20" fmla="*/ 88 w 300"/>
                  <a:gd name="T21" fmla="*/ 85 h 299"/>
                  <a:gd name="T22" fmla="*/ 88 w 300"/>
                  <a:gd name="T23" fmla="*/ 84 h 299"/>
                  <a:gd name="T24" fmla="*/ 93 w 300"/>
                  <a:gd name="T25" fmla="*/ 85 h 299"/>
                  <a:gd name="T26" fmla="*/ 95 w 300"/>
                  <a:gd name="T27" fmla="*/ 86 h 299"/>
                  <a:gd name="T28" fmla="*/ 95 w 300"/>
                  <a:gd name="T29" fmla="*/ 75 h 299"/>
                  <a:gd name="T30" fmla="*/ 118 w 300"/>
                  <a:gd name="T31" fmla="*/ 53 h 299"/>
                  <a:gd name="T32" fmla="*/ 177 w 300"/>
                  <a:gd name="T33" fmla="*/ 90 h 299"/>
                  <a:gd name="T34" fmla="*/ 200 w 300"/>
                  <a:gd name="T35" fmla="*/ 88 h 299"/>
                  <a:gd name="T36" fmla="*/ 199 w 300"/>
                  <a:gd name="T37" fmla="*/ 120 h 299"/>
                  <a:gd name="T38" fmla="*/ 149 w 300"/>
                  <a:gd name="T39" fmla="*/ 239 h 299"/>
                  <a:gd name="T40" fmla="*/ 149 w 300"/>
                  <a:gd name="T41" fmla="*/ 239 h 299"/>
                  <a:gd name="T42" fmla="*/ 100 w 300"/>
                  <a:gd name="T43" fmla="*/ 201 h 299"/>
                  <a:gd name="T44" fmla="*/ 105 w 300"/>
                  <a:gd name="T45" fmla="*/ 199 h 299"/>
                  <a:gd name="T46" fmla="*/ 111 w 300"/>
                  <a:gd name="T47" fmla="*/ 197 h 299"/>
                  <a:gd name="T48" fmla="*/ 121 w 300"/>
                  <a:gd name="T49" fmla="*/ 171 h 299"/>
                  <a:gd name="T50" fmla="*/ 136 w 300"/>
                  <a:gd name="T51" fmla="*/ 179 h 299"/>
                  <a:gd name="T52" fmla="*/ 148 w 300"/>
                  <a:gd name="T53" fmla="*/ 181 h 299"/>
                  <a:gd name="T54" fmla="*/ 161 w 300"/>
                  <a:gd name="T55" fmla="*/ 179 h 299"/>
                  <a:gd name="T56" fmla="*/ 177 w 300"/>
                  <a:gd name="T57" fmla="*/ 170 h 299"/>
                  <a:gd name="T58" fmla="*/ 187 w 300"/>
                  <a:gd name="T59" fmla="*/ 197 h 299"/>
                  <a:gd name="T60" fmla="*/ 193 w 300"/>
                  <a:gd name="T61" fmla="*/ 199 h 299"/>
                  <a:gd name="T62" fmla="*/ 193 w 300"/>
                  <a:gd name="T63" fmla="*/ 199 h 299"/>
                  <a:gd name="T64" fmla="*/ 197 w 300"/>
                  <a:gd name="T65" fmla="*/ 200 h 299"/>
                  <a:gd name="T66" fmla="*/ 149 w 300"/>
                  <a:gd name="T67" fmla="*/ 239 h 299"/>
                  <a:gd name="T68" fmla="*/ 299 w 300"/>
                  <a:gd name="T69" fmla="*/ 290 h 299"/>
                  <a:gd name="T70" fmla="*/ 299 w 300"/>
                  <a:gd name="T71" fmla="*/ 290 h 299"/>
                  <a:gd name="T72" fmla="*/ 224 w 300"/>
                  <a:gd name="T73" fmla="*/ 196 h 299"/>
                  <a:gd name="T74" fmla="*/ 233 w 300"/>
                  <a:gd name="T75" fmla="*/ 142 h 299"/>
                  <a:gd name="T76" fmla="*/ 214 w 300"/>
                  <a:gd name="T77" fmla="*/ 30 h 299"/>
                  <a:gd name="T78" fmla="*/ 150 w 300"/>
                  <a:gd name="T79" fmla="*/ 0 h 299"/>
                  <a:gd name="T80" fmla="*/ 85 w 300"/>
                  <a:gd name="T81" fmla="*/ 30 h 299"/>
                  <a:gd name="T82" fmla="*/ 63 w 300"/>
                  <a:gd name="T83" fmla="*/ 142 h 299"/>
                  <a:gd name="T84" fmla="*/ 70 w 300"/>
                  <a:gd name="T85" fmla="*/ 198 h 299"/>
                  <a:gd name="T86" fmla="*/ 0 w 300"/>
                  <a:gd name="T87" fmla="*/ 290 h 299"/>
                  <a:gd name="T88" fmla="*/ 5 w 300"/>
                  <a:gd name="T89" fmla="*/ 299 h 299"/>
                  <a:gd name="T90" fmla="*/ 7 w 300"/>
                  <a:gd name="T91" fmla="*/ 299 h 299"/>
                  <a:gd name="T92" fmla="*/ 14 w 300"/>
                  <a:gd name="T93" fmla="*/ 294 h 299"/>
                  <a:gd name="T94" fmla="*/ 86 w 300"/>
                  <a:gd name="T95" fmla="*/ 207 h 299"/>
                  <a:gd name="T96" fmla="*/ 149 w 300"/>
                  <a:gd name="T97" fmla="*/ 254 h 299"/>
                  <a:gd name="T98" fmla="*/ 211 w 300"/>
                  <a:gd name="T99" fmla="*/ 206 h 299"/>
                  <a:gd name="T100" fmla="*/ 285 w 300"/>
                  <a:gd name="T101" fmla="*/ 294 h 299"/>
                  <a:gd name="T102" fmla="*/ 292 w 300"/>
                  <a:gd name="T103" fmla="*/ 299 h 299"/>
                  <a:gd name="T104" fmla="*/ 293 w 300"/>
                  <a:gd name="T105" fmla="*/ 299 h 299"/>
                  <a:gd name="T106" fmla="*/ 299 w 300"/>
                  <a:gd name="T107" fmla="*/ 29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 h="299">
                    <a:moveTo>
                      <a:pt x="199" y="120"/>
                    </a:moveTo>
                    <a:lnTo>
                      <a:pt x="199" y="120"/>
                    </a:lnTo>
                    <a:cubicBezTo>
                      <a:pt x="199" y="120"/>
                      <a:pt x="191" y="159"/>
                      <a:pt x="158" y="172"/>
                    </a:cubicBezTo>
                    <a:cubicBezTo>
                      <a:pt x="155" y="173"/>
                      <a:pt x="152" y="174"/>
                      <a:pt x="148" y="174"/>
                    </a:cubicBezTo>
                    <a:cubicBezTo>
                      <a:pt x="145" y="174"/>
                      <a:pt x="142" y="173"/>
                      <a:pt x="138" y="172"/>
                    </a:cubicBezTo>
                    <a:cubicBezTo>
                      <a:pt x="126" y="166"/>
                      <a:pt x="103" y="153"/>
                      <a:pt x="96" y="120"/>
                    </a:cubicBezTo>
                    <a:lnTo>
                      <a:pt x="95" y="114"/>
                    </a:lnTo>
                    <a:cubicBezTo>
                      <a:pt x="94" y="112"/>
                      <a:pt x="93" y="110"/>
                      <a:pt x="91" y="108"/>
                    </a:cubicBezTo>
                    <a:cubicBezTo>
                      <a:pt x="91" y="107"/>
                      <a:pt x="90" y="106"/>
                      <a:pt x="90" y="105"/>
                    </a:cubicBezTo>
                    <a:cubicBezTo>
                      <a:pt x="89" y="104"/>
                      <a:pt x="88" y="102"/>
                      <a:pt x="88" y="100"/>
                    </a:cubicBezTo>
                    <a:cubicBezTo>
                      <a:pt x="85" y="93"/>
                      <a:pt x="85" y="87"/>
                      <a:pt x="88" y="85"/>
                    </a:cubicBezTo>
                    <a:cubicBezTo>
                      <a:pt x="88" y="85"/>
                      <a:pt x="88" y="84"/>
                      <a:pt x="88" y="84"/>
                    </a:cubicBezTo>
                    <a:cubicBezTo>
                      <a:pt x="90" y="84"/>
                      <a:pt x="91" y="84"/>
                      <a:pt x="93" y="85"/>
                    </a:cubicBezTo>
                    <a:cubicBezTo>
                      <a:pt x="94" y="85"/>
                      <a:pt x="94" y="86"/>
                      <a:pt x="95" y="86"/>
                    </a:cubicBezTo>
                    <a:lnTo>
                      <a:pt x="95" y="75"/>
                    </a:lnTo>
                    <a:lnTo>
                      <a:pt x="118" y="53"/>
                    </a:lnTo>
                    <a:cubicBezTo>
                      <a:pt x="126" y="77"/>
                      <a:pt x="147" y="90"/>
                      <a:pt x="177" y="90"/>
                    </a:cubicBezTo>
                    <a:cubicBezTo>
                      <a:pt x="187" y="90"/>
                      <a:pt x="195" y="89"/>
                      <a:pt x="200" y="88"/>
                    </a:cubicBezTo>
                    <a:cubicBezTo>
                      <a:pt x="201" y="103"/>
                      <a:pt x="200" y="114"/>
                      <a:pt x="199" y="120"/>
                    </a:cubicBezTo>
                    <a:close/>
                    <a:moveTo>
                      <a:pt x="149" y="239"/>
                    </a:moveTo>
                    <a:lnTo>
                      <a:pt x="149" y="239"/>
                    </a:lnTo>
                    <a:cubicBezTo>
                      <a:pt x="124" y="239"/>
                      <a:pt x="108" y="215"/>
                      <a:pt x="100" y="201"/>
                    </a:cubicBezTo>
                    <a:cubicBezTo>
                      <a:pt x="102" y="200"/>
                      <a:pt x="104" y="200"/>
                      <a:pt x="105" y="199"/>
                    </a:cubicBezTo>
                    <a:cubicBezTo>
                      <a:pt x="107" y="199"/>
                      <a:pt x="109" y="198"/>
                      <a:pt x="111" y="197"/>
                    </a:cubicBezTo>
                    <a:cubicBezTo>
                      <a:pt x="118" y="188"/>
                      <a:pt x="121" y="178"/>
                      <a:pt x="121" y="171"/>
                    </a:cubicBezTo>
                    <a:cubicBezTo>
                      <a:pt x="127" y="175"/>
                      <a:pt x="132" y="177"/>
                      <a:pt x="136" y="179"/>
                    </a:cubicBezTo>
                    <a:cubicBezTo>
                      <a:pt x="140" y="180"/>
                      <a:pt x="144" y="181"/>
                      <a:pt x="148" y="181"/>
                    </a:cubicBezTo>
                    <a:cubicBezTo>
                      <a:pt x="153" y="181"/>
                      <a:pt x="157" y="180"/>
                      <a:pt x="161" y="179"/>
                    </a:cubicBezTo>
                    <a:cubicBezTo>
                      <a:pt x="167" y="176"/>
                      <a:pt x="172" y="173"/>
                      <a:pt x="177" y="170"/>
                    </a:cubicBezTo>
                    <a:cubicBezTo>
                      <a:pt x="177" y="177"/>
                      <a:pt x="179" y="188"/>
                      <a:pt x="187" y="197"/>
                    </a:cubicBezTo>
                    <a:cubicBezTo>
                      <a:pt x="189" y="198"/>
                      <a:pt x="191" y="199"/>
                      <a:pt x="193" y="199"/>
                    </a:cubicBezTo>
                    <a:cubicBezTo>
                      <a:pt x="193" y="199"/>
                      <a:pt x="193" y="199"/>
                      <a:pt x="193" y="199"/>
                    </a:cubicBezTo>
                    <a:cubicBezTo>
                      <a:pt x="194" y="199"/>
                      <a:pt x="196" y="200"/>
                      <a:pt x="197" y="200"/>
                    </a:cubicBezTo>
                    <a:cubicBezTo>
                      <a:pt x="189" y="215"/>
                      <a:pt x="173" y="239"/>
                      <a:pt x="149" y="239"/>
                    </a:cubicBezTo>
                    <a:close/>
                    <a:moveTo>
                      <a:pt x="299" y="290"/>
                    </a:moveTo>
                    <a:lnTo>
                      <a:pt x="299" y="290"/>
                    </a:lnTo>
                    <a:cubicBezTo>
                      <a:pt x="291" y="250"/>
                      <a:pt x="263" y="215"/>
                      <a:pt x="224" y="196"/>
                    </a:cubicBezTo>
                    <a:cubicBezTo>
                      <a:pt x="227" y="183"/>
                      <a:pt x="231" y="164"/>
                      <a:pt x="233" y="142"/>
                    </a:cubicBezTo>
                    <a:cubicBezTo>
                      <a:pt x="238" y="92"/>
                      <a:pt x="231" y="54"/>
                      <a:pt x="214" y="30"/>
                    </a:cubicBezTo>
                    <a:cubicBezTo>
                      <a:pt x="199" y="9"/>
                      <a:pt x="178" y="0"/>
                      <a:pt x="150" y="0"/>
                    </a:cubicBezTo>
                    <a:cubicBezTo>
                      <a:pt x="122" y="0"/>
                      <a:pt x="100" y="9"/>
                      <a:pt x="85" y="30"/>
                    </a:cubicBezTo>
                    <a:cubicBezTo>
                      <a:pt x="67" y="54"/>
                      <a:pt x="59" y="92"/>
                      <a:pt x="63" y="142"/>
                    </a:cubicBezTo>
                    <a:cubicBezTo>
                      <a:pt x="64" y="165"/>
                      <a:pt x="67" y="185"/>
                      <a:pt x="70" y="198"/>
                    </a:cubicBezTo>
                    <a:cubicBezTo>
                      <a:pt x="34" y="218"/>
                      <a:pt x="8" y="251"/>
                      <a:pt x="0" y="290"/>
                    </a:cubicBezTo>
                    <a:cubicBezTo>
                      <a:pt x="0" y="294"/>
                      <a:pt x="1" y="298"/>
                      <a:pt x="5" y="299"/>
                    </a:cubicBezTo>
                    <a:cubicBezTo>
                      <a:pt x="6" y="299"/>
                      <a:pt x="6" y="299"/>
                      <a:pt x="7" y="299"/>
                    </a:cubicBezTo>
                    <a:cubicBezTo>
                      <a:pt x="10" y="299"/>
                      <a:pt x="14" y="297"/>
                      <a:pt x="14" y="294"/>
                    </a:cubicBezTo>
                    <a:cubicBezTo>
                      <a:pt x="22" y="256"/>
                      <a:pt x="49" y="224"/>
                      <a:pt x="86" y="207"/>
                    </a:cubicBezTo>
                    <a:cubicBezTo>
                      <a:pt x="95" y="223"/>
                      <a:pt x="115" y="254"/>
                      <a:pt x="149" y="254"/>
                    </a:cubicBezTo>
                    <a:cubicBezTo>
                      <a:pt x="182" y="254"/>
                      <a:pt x="202" y="223"/>
                      <a:pt x="211" y="206"/>
                    </a:cubicBezTo>
                    <a:cubicBezTo>
                      <a:pt x="249" y="223"/>
                      <a:pt x="276" y="255"/>
                      <a:pt x="285" y="294"/>
                    </a:cubicBezTo>
                    <a:cubicBezTo>
                      <a:pt x="285" y="297"/>
                      <a:pt x="288" y="299"/>
                      <a:pt x="292" y="299"/>
                    </a:cubicBezTo>
                    <a:cubicBezTo>
                      <a:pt x="292" y="299"/>
                      <a:pt x="293" y="299"/>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Oval 22"/>
            <p:cNvSpPr/>
            <p:nvPr/>
          </p:nvSpPr>
          <p:spPr>
            <a:xfrm>
              <a:off x="3145032" y="3605043"/>
              <a:ext cx="619734" cy="803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a:grpSpLocks noChangeAspect="1"/>
            </p:cNvGrpSpPr>
            <p:nvPr/>
          </p:nvGrpSpPr>
          <p:grpSpPr bwMode="auto">
            <a:xfrm>
              <a:off x="2981200" y="3500743"/>
              <a:ext cx="1148306" cy="1202470"/>
              <a:chOff x="4011" y="2476"/>
              <a:chExt cx="636" cy="666"/>
            </a:xfrm>
            <a:solidFill>
              <a:schemeClr val="accent1"/>
            </a:solidFill>
          </p:grpSpPr>
          <p:sp>
            <p:nvSpPr>
              <p:cNvPr id="25" name="Freeform 5"/>
              <p:cNvSpPr>
                <a:spLocks/>
              </p:cNvSpPr>
              <p:nvPr/>
            </p:nvSpPr>
            <p:spPr bwMode="auto">
              <a:xfrm>
                <a:off x="4268" y="2672"/>
                <a:ext cx="29" cy="22"/>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p:cNvSpPr>
              <p:nvPr/>
            </p:nvSpPr>
            <p:spPr bwMode="auto">
              <a:xfrm>
                <a:off x="4357" y="2672"/>
                <a:ext cx="29" cy="22"/>
              </a:xfrm>
              <a:custGeom>
                <a:avLst/>
                <a:gdLst>
                  <a:gd name="T0" fmla="*/ 9 w 14"/>
                  <a:gd name="T1" fmla="*/ 0 h 10"/>
                  <a:gd name="T2" fmla="*/ 9 w 14"/>
                  <a:gd name="T3" fmla="*/ 0 h 10"/>
                  <a:gd name="T4" fmla="*/ 5 w 14"/>
                  <a:gd name="T5" fmla="*/ 0 h 10"/>
                  <a:gd name="T6" fmla="*/ 0 w 14"/>
                  <a:gd name="T7" fmla="*/ 5 h 10"/>
                  <a:gd name="T8" fmla="*/ 5 w 14"/>
                  <a:gd name="T9" fmla="*/ 10 h 10"/>
                  <a:gd name="T10" fmla="*/ 9 w 14"/>
                  <a:gd name="T11" fmla="*/ 10 h 10"/>
                  <a:gd name="T12" fmla="*/ 14 w 14"/>
                  <a:gd name="T13" fmla="*/ 5 h 10"/>
                  <a:gd name="T14" fmla="*/ 9 w 1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9" y="0"/>
                    </a:moveTo>
                    <a:lnTo>
                      <a:pt x="9" y="0"/>
                    </a:lnTo>
                    <a:lnTo>
                      <a:pt x="5" y="0"/>
                    </a:lnTo>
                    <a:cubicBezTo>
                      <a:pt x="2" y="0"/>
                      <a:pt x="0" y="2"/>
                      <a:pt x="0" y="5"/>
                    </a:cubicBezTo>
                    <a:cubicBezTo>
                      <a:pt x="0" y="8"/>
                      <a:pt x="2" y="10"/>
                      <a:pt x="5" y="10"/>
                    </a:cubicBezTo>
                    <a:lnTo>
                      <a:pt x="9" y="10"/>
                    </a:lnTo>
                    <a:cubicBezTo>
                      <a:pt x="12" y="10"/>
                      <a:pt x="14" y="8"/>
                      <a:pt x="14" y="5"/>
                    </a:cubicBezTo>
                    <a:cubicBezTo>
                      <a:pt x="14" y="2"/>
                      <a:pt x="12"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auto">
              <a:xfrm>
                <a:off x="4011" y="2476"/>
                <a:ext cx="636" cy="666"/>
              </a:xfrm>
              <a:custGeom>
                <a:avLst/>
                <a:gdLst>
                  <a:gd name="T0" fmla="*/ 186 w 300"/>
                  <a:gd name="T1" fmla="*/ 146 h 300"/>
                  <a:gd name="T2" fmla="*/ 149 w 300"/>
                  <a:gd name="T3" fmla="*/ 168 h 300"/>
                  <a:gd name="T4" fmla="*/ 113 w 300"/>
                  <a:gd name="T5" fmla="*/ 147 h 300"/>
                  <a:gd name="T6" fmla="*/ 104 w 300"/>
                  <a:gd name="T7" fmla="*/ 114 h 300"/>
                  <a:gd name="T8" fmla="*/ 92 w 300"/>
                  <a:gd name="T9" fmla="*/ 102 h 300"/>
                  <a:gd name="T10" fmla="*/ 91 w 300"/>
                  <a:gd name="T11" fmla="*/ 82 h 300"/>
                  <a:gd name="T12" fmla="*/ 96 w 300"/>
                  <a:gd name="T13" fmla="*/ 80 h 300"/>
                  <a:gd name="T14" fmla="*/ 116 w 300"/>
                  <a:gd name="T15" fmla="*/ 37 h 300"/>
                  <a:gd name="T16" fmla="*/ 187 w 300"/>
                  <a:gd name="T17" fmla="*/ 54 h 300"/>
                  <a:gd name="T18" fmla="*/ 202 w 300"/>
                  <a:gd name="T19" fmla="*/ 80 h 300"/>
                  <a:gd name="T20" fmla="*/ 206 w 300"/>
                  <a:gd name="T21" fmla="*/ 82 h 300"/>
                  <a:gd name="T22" fmla="*/ 206 w 300"/>
                  <a:gd name="T23" fmla="*/ 103 h 300"/>
                  <a:gd name="T24" fmla="*/ 197 w 300"/>
                  <a:gd name="T25" fmla="*/ 109 h 300"/>
                  <a:gd name="T26" fmla="*/ 195 w 300"/>
                  <a:gd name="T27" fmla="*/ 121 h 300"/>
                  <a:gd name="T28" fmla="*/ 150 w 300"/>
                  <a:gd name="T29" fmla="*/ 225 h 300"/>
                  <a:gd name="T30" fmla="*/ 113 w 300"/>
                  <a:gd name="T31" fmla="*/ 195 h 300"/>
                  <a:gd name="T32" fmla="*/ 149 w 300"/>
                  <a:gd name="T33" fmla="*/ 183 h 300"/>
                  <a:gd name="T34" fmla="*/ 186 w 300"/>
                  <a:gd name="T35" fmla="*/ 195 h 300"/>
                  <a:gd name="T36" fmla="*/ 299 w 300"/>
                  <a:gd name="T37" fmla="*/ 290 h 300"/>
                  <a:gd name="T38" fmla="*/ 199 w 300"/>
                  <a:gd name="T39" fmla="*/ 185 h 300"/>
                  <a:gd name="T40" fmla="*/ 192 w 300"/>
                  <a:gd name="T41" fmla="*/ 163 h 300"/>
                  <a:gd name="T42" fmla="*/ 198 w 300"/>
                  <a:gd name="T43" fmla="*/ 156 h 300"/>
                  <a:gd name="T44" fmla="*/ 210 w 300"/>
                  <a:gd name="T45" fmla="*/ 120 h 300"/>
                  <a:gd name="T46" fmla="*/ 223 w 300"/>
                  <a:gd name="T47" fmla="*/ 87 h 300"/>
                  <a:gd name="T48" fmla="*/ 209 w 300"/>
                  <a:gd name="T49" fmla="*/ 66 h 300"/>
                  <a:gd name="T50" fmla="*/ 155 w 300"/>
                  <a:gd name="T51" fmla="*/ 0 h 300"/>
                  <a:gd name="T52" fmla="*/ 89 w 300"/>
                  <a:gd name="T53" fmla="*/ 53 h 300"/>
                  <a:gd name="T54" fmla="*/ 80 w 300"/>
                  <a:gd name="T55" fmla="*/ 72 h 300"/>
                  <a:gd name="T56" fmla="*/ 77 w 300"/>
                  <a:gd name="T57" fmla="*/ 104 h 300"/>
                  <a:gd name="T58" fmla="*/ 89 w 300"/>
                  <a:gd name="T59" fmla="*/ 122 h 300"/>
                  <a:gd name="T60" fmla="*/ 106 w 300"/>
                  <a:gd name="T61" fmla="*/ 163 h 300"/>
                  <a:gd name="T62" fmla="*/ 102 w 300"/>
                  <a:gd name="T63" fmla="*/ 184 h 300"/>
                  <a:gd name="T64" fmla="*/ 0 w 300"/>
                  <a:gd name="T65" fmla="*/ 290 h 300"/>
                  <a:gd name="T66" fmla="*/ 7 w 300"/>
                  <a:gd name="T67" fmla="*/ 300 h 300"/>
                  <a:gd name="T68" fmla="*/ 99 w 300"/>
                  <a:gd name="T69" fmla="*/ 201 h 300"/>
                  <a:gd name="T70" fmla="*/ 201 w 300"/>
                  <a:gd name="T71" fmla="*/ 202 h 300"/>
                  <a:gd name="T72" fmla="*/ 292 w 300"/>
                  <a:gd name="T73" fmla="*/ 299 h 300"/>
                  <a:gd name="T74" fmla="*/ 299 w 300"/>
                  <a:gd name="T75"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186" y="146"/>
                    </a:moveTo>
                    <a:lnTo>
                      <a:pt x="186" y="146"/>
                    </a:lnTo>
                    <a:lnTo>
                      <a:pt x="180" y="154"/>
                    </a:lnTo>
                    <a:cubicBezTo>
                      <a:pt x="172" y="163"/>
                      <a:pt x="161" y="168"/>
                      <a:pt x="149" y="168"/>
                    </a:cubicBezTo>
                    <a:cubicBezTo>
                      <a:pt x="137" y="168"/>
                      <a:pt x="125" y="163"/>
                      <a:pt x="118" y="153"/>
                    </a:cubicBezTo>
                    <a:lnTo>
                      <a:pt x="113" y="147"/>
                    </a:lnTo>
                    <a:cubicBezTo>
                      <a:pt x="107" y="140"/>
                      <a:pt x="104" y="131"/>
                      <a:pt x="104" y="122"/>
                    </a:cubicBezTo>
                    <a:lnTo>
                      <a:pt x="104" y="114"/>
                    </a:lnTo>
                    <a:cubicBezTo>
                      <a:pt x="104" y="110"/>
                      <a:pt x="100" y="106"/>
                      <a:pt x="96" y="106"/>
                    </a:cubicBezTo>
                    <a:cubicBezTo>
                      <a:pt x="94" y="106"/>
                      <a:pt x="92" y="105"/>
                      <a:pt x="92" y="102"/>
                    </a:cubicBezTo>
                    <a:lnTo>
                      <a:pt x="90" y="86"/>
                    </a:lnTo>
                    <a:cubicBezTo>
                      <a:pt x="90" y="84"/>
                      <a:pt x="91" y="82"/>
                      <a:pt x="91" y="82"/>
                    </a:cubicBezTo>
                    <a:cubicBezTo>
                      <a:pt x="92" y="81"/>
                      <a:pt x="93" y="80"/>
                      <a:pt x="95" y="80"/>
                    </a:cubicBezTo>
                    <a:cubicBezTo>
                      <a:pt x="95" y="80"/>
                      <a:pt x="96" y="80"/>
                      <a:pt x="96" y="80"/>
                    </a:cubicBezTo>
                    <a:cubicBezTo>
                      <a:pt x="96" y="80"/>
                      <a:pt x="97" y="81"/>
                      <a:pt x="98" y="81"/>
                    </a:cubicBezTo>
                    <a:cubicBezTo>
                      <a:pt x="118" y="81"/>
                      <a:pt x="116" y="49"/>
                      <a:pt x="116" y="37"/>
                    </a:cubicBezTo>
                    <a:cubicBezTo>
                      <a:pt x="116" y="37"/>
                      <a:pt x="136" y="44"/>
                      <a:pt x="167" y="39"/>
                    </a:cubicBezTo>
                    <a:cubicBezTo>
                      <a:pt x="177" y="38"/>
                      <a:pt x="185" y="44"/>
                      <a:pt x="187" y="54"/>
                    </a:cubicBezTo>
                    <a:cubicBezTo>
                      <a:pt x="188" y="64"/>
                      <a:pt x="188" y="81"/>
                      <a:pt x="200" y="81"/>
                    </a:cubicBezTo>
                    <a:cubicBezTo>
                      <a:pt x="201" y="81"/>
                      <a:pt x="201" y="80"/>
                      <a:pt x="202" y="80"/>
                    </a:cubicBezTo>
                    <a:cubicBezTo>
                      <a:pt x="202" y="80"/>
                      <a:pt x="202" y="80"/>
                      <a:pt x="203" y="80"/>
                    </a:cubicBezTo>
                    <a:cubicBezTo>
                      <a:pt x="205" y="80"/>
                      <a:pt x="206" y="81"/>
                      <a:pt x="206" y="82"/>
                    </a:cubicBezTo>
                    <a:cubicBezTo>
                      <a:pt x="207" y="82"/>
                      <a:pt x="208" y="84"/>
                      <a:pt x="208" y="86"/>
                    </a:cubicBezTo>
                    <a:lnTo>
                      <a:pt x="206" y="103"/>
                    </a:lnTo>
                    <a:cubicBezTo>
                      <a:pt x="206" y="105"/>
                      <a:pt x="204" y="106"/>
                      <a:pt x="202" y="106"/>
                    </a:cubicBezTo>
                    <a:cubicBezTo>
                      <a:pt x="200" y="106"/>
                      <a:pt x="198" y="107"/>
                      <a:pt x="197" y="109"/>
                    </a:cubicBezTo>
                    <a:cubicBezTo>
                      <a:pt x="195" y="110"/>
                      <a:pt x="195" y="112"/>
                      <a:pt x="195" y="114"/>
                    </a:cubicBezTo>
                    <a:lnTo>
                      <a:pt x="195" y="121"/>
                    </a:lnTo>
                    <a:cubicBezTo>
                      <a:pt x="195" y="130"/>
                      <a:pt x="192" y="139"/>
                      <a:pt x="186" y="146"/>
                    </a:cubicBezTo>
                    <a:close/>
                    <a:moveTo>
                      <a:pt x="150" y="225"/>
                    </a:moveTo>
                    <a:lnTo>
                      <a:pt x="150" y="225"/>
                    </a:lnTo>
                    <a:cubicBezTo>
                      <a:pt x="131" y="225"/>
                      <a:pt x="116" y="212"/>
                      <a:pt x="113" y="195"/>
                    </a:cubicBezTo>
                    <a:cubicBezTo>
                      <a:pt x="118" y="189"/>
                      <a:pt x="120" y="182"/>
                      <a:pt x="121" y="176"/>
                    </a:cubicBezTo>
                    <a:cubicBezTo>
                      <a:pt x="130" y="181"/>
                      <a:pt x="139" y="183"/>
                      <a:pt x="149" y="183"/>
                    </a:cubicBezTo>
                    <a:cubicBezTo>
                      <a:pt x="159" y="183"/>
                      <a:pt x="169" y="181"/>
                      <a:pt x="178" y="175"/>
                    </a:cubicBezTo>
                    <a:cubicBezTo>
                      <a:pt x="179" y="181"/>
                      <a:pt x="181" y="188"/>
                      <a:pt x="186" y="195"/>
                    </a:cubicBezTo>
                    <a:cubicBezTo>
                      <a:pt x="183" y="212"/>
                      <a:pt x="168" y="225"/>
                      <a:pt x="150" y="225"/>
                    </a:cubicBezTo>
                    <a:close/>
                    <a:moveTo>
                      <a:pt x="299" y="290"/>
                    </a:moveTo>
                    <a:lnTo>
                      <a:pt x="299" y="290"/>
                    </a:lnTo>
                    <a:cubicBezTo>
                      <a:pt x="289" y="241"/>
                      <a:pt x="250" y="201"/>
                      <a:pt x="199" y="185"/>
                    </a:cubicBezTo>
                    <a:cubicBezTo>
                      <a:pt x="198" y="185"/>
                      <a:pt x="198" y="185"/>
                      <a:pt x="197" y="184"/>
                    </a:cubicBezTo>
                    <a:cubicBezTo>
                      <a:pt x="190" y="175"/>
                      <a:pt x="192" y="163"/>
                      <a:pt x="192" y="163"/>
                    </a:cubicBezTo>
                    <a:cubicBezTo>
                      <a:pt x="192" y="163"/>
                      <a:pt x="192" y="163"/>
                      <a:pt x="192" y="162"/>
                    </a:cubicBezTo>
                    <a:lnTo>
                      <a:pt x="198" y="156"/>
                    </a:lnTo>
                    <a:cubicBezTo>
                      <a:pt x="205" y="146"/>
                      <a:pt x="210" y="134"/>
                      <a:pt x="210" y="121"/>
                    </a:cubicBezTo>
                    <a:lnTo>
                      <a:pt x="210" y="120"/>
                    </a:lnTo>
                    <a:cubicBezTo>
                      <a:pt x="216" y="117"/>
                      <a:pt x="221" y="111"/>
                      <a:pt x="221" y="104"/>
                    </a:cubicBezTo>
                    <a:lnTo>
                      <a:pt x="223" y="87"/>
                    </a:lnTo>
                    <a:cubicBezTo>
                      <a:pt x="223" y="81"/>
                      <a:pt x="221" y="76"/>
                      <a:pt x="218" y="72"/>
                    </a:cubicBezTo>
                    <a:cubicBezTo>
                      <a:pt x="215" y="69"/>
                      <a:pt x="212" y="67"/>
                      <a:pt x="209" y="66"/>
                    </a:cubicBezTo>
                    <a:lnTo>
                      <a:pt x="209" y="53"/>
                    </a:lnTo>
                    <a:cubicBezTo>
                      <a:pt x="209" y="23"/>
                      <a:pt x="185" y="0"/>
                      <a:pt x="155" y="0"/>
                    </a:cubicBezTo>
                    <a:lnTo>
                      <a:pt x="143" y="0"/>
                    </a:lnTo>
                    <a:cubicBezTo>
                      <a:pt x="113" y="0"/>
                      <a:pt x="89" y="23"/>
                      <a:pt x="89" y="53"/>
                    </a:cubicBezTo>
                    <a:lnTo>
                      <a:pt x="89" y="66"/>
                    </a:lnTo>
                    <a:cubicBezTo>
                      <a:pt x="86" y="67"/>
                      <a:pt x="83" y="69"/>
                      <a:pt x="80" y="72"/>
                    </a:cubicBezTo>
                    <a:cubicBezTo>
                      <a:pt x="76" y="76"/>
                      <a:pt x="74" y="82"/>
                      <a:pt x="75" y="87"/>
                    </a:cubicBezTo>
                    <a:lnTo>
                      <a:pt x="77" y="104"/>
                    </a:lnTo>
                    <a:cubicBezTo>
                      <a:pt x="78" y="111"/>
                      <a:pt x="82" y="117"/>
                      <a:pt x="89" y="120"/>
                    </a:cubicBezTo>
                    <a:lnTo>
                      <a:pt x="89" y="122"/>
                    </a:lnTo>
                    <a:cubicBezTo>
                      <a:pt x="89" y="134"/>
                      <a:pt x="93" y="146"/>
                      <a:pt x="101" y="156"/>
                    </a:cubicBezTo>
                    <a:lnTo>
                      <a:pt x="106" y="163"/>
                    </a:lnTo>
                    <a:cubicBezTo>
                      <a:pt x="106" y="163"/>
                      <a:pt x="107" y="163"/>
                      <a:pt x="107" y="163"/>
                    </a:cubicBezTo>
                    <a:cubicBezTo>
                      <a:pt x="107" y="165"/>
                      <a:pt x="108" y="176"/>
                      <a:pt x="102" y="184"/>
                    </a:cubicBezTo>
                    <a:cubicBezTo>
                      <a:pt x="101" y="185"/>
                      <a:pt x="101" y="185"/>
                      <a:pt x="101" y="185"/>
                    </a:cubicBezTo>
                    <a:cubicBezTo>
                      <a:pt x="49" y="201"/>
                      <a:pt x="10" y="241"/>
                      <a:pt x="0" y="290"/>
                    </a:cubicBezTo>
                    <a:cubicBezTo>
                      <a:pt x="0" y="295"/>
                      <a:pt x="1" y="298"/>
                      <a:pt x="5" y="299"/>
                    </a:cubicBezTo>
                    <a:cubicBezTo>
                      <a:pt x="6" y="299"/>
                      <a:pt x="6" y="300"/>
                      <a:pt x="7" y="300"/>
                    </a:cubicBezTo>
                    <a:cubicBezTo>
                      <a:pt x="10" y="300"/>
                      <a:pt x="14" y="297"/>
                      <a:pt x="14" y="294"/>
                    </a:cubicBezTo>
                    <a:cubicBezTo>
                      <a:pt x="23" y="252"/>
                      <a:pt x="55" y="217"/>
                      <a:pt x="99" y="201"/>
                    </a:cubicBezTo>
                    <a:cubicBezTo>
                      <a:pt x="105" y="224"/>
                      <a:pt x="125" y="240"/>
                      <a:pt x="150" y="240"/>
                    </a:cubicBezTo>
                    <a:cubicBezTo>
                      <a:pt x="174" y="240"/>
                      <a:pt x="194" y="224"/>
                      <a:pt x="201" y="202"/>
                    </a:cubicBezTo>
                    <a:cubicBezTo>
                      <a:pt x="244" y="217"/>
                      <a:pt x="276" y="252"/>
                      <a:pt x="285" y="294"/>
                    </a:cubicBezTo>
                    <a:cubicBezTo>
                      <a:pt x="285" y="297"/>
                      <a:pt x="288" y="299"/>
                      <a:pt x="292" y="299"/>
                    </a:cubicBezTo>
                    <a:cubicBezTo>
                      <a:pt x="292" y="299"/>
                      <a:pt x="293" y="299"/>
                      <a:pt x="293" y="299"/>
                    </a:cubicBezTo>
                    <a:cubicBezTo>
                      <a:pt x="297" y="298"/>
                      <a:pt x="300" y="294"/>
                      <a:pt x="299" y="2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7"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13</a:t>
            </a:fld>
            <a:endParaRPr lang="en-US" dirty="0"/>
          </a:p>
        </p:txBody>
      </p:sp>
    </p:spTree>
    <p:extLst>
      <p:ext uri="{BB962C8B-B14F-4D97-AF65-F5344CB8AC3E}">
        <p14:creationId xmlns:p14="http://schemas.microsoft.com/office/powerpoint/2010/main" val="4084663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Saving on taxes with </a:t>
            </a:r>
            <a:br>
              <a:rPr lang="en-US" dirty="0" smtClean="0"/>
            </a:br>
            <a:r>
              <a:rPr lang="en-US" dirty="0" smtClean="0"/>
              <a:t>HSA contributions.</a:t>
            </a:r>
            <a:endParaRPr lang="en-US" dirty="0"/>
          </a:p>
        </p:txBody>
      </p:sp>
      <p:sp>
        <p:nvSpPr>
          <p:cNvPr id="4" name="Date Placeholder 3"/>
          <p:cNvSpPr>
            <a:spLocks noGrp="1"/>
          </p:cNvSpPr>
          <p:nvPr>
            <p:ph type="dt" sz="half" idx="14"/>
          </p:nvPr>
        </p:nvSpPr>
        <p:spPr/>
        <p:txBody>
          <a:bodyPr/>
          <a:lstStyle/>
          <a:p>
            <a:endParaRPr lang="en-US"/>
          </a:p>
        </p:txBody>
      </p:sp>
      <p:sp>
        <p:nvSpPr>
          <p:cNvPr id="19" name="TextBox 18"/>
          <p:cNvSpPr txBox="1"/>
          <p:nvPr/>
        </p:nvSpPr>
        <p:spPr>
          <a:xfrm>
            <a:off x="741900" y="6138060"/>
            <a:ext cx="8075431" cy="323165"/>
          </a:xfrm>
          <a:prstGeom prst="rect">
            <a:avLst/>
          </a:prstGeom>
          <a:noFill/>
        </p:spPr>
        <p:txBody>
          <a:bodyPr wrap="square" lIns="0" anchor="b">
            <a:spAutoFit/>
          </a:bodyPr>
          <a:lstStyle/>
          <a:p>
            <a:pPr lvl="0"/>
            <a:r>
              <a:rPr lang="en-US" sz="750" dirty="0">
                <a:solidFill>
                  <a:srgbClr val="424242"/>
                </a:solidFill>
              </a:rPr>
              <a:t>* Based on a 25</a:t>
            </a:r>
            <a:r>
              <a:rPr lang="en-US" sz="750" dirty="0" smtClean="0">
                <a:solidFill>
                  <a:srgbClr val="424242"/>
                </a:solidFill>
              </a:rPr>
              <a:t>%–35</a:t>
            </a:r>
            <a:r>
              <a:rPr lang="en-US" sz="750" dirty="0">
                <a:solidFill>
                  <a:srgbClr val="424242"/>
                </a:solidFill>
              </a:rPr>
              <a:t>% combined payroll and income tax bracket in a tax-exempt HSA state. For qualified medical expenses only. Results and amounts may vary depending on your particular circumstances</a:t>
            </a:r>
            <a:r>
              <a:rPr lang="en-US" sz="750" dirty="0" smtClean="0">
                <a:solidFill>
                  <a:srgbClr val="424242"/>
                </a:solidFill>
              </a:rPr>
              <a:t>.</a:t>
            </a:r>
            <a:endParaRPr lang="en-US" sz="750" dirty="0">
              <a:solidFill>
                <a:srgbClr val="424242"/>
              </a:solidFill>
            </a:endParaRPr>
          </a:p>
        </p:txBody>
      </p:sp>
      <p:sp>
        <p:nvSpPr>
          <p:cNvPr id="20" name="Oval 19"/>
          <p:cNvSpPr/>
          <p:nvPr/>
        </p:nvSpPr>
        <p:spPr>
          <a:xfrm>
            <a:off x="4809244" y="1910551"/>
            <a:ext cx="1673784" cy="1673784"/>
          </a:xfrm>
          <a:prstGeom prst="ellipse">
            <a:avLst/>
          </a:prstGeom>
          <a:solidFill>
            <a:schemeClr val="bg2"/>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72893" y="1910551"/>
            <a:ext cx="1673784" cy="1673784"/>
          </a:xfrm>
          <a:prstGeom prst="ellipse">
            <a:avLst/>
          </a:prstGeom>
          <a:solidFill>
            <a:schemeClr val="accent3"/>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2768" y="1910551"/>
            <a:ext cx="1673784" cy="1673784"/>
          </a:xfrm>
          <a:prstGeom prst="ellipse">
            <a:avLst/>
          </a:prstGeom>
          <a:solidFill>
            <a:schemeClr val="accent1"/>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65225" y="1910551"/>
            <a:ext cx="1673784" cy="1673784"/>
          </a:xfrm>
          <a:prstGeom prst="ellipse">
            <a:avLst/>
          </a:prstGeom>
          <a:solidFill>
            <a:schemeClr val="tx2"/>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870204" y="1849591"/>
            <a:ext cx="460135" cy="460135"/>
          </a:xfrm>
          <a:prstGeom prst="ellipse">
            <a:avLst/>
          </a:prstGeom>
          <a:solidFill>
            <a:schemeClr val="bg1"/>
          </a:solidFill>
          <a:ln w="571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833853" y="1849591"/>
            <a:ext cx="460135" cy="460135"/>
          </a:xfrm>
          <a:prstGeom prst="ellipse">
            <a:avLst/>
          </a:prstGeom>
          <a:solidFill>
            <a:schemeClr val="bg1"/>
          </a:solidFill>
          <a:ln w="571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3728" y="1849591"/>
            <a:ext cx="460135" cy="460135"/>
          </a:xfrm>
          <a:prstGeom prst="ellipse">
            <a:avLst/>
          </a:prstGeom>
          <a:solidFill>
            <a:schemeClr val="bg1"/>
          </a:solidFill>
          <a:ln w="571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926185" y="1849591"/>
            <a:ext cx="460135" cy="460135"/>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65917" y="3663815"/>
            <a:ext cx="1987488" cy="738664"/>
          </a:xfrm>
          <a:prstGeom prst="rect">
            <a:avLst/>
          </a:prstGeom>
          <a:noFill/>
        </p:spPr>
        <p:txBody>
          <a:bodyPr wrap="square" rtlCol="0">
            <a:spAutoFit/>
          </a:bodyPr>
          <a:lstStyle/>
          <a:p>
            <a:pPr algn="ctr">
              <a:spcAft>
                <a:spcPts val="400"/>
              </a:spcAft>
              <a:buClr>
                <a:schemeClr val="accent3"/>
              </a:buClr>
            </a:pPr>
            <a:r>
              <a:rPr lang="en-US" sz="1400" dirty="0">
                <a:solidFill>
                  <a:srgbClr val="4D4D4D"/>
                </a:solidFill>
              </a:rPr>
              <a:t>Small contributions may lead to </a:t>
            </a:r>
            <a:r>
              <a:rPr lang="en-US" sz="1400" dirty="0" smtClean="0">
                <a:solidFill>
                  <a:srgbClr val="4D4D4D"/>
                </a:solidFill>
              </a:rPr>
              <a:t>big </a:t>
            </a:r>
            <a:r>
              <a:rPr lang="en-US" sz="1400" dirty="0">
                <a:solidFill>
                  <a:srgbClr val="4D4D4D"/>
                </a:solidFill>
              </a:rPr>
              <a:t>savings on </a:t>
            </a:r>
            <a:r>
              <a:rPr lang="en-US" sz="1400" dirty="0" smtClean="0">
                <a:solidFill>
                  <a:srgbClr val="4D4D4D"/>
                </a:solidFill>
              </a:rPr>
              <a:t>your </a:t>
            </a:r>
            <a:r>
              <a:rPr lang="en-US" sz="1400" dirty="0">
                <a:solidFill>
                  <a:srgbClr val="4D4D4D"/>
                </a:solidFill>
              </a:rPr>
              <a:t>taxes.</a:t>
            </a:r>
          </a:p>
        </p:txBody>
      </p:sp>
      <p:sp>
        <p:nvSpPr>
          <p:cNvPr id="34" name="TextBox 33"/>
          <p:cNvSpPr txBox="1"/>
          <p:nvPr/>
        </p:nvSpPr>
        <p:spPr>
          <a:xfrm>
            <a:off x="2616040" y="3662644"/>
            <a:ext cx="1987488" cy="1169551"/>
          </a:xfrm>
          <a:prstGeom prst="rect">
            <a:avLst/>
          </a:prstGeom>
          <a:noFill/>
        </p:spPr>
        <p:txBody>
          <a:bodyPr wrap="square" rtlCol="0">
            <a:spAutoFit/>
          </a:bodyPr>
          <a:lstStyle/>
          <a:p>
            <a:pPr algn="ctr">
              <a:spcAft>
                <a:spcPts val="400"/>
              </a:spcAft>
              <a:buClr>
                <a:schemeClr val="accent3"/>
              </a:buClr>
            </a:pPr>
            <a:r>
              <a:rPr lang="en-US" sz="1400" dirty="0">
                <a:solidFill>
                  <a:srgbClr val="4D4D4D"/>
                </a:solidFill>
              </a:rPr>
              <a:t>If you contribute </a:t>
            </a:r>
            <a:r>
              <a:rPr lang="en-US" sz="1400" dirty="0" smtClean="0">
                <a:solidFill>
                  <a:srgbClr val="4D4D4D"/>
                </a:solidFill>
              </a:rPr>
              <a:t>just </a:t>
            </a:r>
            <a:r>
              <a:rPr lang="en-US" sz="1400" dirty="0">
                <a:solidFill>
                  <a:srgbClr val="4D4D4D"/>
                </a:solidFill>
              </a:rPr>
              <a:t>$50 per paycheck </a:t>
            </a:r>
            <a:r>
              <a:rPr lang="en-US" sz="1400" dirty="0" smtClean="0">
                <a:solidFill>
                  <a:srgbClr val="4D4D4D"/>
                </a:solidFill>
              </a:rPr>
              <a:t/>
            </a:r>
            <a:br>
              <a:rPr lang="en-US" sz="1400" dirty="0" smtClean="0">
                <a:solidFill>
                  <a:srgbClr val="4D4D4D"/>
                </a:solidFill>
              </a:rPr>
            </a:br>
            <a:r>
              <a:rPr lang="en-US" sz="1400" dirty="0" smtClean="0">
                <a:solidFill>
                  <a:srgbClr val="4D4D4D"/>
                </a:solidFill>
              </a:rPr>
              <a:t>to </a:t>
            </a:r>
            <a:r>
              <a:rPr lang="en-US" sz="1400" dirty="0">
                <a:solidFill>
                  <a:srgbClr val="4D4D4D"/>
                </a:solidFill>
              </a:rPr>
              <a:t>your HSA, you could save over </a:t>
            </a:r>
            <a:r>
              <a:rPr lang="en-US" sz="1400" dirty="0" smtClean="0">
                <a:solidFill>
                  <a:srgbClr val="4D4D4D"/>
                </a:solidFill>
              </a:rPr>
              <a:t/>
            </a:r>
            <a:br>
              <a:rPr lang="en-US" sz="1400" dirty="0" smtClean="0">
                <a:solidFill>
                  <a:srgbClr val="4D4D4D"/>
                </a:solidFill>
              </a:rPr>
            </a:br>
            <a:r>
              <a:rPr lang="en-US" sz="1400" dirty="0" smtClean="0">
                <a:solidFill>
                  <a:srgbClr val="4D4D4D"/>
                </a:solidFill>
              </a:rPr>
              <a:t>$</a:t>
            </a:r>
            <a:r>
              <a:rPr lang="en-US" sz="1400" dirty="0">
                <a:solidFill>
                  <a:srgbClr val="4D4D4D"/>
                </a:solidFill>
              </a:rPr>
              <a:t>400 in taxes</a:t>
            </a:r>
            <a:r>
              <a:rPr lang="en-US" sz="1400" dirty="0" smtClean="0">
                <a:solidFill>
                  <a:srgbClr val="4D4D4D"/>
                </a:solidFill>
              </a:rPr>
              <a:t>.*</a:t>
            </a:r>
            <a:endParaRPr lang="en-US" sz="1400" dirty="0">
              <a:solidFill>
                <a:srgbClr val="4D4D4D"/>
              </a:solidFill>
            </a:endParaRPr>
          </a:p>
        </p:txBody>
      </p:sp>
      <p:sp>
        <p:nvSpPr>
          <p:cNvPr id="35" name="TextBox 34"/>
          <p:cNvSpPr txBox="1"/>
          <p:nvPr/>
        </p:nvSpPr>
        <p:spPr>
          <a:xfrm>
            <a:off x="6708372" y="3662644"/>
            <a:ext cx="1987488" cy="738664"/>
          </a:xfrm>
          <a:prstGeom prst="rect">
            <a:avLst/>
          </a:prstGeom>
          <a:noFill/>
        </p:spPr>
        <p:txBody>
          <a:bodyPr wrap="square" rtlCol="0">
            <a:spAutoFit/>
          </a:bodyPr>
          <a:lstStyle/>
          <a:p>
            <a:pPr algn="ctr">
              <a:spcAft>
                <a:spcPts val="400"/>
              </a:spcAft>
              <a:buClr>
                <a:schemeClr val="accent3"/>
              </a:buClr>
            </a:pPr>
            <a:r>
              <a:rPr lang="en-US" sz="1400" dirty="0">
                <a:solidFill>
                  <a:srgbClr val="4D4D4D"/>
                </a:solidFill>
              </a:rPr>
              <a:t>You can grow </a:t>
            </a:r>
            <a:r>
              <a:rPr lang="en-US" sz="1400" dirty="0" smtClean="0">
                <a:solidFill>
                  <a:srgbClr val="4D4D4D"/>
                </a:solidFill>
              </a:rPr>
              <a:t>these </a:t>
            </a:r>
            <a:r>
              <a:rPr lang="en-US" sz="1400" dirty="0">
                <a:solidFill>
                  <a:srgbClr val="4D4D4D"/>
                </a:solidFill>
              </a:rPr>
              <a:t>savings, or use them for the here and now. </a:t>
            </a:r>
          </a:p>
        </p:txBody>
      </p:sp>
      <p:sp>
        <p:nvSpPr>
          <p:cNvPr id="36" name="TextBox 35"/>
          <p:cNvSpPr txBox="1"/>
          <p:nvPr/>
        </p:nvSpPr>
        <p:spPr>
          <a:xfrm>
            <a:off x="4652392" y="3662644"/>
            <a:ext cx="1987488" cy="1169551"/>
          </a:xfrm>
          <a:prstGeom prst="rect">
            <a:avLst/>
          </a:prstGeom>
          <a:noFill/>
        </p:spPr>
        <p:txBody>
          <a:bodyPr wrap="square" rtlCol="0">
            <a:spAutoFit/>
          </a:bodyPr>
          <a:lstStyle/>
          <a:p>
            <a:pPr algn="ctr">
              <a:spcAft>
                <a:spcPts val="400"/>
              </a:spcAft>
              <a:buClr>
                <a:schemeClr val="accent3"/>
              </a:buClr>
            </a:pPr>
            <a:r>
              <a:rPr lang="en-US" sz="1400" dirty="0">
                <a:solidFill>
                  <a:srgbClr val="4D4D4D"/>
                </a:solidFill>
              </a:rPr>
              <a:t>Even $100 a </a:t>
            </a:r>
            <a:r>
              <a:rPr lang="en-US" sz="1400" dirty="0" smtClean="0">
                <a:solidFill>
                  <a:srgbClr val="4D4D4D"/>
                </a:solidFill>
              </a:rPr>
              <a:t>month </a:t>
            </a:r>
            <a:r>
              <a:rPr lang="en-US" sz="1400" dirty="0">
                <a:solidFill>
                  <a:srgbClr val="4D4D4D"/>
                </a:solidFill>
              </a:rPr>
              <a:t>could help you save up to $30 on taxes—that’s comparable </a:t>
            </a:r>
            <a:r>
              <a:rPr lang="en-US" sz="1400" dirty="0" smtClean="0">
                <a:solidFill>
                  <a:srgbClr val="4D4D4D"/>
                </a:solidFill>
              </a:rPr>
              <a:t>to </a:t>
            </a:r>
            <a:br>
              <a:rPr lang="en-US" sz="1400" dirty="0" smtClean="0">
                <a:solidFill>
                  <a:srgbClr val="4D4D4D"/>
                </a:solidFill>
              </a:rPr>
            </a:br>
            <a:r>
              <a:rPr lang="en-US" sz="1400" dirty="0" smtClean="0">
                <a:solidFill>
                  <a:srgbClr val="4D4D4D"/>
                </a:solidFill>
              </a:rPr>
              <a:t>a </a:t>
            </a:r>
            <a:r>
              <a:rPr lang="en-US" sz="1400" dirty="0">
                <a:solidFill>
                  <a:srgbClr val="4D4D4D"/>
                </a:solidFill>
              </a:rPr>
              <a:t>30% discount</a:t>
            </a:r>
            <a:r>
              <a:rPr lang="en-US" sz="1400" dirty="0" smtClean="0">
                <a:solidFill>
                  <a:srgbClr val="4D4D4D"/>
                </a:solidFill>
              </a:rPr>
              <a:t>!* </a:t>
            </a:r>
            <a:endParaRPr lang="en-US" sz="1400" dirty="0">
              <a:solidFill>
                <a:srgbClr val="4D4D4D"/>
              </a:solidFill>
            </a:endParaRPr>
          </a:p>
        </p:txBody>
      </p:sp>
      <p:sp>
        <p:nvSpPr>
          <p:cNvPr id="52" name="Freeform 51"/>
          <p:cNvSpPr/>
          <p:nvPr/>
        </p:nvSpPr>
        <p:spPr>
          <a:xfrm>
            <a:off x="886221" y="1994327"/>
            <a:ext cx="231379" cy="165235"/>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50800" cmpd="sng">
            <a:solidFill>
              <a:srgbClr val="003DA1"/>
            </a:solidFill>
            <a:miter lim="800000"/>
          </a:ln>
        </p:spPr>
        <p:txBody>
          <a:bodyPr rtlCol="0" anchor="ctr"/>
          <a:lstStyle/>
          <a:p>
            <a:pPr algn="ctr"/>
            <a:endParaRPr lang="en-US" dirty="0"/>
          </a:p>
        </p:txBody>
      </p:sp>
      <p:sp>
        <p:nvSpPr>
          <p:cNvPr id="53" name="Freeform 52"/>
          <p:cNvSpPr/>
          <p:nvPr/>
        </p:nvSpPr>
        <p:spPr>
          <a:xfrm>
            <a:off x="2938541" y="1994327"/>
            <a:ext cx="231379" cy="165235"/>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50800" cmpd="sng">
            <a:solidFill>
              <a:schemeClr val="accent3"/>
            </a:solidFill>
            <a:miter lim="800000"/>
          </a:ln>
        </p:spPr>
        <p:txBody>
          <a:bodyPr rtlCol="0" anchor="ctr"/>
          <a:lstStyle/>
          <a:p>
            <a:pPr algn="ctr"/>
            <a:endParaRPr lang="en-US" dirty="0"/>
          </a:p>
        </p:txBody>
      </p:sp>
      <p:sp>
        <p:nvSpPr>
          <p:cNvPr id="54" name="Freeform 53"/>
          <p:cNvSpPr/>
          <p:nvPr/>
        </p:nvSpPr>
        <p:spPr>
          <a:xfrm>
            <a:off x="4970541" y="1994327"/>
            <a:ext cx="231379" cy="165236"/>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50800" cmpd="sng">
            <a:solidFill>
              <a:srgbClr val="003DA1"/>
            </a:solidFill>
            <a:miter lim="800000"/>
          </a:ln>
        </p:spPr>
        <p:txBody>
          <a:bodyPr rtlCol="0" anchor="ctr"/>
          <a:lstStyle/>
          <a:p>
            <a:pPr algn="ctr"/>
            <a:endParaRPr lang="en-US" dirty="0"/>
          </a:p>
        </p:txBody>
      </p:sp>
      <p:sp>
        <p:nvSpPr>
          <p:cNvPr id="55" name="Freeform 54"/>
          <p:cNvSpPr/>
          <p:nvPr/>
        </p:nvSpPr>
        <p:spPr>
          <a:xfrm>
            <a:off x="7033021" y="1994327"/>
            <a:ext cx="231379" cy="165236"/>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50800" cmpd="sng">
            <a:solidFill>
              <a:schemeClr val="tx2"/>
            </a:solidFill>
            <a:miter lim="800000"/>
          </a:ln>
        </p:spPr>
        <p:txBody>
          <a:bodyPr rtlCol="0" anchor="ctr"/>
          <a:lstStyle/>
          <a:p>
            <a:pPr algn="ctr"/>
            <a:endParaRPr lang="en-US" dirty="0"/>
          </a:p>
        </p:txBody>
      </p:sp>
      <p:grpSp>
        <p:nvGrpSpPr>
          <p:cNvPr id="56" name="Group 121"/>
          <p:cNvGrpSpPr>
            <a:grpSpLocks noChangeAspect="1"/>
          </p:cNvGrpSpPr>
          <p:nvPr/>
        </p:nvGrpSpPr>
        <p:grpSpPr bwMode="auto">
          <a:xfrm>
            <a:off x="3153556" y="2288836"/>
            <a:ext cx="912459" cy="917214"/>
            <a:chOff x="2256" y="3400"/>
            <a:chExt cx="576" cy="579"/>
          </a:xfrm>
          <a:solidFill>
            <a:schemeClr val="bg1"/>
          </a:solidFill>
        </p:grpSpPr>
        <p:sp>
          <p:nvSpPr>
            <p:cNvPr id="57" name="Freeform 56"/>
            <p:cNvSpPr>
              <a:spLocks noEditPoints="1"/>
            </p:cNvSpPr>
            <p:nvPr/>
          </p:nvSpPr>
          <p:spPr bwMode="auto">
            <a:xfrm>
              <a:off x="2256" y="3400"/>
              <a:ext cx="576" cy="579"/>
            </a:xfrm>
            <a:custGeom>
              <a:avLst/>
              <a:gdLst>
                <a:gd name="T0" fmla="*/ 37 w 306"/>
                <a:gd name="T1" fmla="*/ 285 h 300"/>
                <a:gd name="T2" fmla="*/ 37 w 306"/>
                <a:gd name="T3" fmla="*/ 285 h 300"/>
                <a:gd name="T4" fmla="*/ 248 w 306"/>
                <a:gd name="T5" fmla="*/ 285 h 300"/>
                <a:gd name="T6" fmla="*/ 259 w 306"/>
                <a:gd name="T7" fmla="*/ 147 h 300"/>
                <a:gd name="T8" fmla="*/ 267 w 306"/>
                <a:gd name="T9" fmla="*/ 14 h 300"/>
                <a:gd name="T10" fmla="*/ 56 w 306"/>
                <a:gd name="T11" fmla="*/ 14 h 300"/>
                <a:gd name="T12" fmla="*/ 46 w 306"/>
                <a:gd name="T13" fmla="*/ 152 h 300"/>
                <a:gd name="T14" fmla="*/ 37 w 306"/>
                <a:gd name="T15" fmla="*/ 285 h 300"/>
                <a:gd name="T16" fmla="*/ 259 w 306"/>
                <a:gd name="T17" fmla="*/ 300 h 300"/>
                <a:gd name="T18" fmla="*/ 259 w 306"/>
                <a:gd name="T19" fmla="*/ 300 h 300"/>
                <a:gd name="T20" fmla="*/ 33 w 306"/>
                <a:gd name="T21" fmla="*/ 300 h 300"/>
                <a:gd name="T22" fmla="*/ 25 w 306"/>
                <a:gd name="T23" fmla="*/ 295 h 300"/>
                <a:gd name="T24" fmla="*/ 32 w 306"/>
                <a:gd name="T25" fmla="*/ 147 h 300"/>
                <a:gd name="T26" fmla="*/ 38 w 306"/>
                <a:gd name="T27" fmla="*/ 11 h 300"/>
                <a:gd name="T28" fmla="*/ 39 w 306"/>
                <a:gd name="T29" fmla="*/ 3 h 300"/>
                <a:gd name="T30" fmla="*/ 46 w 306"/>
                <a:gd name="T31" fmla="*/ 0 h 300"/>
                <a:gd name="T32" fmla="*/ 272 w 306"/>
                <a:gd name="T33" fmla="*/ 0 h 300"/>
                <a:gd name="T34" fmla="*/ 279 w 306"/>
                <a:gd name="T35" fmla="*/ 4 h 300"/>
                <a:gd name="T36" fmla="*/ 273 w 306"/>
                <a:gd name="T37" fmla="*/ 152 h 300"/>
                <a:gd name="T38" fmla="*/ 266 w 306"/>
                <a:gd name="T39" fmla="*/ 288 h 300"/>
                <a:gd name="T40" fmla="*/ 266 w 306"/>
                <a:gd name="T41" fmla="*/ 296 h 300"/>
                <a:gd name="T42" fmla="*/ 259 w 306"/>
                <a:gd name="T4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300">
                  <a:moveTo>
                    <a:pt x="37" y="285"/>
                  </a:moveTo>
                  <a:lnTo>
                    <a:pt x="37" y="285"/>
                  </a:lnTo>
                  <a:lnTo>
                    <a:pt x="248" y="285"/>
                  </a:lnTo>
                  <a:cubicBezTo>
                    <a:pt x="228" y="233"/>
                    <a:pt x="244" y="189"/>
                    <a:pt x="259" y="147"/>
                  </a:cubicBezTo>
                  <a:cubicBezTo>
                    <a:pt x="274" y="104"/>
                    <a:pt x="289" y="63"/>
                    <a:pt x="267" y="14"/>
                  </a:cubicBezTo>
                  <a:lnTo>
                    <a:pt x="56" y="14"/>
                  </a:lnTo>
                  <a:cubicBezTo>
                    <a:pt x="76" y="65"/>
                    <a:pt x="61" y="109"/>
                    <a:pt x="46" y="152"/>
                  </a:cubicBezTo>
                  <a:cubicBezTo>
                    <a:pt x="30" y="195"/>
                    <a:pt x="16" y="236"/>
                    <a:pt x="37" y="285"/>
                  </a:cubicBezTo>
                  <a:close/>
                  <a:moveTo>
                    <a:pt x="259" y="300"/>
                  </a:moveTo>
                  <a:lnTo>
                    <a:pt x="259" y="300"/>
                  </a:lnTo>
                  <a:lnTo>
                    <a:pt x="33" y="300"/>
                  </a:lnTo>
                  <a:cubicBezTo>
                    <a:pt x="30" y="300"/>
                    <a:pt x="27" y="298"/>
                    <a:pt x="25" y="295"/>
                  </a:cubicBezTo>
                  <a:cubicBezTo>
                    <a:pt x="0" y="239"/>
                    <a:pt x="16" y="192"/>
                    <a:pt x="32" y="147"/>
                  </a:cubicBezTo>
                  <a:cubicBezTo>
                    <a:pt x="47" y="102"/>
                    <a:pt x="62" y="61"/>
                    <a:pt x="38" y="11"/>
                  </a:cubicBezTo>
                  <a:cubicBezTo>
                    <a:pt x="37" y="8"/>
                    <a:pt x="38" y="5"/>
                    <a:pt x="39" y="3"/>
                  </a:cubicBezTo>
                  <a:cubicBezTo>
                    <a:pt x="40" y="2"/>
                    <a:pt x="43" y="0"/>
                    <a:pt x="46" y="0"/>
                  </a:cubicBezTo>
                  <a:lnTo>
                    <a:pt x="272" y="0"/>
                  </a:lnTo>
                  <a:cubicBezTo>
                    <a:pt x="275" y="0"/>
                    <a:pt x="278" y="2"/>
                    <a:pt x="279" y="4"/>
                  </a:cubicBezTo>
                  <a:cubicBezTo>
                    <a:pt x="306" y="60"/>
                    <a:pt x="289" y="106"/>
                    <a:pt x="273" y="152"/>
                  </a:cubicBezTo>
                  <a:cubicBezTo>
                    <a:pt x="257" y="196"/>
                    <a:pt x="243" y="238"/>
                    <a:pt x="266" y="288"/>
                  </a:cubicBezTo>
                  <a:cubicBezTo>
                    <a:pt x="267" y="291"/>
                    <a:pt x="267" y="294"/>
                    <a:pt x="266" y="296"/>
                  </a:cubicBezTo>
                  <a:cubicBezTo>
                    <a:pt x="264" y="298"/>
                    <a:pt x="261" y="300"/>
                    <a:pt x="259" y="3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57"/>
            <p:cNvSpPr>
              <a:spLocks/>
            </p:cNvSpPr>
            <p:nvPr/>
          </p:nvSpPr>
          <p:spPr bwMode="auto">
            <a:xfrm>
              <a:off x="2379" y="3775"/>
              <a:ext cx="288" cy="29"/>
            </a:xfrm>
            <a:custGeom>
              <a:avLst/>
              <a:gdLst>
                <a:gd name="T0" fmla="*/ 145 w 153"/>
                <a:gd name="T1" fmla="*/ 15 h 15"/>
                <a:gd name="T2" fmla="*/ 145 w 153"/>
                <a:gd name="T3" fmla="*/ 15 h 15"/>
                <a:gd name="T4" fmla="*/ 7 w 153"/>
                <a:gd name="T5" fmla="*/ 15 h 15"/>
                <a:gd name="T6" fmla="*/ 0 w 153"/>
                <a:gd name="T7" fmla="*/ 8 h 15"/>
                <a:gd name="T8" fmla="*/ 7 w 153"/>
                <a:gd name="T9" fmla="*/ 0 h 15"/>
                <a:gd name="T10" fmla="*/ 145 w 153"/>
                <a:gd name="T11" fmla="*/ 0 h 15"/>
                <a:gd name="T12" fmla="*/ 153 w 153"/>
                <a:gd name="T13" fmla="*/ 8 h 15"/>
                <a:gd name="T14" fmla="*/ 145 w 15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
                  <a:moveTo>
                    <a:pt x="145" y="15"/>
                  </a:moveTo>
                  <a:lnTo>
                    <a:pt x="145" y="15"/>
                  </a:lnTo>
                  <a:lnTo>
                    <a:pt x="7" y="15"/>
                  </a:lnTo>
                  <a:cubicBezTo>
                    <a:pt x="3" y="15"/>
                    <a:pt x="0" y="12"/>
                    <a:pt x="0" y="8"/>
                  </a:cubicBezTo>
                  <a:cubicBezTo>
                    <a:pt x="0" y="4"/>
                    <a:pt x="3" y="0"/>
                    <a:pt x="7" y="0"/>
                  </a:cubicBezTo>
                  <a:lnTo>
                    <a:pt x="145" y="0"/>
                  </a:lnTo>
                  <a:cubicBezTo>
                    <a:pt x="149" y="0"/>
                    <a:pt x="153" y="4"/>
                    <a:pt x="153" y="8"/>
                  </a:cubicBezTo>
                  <a:cubicBezTo>
                    <a:pt x="153" y="12"/>
                    <a:pt x="149" y="15"/>
                    <a:pt x="145"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58"/>
            <p:cNvSpPr>
              <a:spLocks/>
            </p:cNvSpPr>
            <p:nvPr/>
          </p:nvSpPr>
          <p:spPr bwMode="auto">
            <a:xfrm>
              <a:off x="2381" y="3863"/>
              <a:ext cx="288" cy="29"/>
            </a:xfrm>
            <a:custGeom>
              <a:avLst/>
              <a:gdLst>
                <a:gd name="T0" fmla="*/ 145 w 153"/>
                <a:gd name="T1" fmla="*/ 15 h 15"/>
                <a:gd name="T2" fmla="*/ 145 w 153"/>
                <a:gd name="T3" fmla="*/ 15 h 15"/>
                <a:gd name="T4" fmla="*/ 7 w 153"/>
                <a:gd name="T5" fmla="*/ 15 h 15"/>
                <a:gd name="T6" fmla="*/ 0 w 153"/>
                <a:gd name="T7" fmla="*/ 7 h 15"/>
                <a:gd name="T8" fmla="*/ 7 w 153"/>
                <a:gd name="T9" fmla="*/ 0 h 15"/>
                <a:gd name="T10" fmla="*/ 145 w 153"/>
                <a:gd name="T11" fmla="*/ 0 h 15"/>
                <a:gd name="T12" fmla="*/ 153 w 153"/>
                <a:gd name="T13" fmla="*/ 7 h 15"/>
                <a:gd name="T14" fmla="*/ 145 w 15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
                  <a:moveTo>
                    <a:pt x="145" y="15"/>
                  </a:moveTo>
                  <a:lnTo>
                    <a:pt x="145" y="15"/>
                  </a:lnTo>
                  <a:lnTo>
                    <a:pt x="7" y="15"/>
                  </a:lnTo>
                  <a:cubicBezTo>
                    <a:pt x="3" y="15"/>
                    <a:pt x="0" y="11"/>
                    <a:pt x="0" y="7"/>
                  </a:cubicBezTo>
                  <a:cubicBezTo>
                    <a:pt x="0" y="3"/>
                    <a:pt x="3" y="0"/>
                    <a:pt x="7" y="0"/>
                  </a:cubicBezTo>
                  <a:lnTo>
                    <a:pt x="145" y="0"/>
                  </a:lnTo>
                  <a:cubicBezTo>
                    <a:pt x="149" y="0"/>
                    <a:pt x="153" y="3"/>
                    <a:pt x="153" y="7"/>
                  </a:cubicBezTo>
                  <a:cubicBezTo>
                    <a:pt x="153" y="11"/>
                    <a:pt x="149" y="15"/>
                    <a:pt x="145"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59"/>
            <p:cNvSpPr>
              <a:spLocks noEditPoints="1"/>
            </p:cNvSpPr>
            <p:nvPr/>
          </p:nvSpPr>
          <p:spPr bwMode="auto">
            <a:xfrm>
              <a:off x="2477" y="3487"/>
              <a:ext cx="148" cy="245"/>
            </a:xfrm>
            <a:custGeom>
              <a:avLst/>
              <a:gdLst>
                <a:gd name="T0" fmla="*/ 44 w 79"/>
                <a:gd name="T1" fmla="*/ 99 h 127"/>
                <a:gd name="T2" fmla="*/ 44 w 79"/>
                <a:gd name="T3" fmla="*/ 99 h 127"/>
                <a:gd name="T4" fmla="*/ 59 w 79"/>
                <a:gd name="T5" fmla="*/ 85 h 127"/>
                <a:gd name="T6" fmla="*/ 44 w 79"/>
                <a:gd name="T7" fmla="*/ 73 h 127"/>
                <a:gd name="T8" fmla="*/ 44 w 79"/>
                <a:gd name="T9" fmla="*/ 99 h 127"/>
                <a:gd name="T10" fmla="*/ 35 w 79"/>
                <a:gd name="T11" fmla="*/ 27 h 127"/>
                <a:gd name="T12" fmla="*/ 35 w 79"/>
                <a:gd name="T13" fmla="*/ 27 h 127"/>
                <a:gd name="T14" fmla="*/ 23 w 79"/>
                <a:gd name="T15" fmla="*/ 39 h 127"/>
                <a:gd name="T16" fmla="*/ 35 w 79"/>
                <a:gd name="T17" fmla="*/ 50 h 127"/>
                <a:gd name="T18" fmla="*/ 35 w 79"/>
                <a:gd name="T19" fmla="*/ 27 h 127"/>
                <a:gd name="T20" fmla="*/ 35 w 79"/>
                <a:gd name="T21" fmla="*/ 71 h 127"/>
                <a:gd name="T22" fmla="*/ 35 w 79"/>
                <a:gd name="T23" fmla="*/ 71 h 127"/>
                <a:gd name="T24" fmla="*/ 34 w 79"/>
                <a:gd name="T25" fmla="*/ 70 h 127"/>
                <a:gd name="T26" fmla="*/ 32 w 79"/>
                <a:gd name="T27" fmla="*/ 70 h 127"/>
                <a:gd name="T28" fmla="*/ 30 w 79"/>
                <a:gd name="T29" fmla="*/ 69 h 127"/>
                <a:gd name="T30" fmla="*/ 3 w 79"/>
                <a:gd name="T31" fmla="*/ 41 h 127"/>
                <a:gd name="T32" fmla="*/ 13 w 79"/>
                <a:gd name="T33" fmla="*/ 18 h 127"/>
                <a:gd name="T34" fmla="*/ 35 w 79"/>
                <a:gd name="T35" fmla="*/ 11 h 127"/>
                <a:gd name="T36" fmla="*/ 35 w 79"/>
                <a:gd name="T37" fmla="*/ 0 h 127"/>
                <a:gd name="T38" fmla="*/ 44 w 79"/>
                <a:gd name="T39" fmla="*/ 0 h 127"/>
                <a:gd name="T40" fmla="*/ 44 w 79"/>
                <a:gd name="T41" fmla="*/ 11 h 127"/>
                <a:gd name="T42" fmla="*/ 75 w 79"/>
                <a:gd name="T43" fmla="*/ 40 h 127"/>
                <a:gd name="T44" fmla="*/ 55 w 79"/>
                <a:gd name="T45" fmla="*/ 40 h 127"/>
                <a:gd name="T46" fmla="*/ 44 w 79"/>
                <a:gd name="T47" fmla="*/ 27 h 127"/>
                <a:gd name="T48" fmla="*/ 44 w 79"/>
                <a:gd name="T49" fmla="*/ 52 h 127"/>
                <a:gd name="T50" fmla="*/ 68 w 79"/>
                <a:gd name="T51" fmla="*/ 62 h 127"/>
                <a:gd name="T52" fmla="*/ 79 w 79"/>
                <a:gd name="T53" fmla="*/ 84 h 127"/>
                <a:gd name="T54" fmla="*/ 71 w 79"/>
                <a:gd name="T55" fmla="*/ 104 h 127"/>
                <a:gd name="T56" fmla="*/ 44 w 79"/>
                <a:gd name="T57" fmla="*/ 116 h 127"/>
                <a:gd name="T58" fmla="*/ 44 w 79"/>
                <a:gd name="T59" fmla="*/ 127 h 127"/>
                <a:gd name="T60" fmla="*/ 35 w 79"/>
                <a:gd name="T61" fmla="*/ 127 h 127"/>
                <a:gd name="T62" fmla="*/ 35 w 79"/>
                <a:gd name="T63" fmla="*/ 116 h 127"/>
                <a:gd name="T64" fmla="*/ 0 w 79"/>
                <a:gd name="T65" fmla="*/ 81 h 127"/>
                <a:gd name="T66" fmla="*/ 20 w 79"/>
                <a:gd name="T67" fmla="*/ 81 h 127"/>
                <a:gd name="T68" fmla="*/ 20 w 79"/>
                <a:gd name="T69" fmla="*/ 81 h 127"/>
                <a:gd name="T70" fmla="*/ 35 w 79"/>
                <a:gd name="T71" fmla="*/ 99 h 127"/>
                <a:gd name="T72" fmla="*/ 35 w 79"/>
                <a:gd name="T73" fmla="*/ 7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27">
                  <a:moveTo>
                    <a:pt x="44" y="99"/>
                  </a:moveTo>
                  <a:lnTo>
                    <a:pt x="44" y="99"/>
                  </a:lnTo>
                  <a:cubicBezTo>
                    <a:pt x="54" y="98"/>
                    <a:pt x="59" y="93"/>
                    <a:pt x="59" y="85"/>
                  </a:cubicBezTo>
                  <a:cubicBezTo>
                    <a:pt x="59" y="79"/>
                    <a:pt x="55" y="76"/>
                    <a:pt x="44" y="73"/>
                  </a:cubicBezTo>
                  <a:lnTo>
                    <a:pt x="44" y="99"/>
                  </a:lnTo>
                  <a:close/>
                  <a:moveTo>
                    <a:pt x="35" y="27"/>
                  </a:moveTo>
                  <a:lnTo>
                    <a:pt x="35" y="27"/>
                  </a:lnTo>
                  <a:cubicBezTo>
                    <a:pt x="27" y="27"/>
                    <a:pt x="23" y="32"/>
                    <a:pt x="23" y="39"/>
                  </a:cubicBezTo>
                  <a:cubicBezTo>
                    <a:pt x="23" y="45"/>
                    <a:pt x="26" y="47"/>
                    <a:pt x="35" y="50"/>
                  </a:cubicBezTo>
                  <a:lnTo>
                    <a:pt x="35" y="27"/>
                  </a:lnTo>
                  <a:close/>
                  <a:moveTo>
                    <a:pt x="35" y="71"/>
                  </a:moveTo>
                  <a:lnTo>
                    <a:pt x="35" y="71"/>
                  </a:lnTo>
                  <a:cubicBezTo>
                    <a:pt x="35" y="71"/>
                    <a:pt x="35" y="71"/>
                    <a:pt x="34" y="70"/>
                  </a:cubicBezTo>
                  <a:cubicBezTo>
                    <a:pt x="34" y="70"/>
                    <a:pt x="34" y="70"/>
                    <a:pt x="32" y="70"/>
                  </a:cubicBezTo>
                  <a:cubicBezTo>
                    <a:pt x="32" y="70"/>
                    <a:pt x="31" y="69"/>
                    <a:pt x="30" y="69"/>
                  </a:cubicBezTo>
                  <a:cubicBezTo>
                    <a:pt x="11" y="64"/>
                    <a:pt x="3" y="56"/>
                    <a:pt x="3" y="41"/>
                  </a:cubicBezTo>
                  <a:cubicBezTo>
                    <a:pt x="3" y="31"/>
                    <a:pt x="6" y="24"/>
                    <a:pt x="13" y="18"/>
                  </a:cubicBezTo>
                  <a:cubicBezTo>
                    <a:pt x="19" y="14"/>
                    <a:pt x="24" y="12"/>
                    <a:pt x="35" y="11"/>
                  </a:cubicBezTo>
                  <a:lnTo>
                    <a:pt x="35" y="0"/>
                  </a:lnTo>
                  <a:lnTo>
                    <a:pt x="44" y="0"/>
                  </a:lnTo>
                  <a:lnTo>
                    <a:pt x="44" y="11"/>
                  </a:lnTo>
                  <a:cubicBezTo>
                    <a:pt x="63" y="12"/>
                    <a:pt x="74" y="23"/>
                    <a:pt x="75" y="40"/>
                  </a:cubicBezTo>
                  <a:lnTo>
                    <a:pt x="55" y="40"/>
                  </a:lnTo>
                  <a:cubicBezTo>
                    <a:pt x="55" y="33"/>
                    <a:pt x="50" y="27"/>
                    <a:pt x="44" y="27"/>
                  </a:cubicBezTo>
                  <a:lnTo>
                    <a:pt x="44" y="52"/>
                  </a:lnTo>
                  <a:cubicBezTo>
                    <a:pt x="57" y="55"/>
                    <a:pt x="63" y="57"/>
                    <a:pt x="68" y="62"/>
                  </a:cubicBezTo>
                  <a:cubicBezTo>
                    <a:pt x="75" y="67"/>
                    <a:pt x="79" y="75"/>
                    <a:pt x="79" y="84"/>
                  </a:cubicBezTo>
                  <a:cubicBezTo>
                    <a:pt x="79" y="92"/>
                    <a:pt x="76" y="99"/>
                    <a:pt x="71" y="104"/>
                  </a:cubicBezTo>
                  <a:cubicBezTo>
                    <a:pt x="64" y="111"/>
                    <a:pt x="57" y="114"/>
                    <a:pt x="44" y="116"/>
                  </a:cubicBezTo>
                  <a:lnTo>
                    <a:pt x="44" y="127"/>
                  </a:lnTo>
                  <a:lnTo>
                    <a:pt x="35" y="127"/>
                  </a:lnTo>
                  <a:lnTo>
                    <a:pt x="35" y="116"/>
                  </a:lnTo>
                  <a:cubicBezTo>
                    <a:pt x="14" y="114"/>
                    <a:pt x="2" y="102"/>
                    <a:pt x="0" y="81"/>
                  </a:cubicBezTo>
                  <a:lnTo>
                    <a:pt x="20" y="81"/>
                  </a:lnTo>
                  <a:lnTo>
                    <a:pt x="20" y="81"/>
                  </a:lnTo>
                  <a:cubicBezTo>
                    <a:pt x="20" y="90"/>
                    <a:pt x="26" y="97"/>
                    <a:pt x="35" y="99"/>
                  </a:cubicBezTo>
                  <a:lnTo>
                    <a:pt x="35" y="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4" name="Group 63"/>
          <p:cNvGrpSpPr/>
          <p:nvPr/>
        </p:nvGrpSpPr>
        <p:grpSpPr>
          <a:xfrm>
            <a:off x="1058950" y="2435650"/>
            <a:ext cx="1001420" cy="623587"/>
            <a:chOff x="8065804" y="5261688"/>
            <a:chExt cx="517525" cy="322263"/>
          </a:xfrm>
          <a:solidFill>
            <a:srgbClr val="FFFFFF"/>
          </a:solidFill>
        </p:grpSpPr>
        <p:sp>
          <p:nvSpPr>
            <p:cNvPr id="65" name="Freeform 15"/>
            <p:cNvSpPr>
              <a:spLocks noEditPoints="1"/>
            </p:cNvSpPr>
            <p:nvPr/>
          </p:nvSpPr>
          <p:spPr bwMode="auto">
            <a:xfrm>
              <a:off x="8265829" y="5328363"/>
              <a:ext cx="115888" cy="192088"/>
            </a:xfrm>
            <a:custGeom>
              <a:avLst/>
              <a:gdLst>
                <a:gd name="T0" fmla="*/ 37 w 67"/>
                <a:gd name="T1" fmla="*/ 86 h 110"/>
                <a:gd name="T2" fmla="*/ 37 w 67"/>
                <a:gd name="T3" fmla="*/ 86 h 110"/>
                <a:gd name="T4" fmla="*/ 50 w 67"/>
                <a:gd name="T5" fmla="*/ 74 h 110"/>
                <a:gd name="T6" fmla="*/ 37 w 67"/>
                <a:gd name="T7" fmla="*/ 63 h 110"/>
                <a:gd name="T8" fmla="*/ 37 w 67"/>
                <a:gd name="T9" fmla="*/ 86 h 110"/>
                <a:gd name="T10" fmla="*/ 30 w 67"/>
                <a:gd name="T11" fmla="*/ 24 h 110"/>
                <a:gd name="T12" fmla="*/ 30 w 67"/>
                <a:gd name="T13" fmla="*/ 24 h 110"/>
                <a:gd name="T14" fmla="*/ 19 w 67"/>
                <a:gd name="T15" fmla="*/ 34 h 110"/>
                <a:gd name="T16" fmla="*/ 30 w 67"/>
                <a:gd name="T17" fmla="*/ 43 h 110"/>
                <a:gd name="T18" fmla="*/ 30 w 67"/>
                <a:gd name="T19" fmla="*/ 24 h 110"/>
                <a:gd name="T20" fmla="*/ 30 w 67"/>
                <a:gd name="T21" fmla="*/ 61 h 110"/>
                <a:gd name="T22" fmla="*/ 30 w 67"/>
                <a:gd name="T23" fmla="*/ 61 h 110"/>
                <a:gd name="T24" fmla="*/ 29 w 67"/>
                <a:gd name="T25" fmla="*/ 61 h 110"/>
                <a:gd name="T26" fmla="*/ 27 w 67"/>
                <a:gd name="T27" fmla="*/ 61 h 110"/>
                <a:gd name="T28" fmla="*/ 25 w 67"/>
                <a:gd name="T29" fmla="*/ 60 h 110"/>
                <a:gd name="T30" fmla="*/ 2 w 67"/>
                <a:gd name="T31" fmla="*/ 36 h 110"/>
                <a:gd name="T32" fmla="*/ 11 w 67"/>
                <a:gd name="T33" fmla="*/ 16 h 110"/>
                <a:gd name="T34" fmla="*/ 30 w 67"/>
                <a:gd name="T35" fmla="*/ 10 h 110"/>
                <a:gd name="T36" fmla="*/ 30 w 67"/>
                <a:gd name="T37" fmla="*/ 0 h 110"/>
                <a:gd name="T38" fmla="*/ 37 w 67"/>
                <a:gd name="T39" fmla="*/ 0 h 110"/>
                <a:gd name="T40" fmla="*/ 37 w 67"/>
                <a:gd name="T41" fmla="*/ 10 h 110"/>
                <a:gd name="T42" fmla="*/ 64 w 67"/>
                <a:gd name="T43" fmla="*/ 35 h 110"/>
                <a:gd name="T44" fmla="*/ 47 w 67"/>
                <a:gd name="T45" fmla="*/ 35 h 110"/>
                <a:gd name="T46" fmla="*/ 37 w 67"/>
                <a:gd name="T47" fmla="*/ 24 h 110"/>
                <a:gd name="T48" fmla="*/ 37 w 67"/>
                <a:gd name="T49" fmla="*/ 45 h 110"/>
                <a:gd name="T50" fmla="*/ 58 w 67"/>
                <a:gd name="T51" fmla="*/ 54 h 110"/>
                <a:gd name="T52" fmla="*/ 67 w 67"/>
                <a:gd name="T53" fmla="*/ 73 h 110"/>
                <a:gd name="T54" fmla="*/ 60 w 67"/>
                <a:gd name="T55" fmla="*/ 90 h 110"/>
                <a:gd name="T56" fmla="*/ 37 w 67"/>
                <a:gd name="T57" fmla="*/ 100 h 110"/>
                <a:gd name="T58" fmla="*/ 37 w 67"/>
                <a:gd name="T59" fmla="*/ 110 h 110"/>
                <a:gd name="T60" fmla="*/ 30 w 67"/>
                <a:gd name="T61" fmla="*/ 110 h 110"/>
                <a:gd name="T62" fmla="*/ 30 w 67"/>
                <a:gd name="T63" fmla="*/ 100 h 110"/>
                <a:gd name="T64" fmla="*/ 0 w 67"/>
                <a:gd name="T65" fmla="*/ 70 h 110"/>
                <a:gd name="T66" fmla="*/ 17 w 67"/>
                <a:gd name="T67" fmla="*/ 70 h 110"/>
                <a:gd name="T68" fmla="*/ 17 w 67"/>
                <a:gd name="T69" fmla="*/ 70 h 110"/>
                <a:gd name="T70" fmla="*/ 30 w 67"/>
                <a:gd name="T71" fmla="*/ 86 h 110"/>
                <a:gd name="T72" fmla="*/ 30 w 67"/>
                <a:gd name="T73"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10">
                  <a:moveTo>
                    <a:pt x="37" y="86"/>
                  </a:moveTo>
                  <a:lnTo>
                    <a:pt x="37" y="86"/>
                  </a:lnTo>
                  <a:cubicBezTo>
                    <a:pt x="45" y="84"/>
                    <a:pt x="50" y="80"/>
                    <a:pt x="50" y="74"/>
                  </a:cubicBezTo>
                  <a:cubicBezTo>
                    <a:pt x="50" y="69"/>
                    <a:pt x="47" y="66"/>
                    <a:pt x="37" y="63"/>
                  </a:cubicBezTo>
                  <a:lnTo>
                    <a:pt x="37" y="86"/>
                  </a:lnTo>
                  <a:close/>
                  <a:moveTo>
                    <a:pt x="30" y="24"/>
                  </a:moveTo>
                  <a:lnTo>
                    <a:pt x="30" y="24"/>
                  </a:lnTo>
                  <a:cubicBezTo>
                    <a:pt x="23" y="24"/>
                    <a:pt x="19" y="28"/>
                    <a:pt x="19" y="34"/>
                  </a:cubicBezTo>
                  <a:cubicBezTo>
                    <a:pt x="19" y="39"/>
                    <a:pt x="21" y="41"/>
                    <a:pt x="30" y="43"/>
                  </a:cubicBezTo>
                  <a:lnTo>
                    <a:pt x="30" y="24"/>
                  </a:lnTo>
                  <a:close/>
                  <a:moveTo>
                    <a:pt x="30" y="61"/>
                  </a:moveTo>
                  <a:lnTo>
                    <a:pt x="30" y="61"/>
                  </a:lnTo>
                  <a:cubicBezTo>
                    <a:pt x="29" y="61"/>
                    <a:pt x="29" y="61"/>
                    <a:pt x="29" y="61"/>
                  </a:cubicBezTo>
                  <a:cubicBezTo>
                    <a:pt x="29" y="61"/>
                    <a:pt x="28" y="61"/>
                    <a:pt x="27" y="61"/>
                  </a:cubicBezTo>
                  <a:cubicBezTo>
                    <a:pt x="27" y="60"/>
                    <a:pt x="26" y="60"/>
                    <a:pt x="25" y="60"/>
                  </a:cubicBezTo>
                  <a:cubicBezTo>
                    <a:pt x="9" y="56"/>
                    <a:pt x="2" y="49"/>
                    <a:pt x="2" y="36"/>
                  </a:cubicBezTo>
                  <a:cubicBezTo>
                    <a:pt x="2" y="28"/>
                    <a:pt x="5" y="21"/>
                    <a:pt x="11" y="16"/>
                  </a:cubicBezTo>
                  <a:cubicBezTo>
                    <a:pt x="16" y="12"/>
                    <a:pt x="20" y="11"/>
                    <a:pt x="30" y="10"/>
                  </a:cubicBezTo>
                  <a:lnTo>
                    <a:pt x="30" y="0"/>
                  </a:lnTo>
                  <a:lnTo>
                    <a:pt x="37" y="0"/>
                  </a:lnTo>
                  <a:lnTo>
                    <a:pt x="37" y="10"/>
                  </a:lnTo>
                  <a:cubicBezTo>
                    <a:pt x="53" y="11"/>
                    <a:pt x="63" y="21"/>
                    <a:pt x="64" y="35"/>
                  </a:cubicBezTo>
                  <a:lnTo>
                    <a:pt x="47" y="35"/>
                  </a:lnTo>
                  <a:cubicBezTo>
                    <a:pt x="47" y="29"/>
                    <a:pt x="42" y="24"/>
                    <a:pt x="37" y="24"/>
                  </a:cubicBezTo>
                  <a:lnTo>
                    <a:pt x="37" y="45"/>
                  </a:lnTo>
                  <a:cubicBezTo>
                    <a:pt x="48" y="48"/>
                    <a:pt x="53" y="50"/>
                    <a:pt x="58" y="54"/>
                  </a:cubicBezTo>
                  <a:cubicBezTo>
                    <a:pt x="64" y="58"/>
                    <a:pt x="67" y="65"/>
                    <a:pt x="67" y="73"/>
                  </a:cubicBezTo>
                  <a:cubicBezTo>
                    <a:pt x="67" y="80"/>
                    <a:pt x="64" y="85"/>
                    <a:pt x="60" y="90"/>
                  </a:cubicBezTo>
                  <a:cubicBezTo>
                    <a:pt x="54" y="96"/>
                    <a:pt x="48" y="99"/>
                    <a:pt x="37" y="100"/>
                  </a:cubicBezTo>
                  <a:lnTo>
                    <a:pt x="37" y="110"/>
                  </a:lnTo>
                  <a:lnTo>
                    <a:pt x="30" y="110"/>
                  </a:lnTo>
                  <a:lnTo>
                    <a:pt x="30" y="100"/>
                  </a:lnTo>
                  <a:cubicBezTo>
                    <a:pt x="11" y="98"/>
                    <a:pt x="1" y="88"/>
                    <a:pt x="0" y="70"/>
                  </a:cubicBezTo>
                  <a:lnTo>
                    <a:pt x="17" y="70"/>
                  </a:lnTo>
                  <a:lnTo>
                    <a:pt x="17" y="70"/>
                  </a:lnTo>
                  <a:cubicBezTo>
                    <a:pt x="17" y="78"/>
                    <a:pt x="21" y="84"/>
                    <a:pt x="30" y="86"/>
                  </a:cubicBezTo>
                  <a:lnTo>
                    <a:pt x="30"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noEditPoints="1"/>
            </p:cNvSpPr>
            <p:nvPr/>
          </p:nvSpPr>
          <p:spPr bwMode="auto">
            <a:xfrm>
              <a:off x="8065804" y="5261688"/>
              <a:ext cx="517525" cy="322263"/>
            </a:xfrm>
            <a:custGeom>
              <a:avLst/>
              <a:gdLst>
                <a:gd name="T0" fmla="*/ 14 w 300"/>
                <a:gd name="T1" fmla="*/ 165 h 184"/>
                <a:gd name="T2" fmla="*/ 14 w 300"/>
                <a:gd name="T3" fmla="*/ 165 h 184"/>
                <a:gd name="T4" fmla="*/ 62 w 300"/>
                <a:gd name="T5" fmla="*/ 169 h 184"/>
                <a:gd name="T6" fmla="*/ 62 w 300"/>
                <a:gd name="T7" fmla="*/ 169 h 184"/>
                <a:gd name="T8" fmla="*/ 148 w 300"/>
                <a:gd name="T9" fmla="*/ 160 h 184"/>
                <a:gd name="T10" fmla="*/ 237 w 300"/>
                <a:gd name="T11" fmla="*/ 151 h 184"/>
                <a:gd name="T12" fmla="*/ 285 w 300"/>
                <a:gd name="T13" fmla="*/ 156 h 184"/>
                <a:gd name="T14" fmla="*/ 285 w 300"/>
                <a:gd name="T15" fmla="*/ 19 h 184"/>
                <a:gd name="T16" fmla="*/ 237 w 300"/>
                <a:gd name="T17" fmla="*/ 14 h 184"/>
                <a:gd name="T18" fmla="*/ 151 w 300"/>
                <a:gd name="T19" fmla="*/ 23 h 184"/>
                <a:gd name="T20" fmla="*/ 62 w 300"/>
                <a:gd name="T21" fmla="*/ 33 h 184"/>
                <a:gd name="T22" fmla="*/ 14 w 300"/>
                <a:gd name="T23" fmla="*/ 28 h 184"/>
                <a:gd name="T24" fmla="*/ 14 w 300"/>
                <a:gd name="T25" fmla="*/ 165 h 184"/>
                <a:gd name="T26" fmla="*/ 62 w 300"/>
                <a:gd name="T27" fmla="*/ 184 h 184"/>
                <a:gd name="T28" fmla="*/ 62 w 300"/>
                <a:gd name="T29" fmla="*/ 184 h 184"/>
                <a:gd name="T30" fmla="*/ 5 w 300"/>
                <a:gd name="T31" fmla="*/ 178 h 184"/>
                <a:gd name="T32" fmla="*/ 0 w 300"/>
                <a:gd name="T33" fmla="*/ 171 h 184"/>
                <a:gd name="T34" fmla="*/ 0 w 300"/>
                <a:gd name="T35" fmla="*/ 19 h 184"/>
                <a:gd name="T36" fmla="*/ 7 w 300"/>
                <a:gd name="T37" fmla="*/ 11 h 184"/>
                <a:gd name="T38" fmla="*/ 9 w 300"/>
                <a:gd name="T39" fmla="*/ 11 h 184"/>
                <a:gd name="T40" fmla="*/ 62 w 300"/>
                <a:gd name="T41" fmla="*/ 18 h 184"/>
                <a:gd name="T42" fmla="*/ 148 w 300"/>
                <a:gd name="T43" fmla="*/ 8 h 184"/>
                <a:gd name="T44" fmla="*/ 237 w 300"/>
                <a:gd name="T45" fmla="*/ 0 h 184"/>
                <a:gd name="T46" fmla="*/ 294 w 300"/>
                <a:gd name="T47" fmla="*/ 6 h 184"/>
                <a:gd name="T48" fmla="*/ 300 w 300"/>
                <a:gd name="T49" fmla="*/ 13 h 184"/>
                <a:gd name="T50" fmla="*/ 300 w 300"/>
                <a:gd name="T51" fmla="*/ 165 h 184"/>
                <a:gd name="T52" fmla="*/ 297 w 300"/>
                <a:gd name="T53" fmla="*/ 171 h 184"/>
                <a:gd name="T54" fmla="*/ 290 w 300"/>
                <a:gd name="T55" fmla="*/ 172 h 184"/>
                <a:gd name="T56" fmla="*/ 237 w 300"/>
                <a:gd name="T57" fmla="*/ 166 h 184"/>
                <a:gd name="T58" fmla="*/ 151 w 300"/>
                <a:gd name="T59" fmla="*/ 175 h 184"/>
                <a:gd name="T60" fmla="*/ 62 w 300"/>
                <a:gd name="T61" fmla="*/ 184 h 184"/>
                <a:gd name="T62" fmla="*/ 62 w 300"/>
                <a:gd name="T6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184">
                  <a:moveTo>
                    <a:pt x="14" y="165"/>
                  </a:moveTo>
                  <a:lnTo>
                    <a:pt x="14" y="165"/>
                  </a:lnTo>
                  <a:cubicBezTo>
                    <a:pt x="30" y="168"/>
                    <a:pt x="45" y="169"/>
                    <a:pt x="62" y="169"/>
                  </a:cubicBezTo>
                  <a:lnTo>
                    <a:pt x="62" y="169"/>
                  </a:lnTo>
                  <a:cubicBezTo>
                    <a:pt x="91" y="169"/>
                    <a:pt x="120" y="165"/>
                    <a:pt x="148" y="160"/>
                  </a:cubicBezTo>
                  <a:cubicBezTo>
                    <a:pt x="177" y="156"/>
                    <a:pt x="207" y="151"/>
                    <a:pt x="237" y="151"/>
                  </a:cubicBezTo>
                  <a:cubicBezTo>
                    <a:pt x="254" y="151"/>
                    <a:pt x="269" y="153"/>
                    <a:pt x="285" y="156"/>
                  </a:cubicBezTo>
                  <a:lnTo>
                    <a:pt x="285" y="19"/>
                  </a:lnTo>
                  <a:cubicBezTo>
                    <a:pt x="269" y="16"/>
                    <a:pt x="254" y="14"/>
                    <a:pt x="237" y="14"/>
                  </a:cubicBezTo>
                  <a:cubicBezTo>
                    <a:pt x="208" y="14"/>
                    <a:pt x="179" y="19"/>
                    <a:pt x="151" y="23"/>
                  </a:cubicBezTo>
                  <a:cubicBezTo>
                    <a:pt x="122" y="28"/>
                    <a:pt x="92" y="33"/>
                    <a:pt x="62" y="33"/>
                  </a:cubicBezTo>
                  <a:cubicBezTo>
                    <a:pt x="45" y="33"/>
                    <a:pt x="30" y="31"/>
                    <a:pt x="14" y="28"/>
                  </a:cubicBezTo>
                  <a:lnTo>
                    <a:pt x="14" y="165"/>
                  </a:lnTo>
                  <a:close/>
                  <a:moveTo>
                    <a:pt x="62" y="184"/>
                  </a:moveTo>
                  <a:lnTo>
                    <a:pt x="62" y="184"/>
                  </a:lnTo>
                  <a:cubicBezTo>
                    <a:pt x="42" y="184"/>
                    <a:pt x="23" y="182"/>
                    <a:pt x="5" y="178"/>
                  </a:cubicBezTo>
                  <a:cubicBezTo>
                    <a:pt x="2" y="177"/>
                    <a:pt x="0" y="174"/>
                    <a:pt x="0" y="171"/>
                  </a:cubicBezTo>
                  <a:lnTo>
                    <a:pt x="0" y="19"/>
                  </a:lnTo>
                  <a:cubicBezTo>
                    <a:pt x="0" y="15"/>
                    <a:pt x="3" y="11"/>
                    <a:pt x="7" y="11"/>
                  </a:cubicBezTo>
                  <a:cubicBezTo>
                    <a:pt x="8" y="11"/>
                    <a:pt x="8" y="11"/>
                    <a:pt x="9" y="11"/>
                  </a:cubicBezTo>
                  <a:cubicBezTo>
                    <a:pt x="26" y="16"/>
                    <a:pt x="43" y="18"/>
                    <a:pt x="62" y="18"/>
                  </a:cubicBezTo>
                  <a:cubicBezTo>
                    <a:pt x="91" y="18"/>
                    <a:pt x="120" y="13"/>
                    <a:pt x="148" y="8"/>
                  </a:cubicBezTo>
                  <a:cubicBezTo>
                    <a:pt x="177" y="4"/>
                    <a:pt x="207" y="0"/>
                    <a:pt x="237" y="0"/>
                  </a:cubicBezTo>
                  <a:cubicBezTo>
                    <a:pt x="257" y="0"/>
                    <a:pt x="276" y="2"/>
                    <a:pt x="294" y="6"/>
                  </a:cubicBezTo>
                  <a:cubicBezTo>
                    <a:pt x="297" y="7"/>
                    <a:pt x="300" y="10"/>
                    <a:pt x="300" y="13"/>
                  </a:cubicBezTo>
                  <a:lnTo>
                    <a:pt x="300" y="165"/>
                  </a:lnTo>
                  <a:cubicBezTo>
                    <a:pt x="300" y="167"/>
                    <a:pt x="298" y="169"/>
                    <a:pt x="297" y="171"/>
                  </a:cubicBezTo>
                  <a:cubicBezTo>
                    <a:pt x="295" y="172"/>
                    <a:pt x="292" y="173"/>
                    <a:pt x="290" y="172"/>
                  </a:cubicBezTo>
                  <a:cubicBezTo>
                    <a:pt x="273" y="168"/>
                    <a:pt x="256" y="166"/>
                    <a:pt x="237" y="166"/>
                  </a:cubicBezTo>
                  <a:cubicBezTo>
                    <a:pt x="208" y="166"/>
                    <a:pt x="179" y="171"/>
                    <a:pt x="151" y="175"/>
                  </a:cubicBezTo>
                  <a:cubicBezTo>
                    <a:pt x="122" y="180"/>
                    <a:pt x="92" y="184"/>
                    <a:pt x="62" y="184"/>
                  </a:cubicBezTo>
                  <a:lnTo>
                    <a:pt x="62" y="1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 name="Group 272"/>
          <p:cNvGrpSpPr>
            <a:grpSpLocks noChangeAspect="1"/>
          </p:cNvGrpSpPr>
          <p:nvPr/>
        </p:nvGrpSpPr>
        <p:grpSpPr bwMode="auto">
          <a:xfrm>
            <a:off x="5235384" y="2352402"/>
            <a:ext cx="821505" cy="790082"/>
            <a:chOff x="3748" y="2826"/>
            <a:chExt cx="183" cy="176"/>
          </a:xfrm>
          <a:solidFill>
            <a:schemeClr val="accent1"/>
          </a:solidFill>
        </p:grpSpPr>
        <p:sp>
          <p:nvSpPr>
            <p:cNvPr id="72" name="Freeform 273"/>
            <p:cNvSpPr>
              <a:spLocks noEditPoints="1"/>
            </p:cNvSpPr>
            <p:nvPr/>
          </p:nvSpPr>
          <p:spPr bwMode="auto">
            <a:xfrm>
              <a:off x="3748" y="2826"/>
              <a:ext cx="183" cy="176"/>
            </a:xfrm>
            <a:custGeom>
              <a:avLst/>
              <a:gdLst>
                <a:gd name="T0" fmla="*/ 15 w 288"/>
                <a:gd name="T1" fmla="*/ 265 h 281"/>
                <a:gd name="T2" fmla="*/ 15 w 288"/>
                <a:gd name="T3" fmla="*/ 265 h 281"/>
                <a:gd name="T4" fmla="*/ 15 w 288"/>
                <a:gd name="T5" fmla="*/ 105 h 281"/>
                <a:gd name="T6" fmla="*/ 273 w 288"/>
                <a:gd name="T7" fmla="*/ 105 h 281"/>
                <a:gd name="T8" fmla="*/ 273 w 288"/>
                <a:gd name="T9" fmla="*/ 265 h 281"/>
                <a:gd name="T10" fmla="*/ 15 w 288"/>
                <a:gd name="T11" fmla="*/ 265 h 281"/>
                <a:gd name="T12" fmla="*/ 68 w 288"/>
                <a:gd name="T13" fmla="*/ 45 h 281"/>
                <a:gd name="T14" fmla="*/ 68 w 288"/>
                <a:gd name="T15" fmla="*/ 45 h 281"/>
                <a:gd name="T16" fmla="*/ 68 w 288"/>
                <a:gd name="T17" fmla="*/ 67 h 281"/>
                <a:gd name="T18" fmla="*/ 76 w 288"/>
                <a:gd name="T19" fmla="*/ 75 h 281"/>
                <a:gd name="T20" fmla="*/ 83 w 288"/>
                <a:gd name="T21" fmla="*/ 67 h 281"/>
                <a:gd name="T22" fmla="*/ 83 w 288"/>
                <a:gd name="T23" fmla="*/ 45 h 281"/>
                <a:gd name="T24" fmla="*/ 205 w 288"/>
                <a:gd name="T25" fmla="*/ 45 h 281"/>
                <a:gd name="T26" fmla="*/ 205 w 288"/>
                <a:gd name="T27" fmla="*/ 67 h 281"/>
                <a:gd name="T28" fmla="*/ 212 w 288"/>
                <a:gd name="T29" fmla="*/ 75 h 281"/>
                <a:gd name="T30" fmla="*/ 220 w 288"/>
                <a:gd name="T31" fmla="*/ 67 h 281"/>
                <a:gd name="T32" fmla="*/ 220 w 288"/>
                <a:gd name="T33" fmla="*/ 45 h 281"/>
                <a:gd name="T34" fmla="*/ 273 w 288"/>
                <a:gd name="T35" fmla="*/ 45 h 281"/>
                <a:gd name="T36" fmla="*/ 273 w 288"/>
                <a:gd name="T37" fmla="*/ 90 h 281"/>
                <a:gd name="T38" fmla="*/ 15 w 288"/>
                <a:gd name="T39" fmla="*/ 90 h 281"/>
                <a:gd name="T40" fmla="*/ 15 w 288"/>
                <a:gd name="T41" fmla="*/ 45 h 281"/>
                <a:gd name="T42" fmla="*/ 68 w 288"/>
                <a:gd name="T43" fmla="*/ 45 h 281"/>
                <a:gd name="T44" fmla="*/ 280 w 288"/>
                <a:gd name="T45" fmla="*/ 29 h 281"/>
                <a:gd name="T46" fmla="*/ 280 w 288"/>
                <a:gd name="T47" fmla="*/ 29 h 281"/>
                <a:gd name="T48" fmla="*/ 220 w 288"/>
                <a:gd name="T49" fmla="*/ 29 h 281"/>
                <a:gd name="T50" fmla="*/ 220 w 288"/>
                <a:gd name="T51" fmla="*/ 7 h 281"/>
                <a:gd name="T52" fmla="*/ 212 w 288"/>
                <a:gd name="T53" fmla="*/ 0 h 281"/>
                <a:gd name="T54" fmla="*/ 205 w 288"/>
                <a:gd name="T55" fmla="*/ 7 h 281"/>
                <a:gd name="T56" fmla="*/ 205 w 288"/>
                <a:gd name="T57" fmla="*/ 29 h 281"/>
                <a:gd name="T58" fmla="*/ 83 w 288"/>
                <a:gd name="T59" fmla="*/ 29 h 281"/>
                <a:gd name="T60" fmla="*/ 83 w 288"/>
                <a:gd name="T61" fmla="*/ 7 h 281"/>
                <a:gd name="T62" fmla="*/ 76 w 288"/>
                <a:gd name="T63" fmla="*/ 0 h 281"/>
                <a:gd name="T64" fmla="*/ 68 w 288"/>
                <a:gd name="T65" fmla="*/ 7 h 281"/>
                <a:gd name="T66" fmla="*/ 68 w 288"/>
                <a:gd name="T67" fmla="*/ 29 h 281"/>
                <a:gd name="T68" fmla="*/ 7 w 288"/>
                <a:gd name="T69" fmla="*/ 29 h 281"/>
                <a:gd name="T70" fmla="*/ 0 w 288"/>
                <a:gd name="T71" fmla="*/ 37 h 281"/>
                <a:gd name="T72" fmla="*/ 0 w 288"/>
                <a:gd name="T73" fmla="*/ 273 h 281"/>
                <a:gd name="T74" fmla="*/ 7 w 288"/>
                <a:gd name="T75" fmla="*/ 281 h 281"/>
                <a:gd name="T76" fmla="*/ 281 w 288"/>
                <a:gd name="T77" fmla="*/ 281 h 281"/>
                <a:gd name="T78" fmla="*/ 288 w 288"/>
                <a:gd name="T79" fmla="*/ 273 h 281"/>
                <a:gd name="T80" fmla="*/ 288 w 288"/>
                <a:gd name="T81" fmla="*/ 37 h 281"/>
                <a:gd name="T82" fmla="*/ 280 w 288"/>
                <a:gd name="T83" fmla="*/ 2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81">
                  <a:moveTo>
                    <a:pt x="15" y="265"/>
                  </a:moveTo>
                  <a:lnTo>
                    <a:pt x="15" y="265"/>
                  </a:lnTo>
                  <a:lnTo>
                    <a:pt x="15" y="105"/>
                  </a:lnTo>
                  <a:lnTo>
                    <a:pt x="273" y="105"/>
                  </a:lnTo>
                  <a:lnTo>
                    <a:pt x="273" y="265"/>
                  </a:lnTo>
                  <a:lnTo>
                    <a:pt x="15" y="265"/>
                  </a:lnTo>
                  <a:close/>
                  <a:moveTo>
                    <a:pt x="68" y="45"/>
                  </a:moveTo>
                  <a:lnTo>
                    <a:pt x="68" y="45"/>
                  </a:lnTo>
                  <a:lnTo>
                    <a:pt x="68" y="67"/>
                  </a:lnTo>
                  <a:cubicBezTo>
                    <a:pt x="68" y="72"/>
                    <a:pt x="72" y="75"/>
                    <a:pt x="76" y="75"/>
                  </a:cubicBezTo>
                  <a:cubicBezTo>
                    <a:pt x="80" y="75"/>
                    <a:pt x="83" y="72"/>
                    <a:pt x="83" y="67"/>
                  </a:cubicBezTo>
                  <a:lnTo>
                    <a:pt x="83" y="45"/>
                  </a:lnTo>
                  <a:lnTo>
                    <a:pt x="205" y="45"/>
                  </a:lnTo>
                  <a:lnTo>
                    <a:pt x="205" y="67"/>
                  </a:lnTo>
                  <a:cubicBezTo>
                    <a:pt x="205" y="72"/>
                    <a:pt x="208" y="75"/>
                    <a:pt x="212" y="75"/>
                  </a:cubicBezTo>
                  <a:cubicBezTo>
                    <a:pt x="217" y="75"/>
                    <a:pt x="220" y="72"/>
                    <a:pt x="220" y="67"/>
                  </a:cubicBezTo>
                  <a:lnTo>
                    <a:pt x="220" y="45"/>
                  </a:lnTo>
                  <a:lnTo>
                    <a:pt x="273" y="45"/>
                  </a:lnTo>
                  <a:lnTo>
                    <a:pt x="273" y="90"/>
                  </a:lnTo>
                  <a:lnTo>
                    <a:pt x="15" y="90"/>
                  </a:lnTo>
                  <a:lnTo>
                    <a:pt x="15" y="45"/>
                  </a:lnTo>
                  <a:lnTo>
                    <a:pt x="68" y="45"/>
                  </a:lnTo>
                  <a:close/>
                  <a:moveTo>
                    <a:pt x="280" y="29"/>
                  </a:moveTo>
                  <a:lnTo>
                    <a:pt x="280" y="29"/>
                  </a:lnTo>
                  <a:lnTo>
                    <a:pt x="220" y="29"/>
                  </a:lnTo>
                  <a:lnTo>
                    <a:pt x="220" y="7"/>
                  </a:lnTo>
                  <a:cubicBezTo>
                    <a:pt x="220" y="3"/>
                    <a:pt x="217" y="0"/>
                    <a:pt x="212" y="0"/>
                  </a:cubicBezTo>
                  <a:cubicBezTo>
                    <a:pt x="208" y="0"/>
                    <a:pt x="205" y="3"/>
                    <a:pt x="205" y="7"/>
                  </a:cubicBezTo>
                  <a:lnTo>
                    <a:pt x="205" y="29"/>
                  </a:lnTo>
                  <a:lnTo>
                    <a:pt x="83" y="29"/>
                  </a:lnTo>
                  <a:lnTo>
                    <a:pt x="83" y="7"/>
                  </a:lnTo>
                  <a:cubicBezTo>
                    <a:pt x="83" y="3"/>
                    <a:pt x="80" y="0"/>
                    <a:pt x="76" y="0"/>
                  </a:cubicBezTo>
                  <a:cubicBezTo>
                    <a:pt x="72" y="0"/>
                    <a:pt x="68" y="3"/>
                    <a:pt x="68" y="7"/>
                  </a:cubicBezTo>
                  <a:lnTo>
                    <a:pt x="68" y="29"/>
                  </a:lnTo>
                  <a:lnTo>
                    <a:pt x="7" y="29"/>
                  </a:lnTo>
                  <a:cubicBezTo>
                    <a:pt x="3" y="29"/>
                    <a:pt x="0" y="33"/>
                    <a:pt x="0" y="37"/>
                  </a:cubicBezTo>
                  <a:lnTo>
                    <a:pt x="0" y="273"/>
                  </a:lnTo>
                  <a:cubicBezTo>
                    <a:pt x="0" y="277"/>
                    <a:pt x="3" y="281"/>
                    <a:pt x="7" y="281"/>
                  </a:cubicBezTo>
                  <a:lnTo>
                    <a:pt x="281" y="281"/>
                  </a:lnTo>
                  <a:cubicBezTo>
                    <a:pt x="285" y="281"/>
                    <a:pt x="288" y="277"/>
                    <a:pt x="288" y="273"/>
                  </a:cubicBezTo>
                  <a:lnTo>
                    <a:pt x="288" y="37"/>
                  </a:lnTo>
                  <a:cubicBezTo>
                    <a:pt x="288" y="33"/>
                    <a:pt x="284" y="29"/>
                    <a:pt x="280"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74"/>
            <p:cNvSpPr>
              <a:spLocks/>
            </p:cNvSpPr>
            <p:nvPr/>
          </p:nvSpPr>
          <p:spPr bwMode="auto">
            <a:xfrm>
              <a:off x="3799" y="2913"/>
              <a:ext cx="30" cy="60"/>
            </a:xfrm>
            <a:custGeom>
              <a:avLst/>
              <a:gdLst>
                <a:gd name="T0" fmla="*/ 0 w 46"/>
                <a:gd name="T1" fmla="*/ 20 h 97"/>
                <a:gd name="T2" fmla="*/ 0 w 46"/>
                <a:gd name="T3" fmla="*/ 20 h 97"/>
                <a:gd name="T4" fmla="*/ 0 w 46"/>
                <a:gd name="T5" fmla="*/ 37 h 97"/>
                <a:gd name="T6" fmla="*/ 3 w 46"/>
                <a:gd name="T7" fmla="*/ 37 h 97"/>
                <a:gd name="T8" fmla="*/ 9 w 46"/>
                <a:gd name="T9" fmla="*/ 37 h 97"/>
                <a:gd name="T10" fmla="*/ 16 w 46"/>
                <a:gd name="T11" fmla="*/ 37 h 97"/>
                <a:gd name="T12" fmla="*/ 22 w 46"/>
                <a:gd name="T13" fmla="*/ 37 h 97"/>
                <a:gd name="T14" fmla="*/ 22 w 46"/>
                <a:gd name="T15" fmla="*/ 97 h 97"/>
                <a:gd name="T16" fmla="*/ 46 w 46"/>
                <a:gd name="T17" fmla="*/ 97 h 97"/>
                <a:gd name="T18" fmla="*/ 46 w 46"/>
                <a:gd name="T19" fmla="*/ 0 h 97"/>
                <a:gd name="T20" fmla="*/ 27 w 46"/>
                <a:gd name="T21" fmla="*/ 0 h 97"/>
                <a:gd name="T22" fmla="*/ 0 w 46"/>
                <a:gd name="T23"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97">
                  <a:moveTo>
                    <a:pt x="0" y="20"/>
                  </a:moveTo>
                  <a:lnTo>
                    <a:pt x="0" y="20"/>
                  </a:lnTo>
                  <a:lnTo>
                    <a:pt x="0" y="37"/>
                  </a:lnTo>
                  <a:lnTo>
                    <a:pt x="3" y="37"/>
                  </a:lnTo>
                  <a:lnTo>
                    <a:pt x="9" y="37"/>
                  </a:lnTo>
                  <a:lnTo>
                    <a:pt x="16" y="37"/>
                  </a:lnTo>
                  <a:lnTo>
                    <a:pt x="22" y="37"/>
                  </a:lnTo>
                  <a:lnTo>
                    <a:pt x="22" y="97"/>
                  </a:lnTo>
                  <a:lnTo>
                    <a:pt x="46" y="97"/>
                  </a:lnTo>
                  <a:lnTo>
                    <a:pt x="46" y="0"/>
                  </a:lnTo>
                  <a:lnTo>
                    <a:pt x="27" y="0"/>
                  </a:lnTo>
                  <a:cubicBezTo>
                    <a:pt x="26" y="13"/>
                    <a:pt x="16" y="20"/>
                    <a:pt x="0" y="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75"/>
            <p:cNvSpPr>
              <a:spLocks/>
            </p:cNvSpPr>
            <p:nvPr/>
          </p:nvSpPr>
          <p:spPr bwMode="auto">
            <a:xfrm>
              <a:off x="3836" y="2914"/>
              <a:ext cx="43" cy="59"/>
            </a:xfrm>
            <a:custGeom>
              <a:avLst/>
              <a:gdLst>
                <a:gd name="T0" fmla="*/ 0 w 67"/>
                <a:gd name="T1" fmla="*/ 20 h 95"/>
                <a:gd name="T2" fmla="*/ 0 w 67"/>
                <a:gd name="T3" fmla="*/ 20 h 95"/>
                <a:gd name="T4" fmla="*/ 30 w 67"/>
                <a:gd name="T5" fmla="*/ 20 h 95"/>
                <a:gd name="T6" fmla="*/ 45 w 67"/>
                <a:gd name="T7" fmla="*/ 20 h 95"/>
                <a:gd name="T8" fmla="*/ 29 w 67"/>
                <a:gd name="T9" fmla="*/ 42 h 95"/>
                <a:gd name="T10" fmla="*/ 14 w 67"/>
                <a:gd name="T11" fmla="*/ 94 h 95"/>
                <a:gd name="T12" fmla="*/ 14 w 67"/>
                <a:gd name="T13" fmla="*/ 95 h 95"/>
                <a:gd name="T14" fmla="*/ 38 w 67"/>
                <a:gd name="T15" fmla="*/ 95 h 95"/>
                <a:gd name="T16" fmla="*/ 67 w 67"/>
                <a:gd name="T17" fmla="*/ 19 h 95"/>
                <a:gd name="T18" fmla="*/ 67 w 67"/>
                <a:gd name="T19" fmla="*/ 0 h 95"/>
                <a:gd name="T20" fmla="*/ 0 w 67"/>
                <a:gd name="T21" fmla="*/ 0 h 95"/>
                <a:gd name="T22" fmla="*/ 0 w 67"/>
                <a:gd name="T23"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95">
                  <a:moveTo>
                    <a:pt x="0" y="20"/>
                  </a:moveTo>
                  <a:lnTo>
                    <a:pt x="0" y="20"/>
                  </a:lnTo>
                  <a:lnTo>
                    <a:pt x="30" y="20"/>
                  </a:lnTo>
                  <a:cubicBezTo>
                    <a:pt x="34" y="20"/>
                    <a:pt x="34" y="20"/>
                    <a:pt x="45" y="20"/>
                  </a:cubicBezTo>
                  <a:cubicBezTo>
                    <a:pt x="39" y="25"/>
                    <a:pt x="34" y="33"/>
                    <a:pt x="29" y="42"/>
                  </a:cubicBezTo>
                  <a:cubicBezTo>
                    <a:pt x="20" y="59"/>
                    <a:pt x="14" y="81"/>
                    <a:pt x="14" y="94"/>
                  </a:cubicBezTo>
                  <a:lnTo>
                    <a:pt x="14" y="95"/>
                  </a:lnTo>
                  <a:lnTo>
                    <a:pt x="38" y="95"/>
                  </a:lnTo>
                  <a:cubicBezTo>
                    <a:pt x="38" y="66"/>
                    <a:pt x="48" y="39"/>
                    <a:pt x="67" y="19"/>
                  </a:cubicBezTo>
                  <a:lnTo>
                    <a:pt x="67" y="0"/>
                  </a:lnTo>
                  <a:lnTo>
                    <a:pt x="0" y="0"/>
                  </a:lnTo>
                  <a:lnTo>
                    <a:pt x="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a:grpSpLocks noChangeAspect="1"/>
          </p:cNvGrpSpPr>
          <p:nvPr/>
        </p:nvGrpSpPr>
        <p:grpSpPr bwMode="auto">
          <a:xfrm>
            <a:off x="7183238" y="2329808"/>
            <a:ext cx="1037759" cy="835271"/>
            <a:chOff x="611" y="2619"/>
            <a:chExt cx="738" cy="594"/>
          </a:xfrm>
          <a:solidFill>
            <a:schemeClr val="bg1"/>
          </a:solidFill>
        </p:grpSpPr>
        <p:sp>
          <p:nvSpPr>
            <p:cNvPr id="80" name="Freeform 79"/>
            <p:cNvSpPr>
              <a:spLocks noEditPoints="1"/>
            </p:cNvSpPr>
            <p:nvPr/>
          </p:nvSpPr>
          <p:spPr bwMode="auto">
            <a:xfrm>
              <a:off x="611" y="2619"/>
              <a:ext cx="738" cy="594"/>
            </a:xfrm>
            <a:custGeom>
              <a:avLst/>
              <a:gdLst>
                <a:gd name="T0" fmla="*/ 251 w 299"/>
                <a:gd name="T1" fmla="*/ 132 h 239"/>
                <a:gd name="T2" fmla="*/ 231 w 299"/>
                <a:gd name="T3" fmla="*/ 152 h 239"/>
                <a:gd name="T4" fmla="*/ 182 w 299"/>
                <a:gd name="T5" fmla="*/ 224 h 239"/>
                <a:gd name="T6" fmla="*/ 178 w 299"/>
                <a:gd name="T7" fmla="*/ 182 h 239"/>
                <a:gd name="T8" fmla="*/ 133 w 299"/>
                <a:gd name="T9" fmla="*/ 184 h 239"/>
                <a:gd name="T10" fmla="*/ 122 w 299"/>
                <a:gd name="T11" fmla="*/ 190 h 239"/>
                <a:gd name="T12" fmla="*/ 109 w 299"/>
                <a:gd name="T13" fmla="*/ 223 h 239"/>
                <a:gd name="T14" fmla="*/ 77 w 299"/>
                <a:gd name="T15" fmla="*/ 169 h 239"/>
                <a:gd name="T16" fmla="*/ 76 w 299"/>
                <a:gd name="T17" fmla="*/ 166 h 239"/>
                <a:gd name="T18" fmla="*/ 74 w 299"/>
                <a:gd name="T19" fmla="*/ 164 h 239"/>
                <a:gd name="T20" fmla="*/ 71 w 299"/>
                <a:gd name="T21" fmla="*/ 163 h 239"/>
                <a:gd name="T22" fmla="*/ 14 w 299"/>
                <a:gd name="T23" fmla="*/ 134 h 239"/>
                <a:gd name="T24" fmla="*/ 18 w 299"/>
                <a:gd name="T25" fmla="*/ 111 h 239"/>
                <a:gd name="T26" fmla="*/ 74 w 299"/>
                <a:gd name="T27" fmla="*/ 75 h 239"/>
                <a:gd name="T28" fmla="*/ 84 w 299"/>
                <a:gd name="T29" fmla="*/ 62 h 239"/>
                <a:gd name="T30" fmla="*/ 112 w 299"/>
                <a:gd name="T31" fmla="*/ 35 h 239"/>
                <a:gd name="T32" fmla="*/ 152 w 299"/>
                <a:gd name="T33" fmla="*/ 33 h 239"/>
                <a:gd name="T34" fmla="*/ 247 w 299"/>
                <a:gd name="T35" fmla="*/ 110 h 239"/>
                <a:gd name="T36" fmla="*/ 281 w 299"/>
                <a:gd name="T37" fmla="*/ 108 h 239"/>
                <a:gd name="T38" fmla="*/ 295 w 299"/>
                <a:gd name="T39" fmla="*/ 87 h 239"/>
                <a:gd name="T40" fmla="*/ 287 w 299"/>
                <a:gd name="T41" fmla="*/ 88 h 239"/>
                <a:gd name="T42" fmla="*/ 152 w 299"/>
                <a:gd name="T43" fmla="*/ 18 h 239"/>
                <a:gd name="T44" fmla="*/ 60 w 299"/>
                <a:gd name="T45" fmla="*/ 9 h 239"/>
                <a:gd name="T46" fmla="*/ 68 w 299"/>
                <a:gd name="T47" fmla="*/ 61 h 239"/>
                <a:gd name="T48" fmla="*/ 45 w 299"/>
                <a:gd name="T49" fmla="*/ 82 h 239"/>
                <a:gd name="T50" fmla="*/ 0 w 299"/>
                <a:gd name="T51" fmla="*/ 110 h 239"/>
                <a:gd name="T52" fmla="*/ 1 w 299"/>
                <a:gd name="T53" fmla="*/ 141 h 239"/>
                <a:gd name="T54" fmla="*/ 101 w 299"/>
                <a:gd name="T55" fmla="*/ 236 h 239"/>
                <a:gd name="T56" fmla="*/ 129 w 299"/>
                <a:gd name="T57" fmla="*/ 238 h 239"/>
                <a:gd name="T58" fmla="*/ 137 w 299"/>
                <a:gd name="T59" fmla="*/ 202 h 239"/>
                <a:gd name="T60" fmla="*/ 167 w 299"/>
                <a:gd name="T61" fmla="*/ 231 h 239"/>
                <a:gd name="T62" fmla="*/ 198 w 299"/>
                <a:gd name="T63" fmla="*/ 239 h 239"/>
                <a:gd name="T64" fmla="*/ 246 w 299"/>
                <a:gd name="T65" fmla="*/ 156 h 239"/>
                <a:gd name="T66" fmla="*/ 255 w 299"/>
                <a:gd name="T67" fmla="*/ 146 h 239"/>
                <a:gd name="T68" fmla="*/ 295 w 299"/>
                <a:gd name="T69" fmla="*/ 8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239">
                  <a:moveTo>
                    <a:pt x="251" y="132"/>
                  </a:moveTo>
                  <a:lnTo>
                    <a:pt x="251" y="132"/>
                  </a:lnTo>
                  <a:cubicBezTo>
                    <a:pt x="241" y="135"/>
                    <a:pt x="235" y="140"/>
                    <a:pt x="232" y="148"/>
                  </a:cubicBezTo>
                  <a:lnTo>
                    <a:pt x="231" y="152"/>
                  </a:lnTo>
                  <a:cubicBezTo>
                    <a:pt x="231" y="153"/>
                    <a:pt x="218" y="199"/>
                    <a:pt x="195" y="224"/>
                  </a:cubicBezTo>
                  <a:lnTo>
                    <a:pt x="182" y="224"/>
                  </a:lnTo>
                  <a:lnTo>
                    <a:pt x="182" y="189"/>
                  </a:lnTo>
                  <a:cubicBezTo>
                    <a:pt x="182" y="186"/>
                    <a:pt x="180" y="183"/>
                    <a:pt x="178" y="182"/>
                  </a:cubicBezTo>
                  <a:cubicBezTo>
                    <a:pt x="175" y="181"/>
                    <a:pt x="172" y="181"/>
                    <a:pt x="170" y="183"/>
                  </a:cubicBezTo>
                  <a:cubicBezTo>
                    <a:pt x="169" y="183"/>
                    <a:pt x="153" y="196"/>
                    <a:pt x="133" y="184"/>
                  </a:cubicBezTo>
                  <a:cubicBezTo>
                    <a:pt x="131" y="182"/>
                    <a:pt x="128" y="182"/>
                    <a:pt x="126" y="183"/>
                  </a:cubicBezTo>
                  <a:cubicBezTo>
                    <a:pt x="123" y="185"/>
                    <a:pt x="122" y="187"/>
                    <a:pt x="122" y="190"/>
                  </a:cubicBezTo>
                  <a:lnTo>
                    <a:pt x="122" y="223"/>
                  </a:lnTo>
                  <a:lnTo>
                    <a:pt x="109" y="223"/>
                  </a:lnTo>
                  <a:cubicBezTo>
                    <a:pt x="96" y="210"/>
                    <a:pt x="84" y="190"/>
                    <a:pt x="77" y="169"/>
                  </a:cubicBezTo>
                  <a:cubicBezTo>
                    <a:pt x="77" y="169"/>
                    <a:pt x="77" y="169"/>
                    <a:pt x="77" y="169"/>
                  </a:cubicBezTo>
                  <a:cubicBezTo>
                    <a:pt x="77" y="168"/>
                    <a:pt x="77" y="167"/>
                    <a:pt x="76" y="167"/>
                  </a:cubicBezTo>
                  <a:cubicBezTo>
                    <a:pt x="76" y="167"/>
                    <a:pt x="76" y="166"/>
                    <a:pt x="76" y="166"/>
                  </a:cubicBezTo>
                  <a:cubicBezTo>
                    <a:pt x="76" y="166"/>
                    <a:pt x="75" y="165"/>
                    <a:pt x="75" y="165"/>
                  </a:cubicBezTo>
                  <a:cubicBezTo>
                    <a:pt x="74" y="165"/>
                    <a:pt x="74" y="164"/>
                    <a:pt x="74" y="164"/>
                  </a:cubicBezTo>
                  <a:cubicBezTo>
                    <a:pt x="73" y="164"/>
                    <a:pt x="73" y="164"/>
                    <a:pt x="73" y="164"/>
                  </a:cubicBezTo>
                  <a:cubicBezTo>
                    <a:pt x="72" y="164"/>
                    <a:pt x="71" y="164"/>
                    <a:pt x="71" y="163"/>
                  </a:cubicBezTo>
                  <a:cubicBezTo>
                    <a:pt x="71" y="163"/>
                    <a:pt x="71" y="163"/>
                    <a:pt x="71" y="163"/>
                  </a:cubicBezTo>
                  <a:cubicBezTo>
                    <a:pt x="39" y="162"/>
                    <a:pt x="20" y="140"/>
                    <a:pt x="14" y="134"/>
                  </a:cubicBezTo>
                  <a:lnTo>
                    <a:pt x="14" y="111"/>
                  </a:lnTo>
                  <a:cubicBezTo>
                    <a:pt x="15" y="111"/>
                    <a:pt x="16" y="111"/>
                    <a:pt x="18" y="111"/>
                  </a:cubicBezTo>
                  <a:cubicBezTo>
                    <a:pt x="40" y="111"/>
                    <a:pt x="49" y="101"/>
                    <a:pt x="56" y="91"/>
                  </a:cubicBezTo>
                  <a:cubicBezTo>
                    <a:pt x="62" y="84"/>
                    <a:pt x="68" y="79"/>
                    <a:pt x="74" y="75"/>
                  </a:cubicBezTo>
                  <a:lnTo>
                    <a:pt x="81" y="70"/>
                  </a:lnTo>
                  <a:cubicBezTo>
                    <a:pt x="84" y="69"/>
                    <a:pt x="85" y="65"/>
                    <a:pt x="84" y="62"/>
                  </a:cubicBezTo>
                  <a:lnTo>
                    <a:pt x="72" y="22"/>
                  </a:lnTo>
                  <a:cubicBezTo>
                    <a:pt x="100" y="16"/>
                    <a:pt x="112" y="34"/>
                    <a:pt x="112" y="35"/>
                  </a:cubicBezTo>
                  <a:cubicBezTo>
                    <a:pt x="114" y="38"/>
                    <a:pt x="118" y="39"/>
                    <a:pt x="121" y="38"/>
                  </a:cubicBezTo>
                  <a:cubicBezTo>
                    <a:pt x="131" y="35"/>
                    <a:pt x="142" y="33"/>
                    <a:pt x="152" y="33"/>
                  </a:cubicBezTo>
                  <a:cubicBezTo>
                    <a:pt x="196" y="33"/>
                    <a:pt x="233" y="63"/>
                    <a:pt x="241" y="104"/>
                  </a:cubicBezTo>
                  <a:cubicBezTo>
                    <a:pt x="241" y="107"/>
                    <a:pt x="244" y="110"/>
                    <a:pt x="247" y="110"/>
                  </a:cubicBezTo>
                  <a:cubicBezTo>
                    <a:pt x="248" y="110"/>
                    <a:pt x="248" y="110"/>
                    <a:pt x="248" y="111"/>
                  </a:cubicBezTo>
                  <a:cubicBezTo>
                    <a:pt x="249" y="111"/>
                    <a:pt x="265" y="112"/>
                    <a:pt x="281" y="108"/>
                  </a:cubicBezTo>
                  <a:cubicBezTo>
                    <a:pt x="277" y="116"/>
                    <a:pt x="269" y="127"/>
                    <a:pt x="251" y="132"/>
                  </a:cubicBezTo>
                  <a:close/>
                  <a:moveTo>
                    <a:pt x="295" y="87"/>
                  </a:moveTo>
                  <a:lnTo>
                    <a:pt x="295" y="87"/>
                  </a:lnTo>
                  <a:cubicBezTo>
                    <a:pt x="292" y="86"/>
                    <a:pt x="289" y="87"/>
                    <a:pt x="287" y="88"/>
                  </a:cubicBezTo>
                  <a:cubicBezTo>
                    <a:pt x="277" y="96"/>
                    <a:pt x="261" y="96"/>
                    <a:pt x="254" y="96"/>
                  </a:cubicBezTo>
                  <a:cubicBezTo>
                    <a:pt x="243" y="50"/>
                    <a:pt x="201" y="18"/>
                    <a:pt x="152" y="18"/>
                  </a:cubicBezTo>
                  <a:cubicBezTo>
                    <a:pt x="142" y="18"/>
                    <a:pt x="132" y="19"/>
                    <a:pt x="122" y="22"/>
                  </a:cubicBezTo>
                  <a:cubicBezTo>
                    <a:pt x="112" y="11"/>
                    <a:pt x="91" y="0"/>
                    <a:pt x="60" y="9"/>
                  </a:cubicBezTo>
                  <a:cubicBezTo>
                    <a:pt x="56" y="11"/>
                    <a:pt x="54" y="15"/>
                    <a:pt x="55" y="19"/>
                  </a:cubicBezTo>
                  <a:lnTo>
                    <a:pt x="68" y="61"/>
                  </a:lnTo>
                  <a:lnTo>
                    <a:pt x="66" y="62"/>
                  </a:lnTo>
                  <a:cubicBezTo>
                    <a:pt x="58" y="67"/>
                    <a:pt x="51" y="74"/>
                    <a:pt x="45" y="82"/>
                  </a:cubicBezTo>
                  <a:cubicBezTo>
                    <a:pt x="38" y="91"/>
                    <a:pt x="33" y="96"/>
                    <a:pt x="18" y="96"/>
                  </a:cubicBezTo>
                  <a:cubicBezTo>
                    <a:pt x="4" y="96"/>
                    <a:pt x="0" y="103"/>
                    <a:pt x="0" y="110"/>
                  </a:cubicBezTo>
                  <a:lnTo>
                    <a:pt x="0" y="137"/>
                  </a:lnTo>
                  <a:cubicBezTo>
                    <a:pt x="0" y="138"/>
                    <a:pt x="0" y="140"/>
                    <a:pt x="1" y="141"/>
                  </a:cubicBezTo>
                  <a:cubicBezTo>
                    <a:pt x="2" y="142"/>
                    <a:pt x="24" y="173"/>
                    <a:pt x="65" y="178"/>
                  </a:cubicBezTo>
                  <a:cubicBezTo>
                    <a:pt x="70" y="192"/>
                    <a:pt x="81" y="217"/>
                    <a:pt x="101" y="236"/>
                  </a:cubicBezTo>
                  <a:cubicBezTo>
                    <a:pt x="102" y="238"/>
                    <a:pt x="104" y="238"/>
                    <a:pt x="106" y="238"/>
                  </a:cubicBezTo>
                  <a:lnTo>
                    <a:pt x="129" y="238"/>
                  </a:lnTo>
                  <a:cubicBezTo>
                    <a:pt x="133" y="238"/>
                    <a:pt x="137" y="235"/>
                    <a:pt x="137" y="231"/>
                  </a:cubicBezTo>
                  <a:lnTo>
                    <a:pt x="137" y="202"/>
                  </a:lnTo>
                  <a:cubicBezTo>
                    <a:pt x="148" y="206"/>
                    <a:pt x="159" y="204"/>
                    <a:pt x="167" y="201"/>
                  </a:cubicBezTo>
                  <a:lnTo>
                    <a:pt x="167" y="231"/>
                  </a:lnTo>
                  <a:cubicBezTo>
                    <a:pt x="167" y="235"/>
                    <a:pt x="170" y="239"/>
                    <a:pt x="174" y="239"/>
                  </a:cubicBezTo>
                  <a:lnTo>
                    <a:pt x="198" y="239"/>
                  </a:lnTo>
                  <a:cubicBezTo>
                    <a:pt x="200" y="239"/>
                    <a:pt x="202" y="238"/>
                    <a:pt x="203" y="236"/>
                  </a:cubicBezTo>
                  <a:cubicBezTo>
                    <a:pt x="231" y="210"/>
                    <a:pt x="245" y="158"/>
                    <a:pt x="246" y="156"/>
                  </a:cubicBezTo>
                  <a:lnTo>
                    <a:pt x="247" y="152"/>
                  </a:lnTo>
                  <a:cubicBezTo>
                    <a:pt x="247" y="151"/>
                    <a:pt x="248" y="148"/>
                    <a:pt x="255" y="146"/>
                  </a:cubicBezTo>
                  <a:cubicBezTo>
                    <a:pt x="290" y="136"/>
                    <a:pt x="299" y="108"/>
                    <a:pt x="299" y="94"/>
                  </a:cubicBezTo>
                  <a:cubicBezTo>
                    <a:pt x="299" y="91"/>
                    <a:pt x="297" y="89"/>
                    <a:pt x="295" y="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p:cNvSpPr>
            <p:nvPr/>
          </p:nvSpPr>
          <p:spPr bwMode="auto">
            <a:xfrm>
              <a:off x="895" y="2738"/>
              <a:ext cx="183" cy="80"/>
            </a:xfrm>
            <a:custGeom>
              <a:avLst/>
              <a:gdLst>
                <a:gd name="T0" fmla="*/ 4 w 74"/>
                <a:gd name="T1" fmla="*/ 14 h 32"/>
                <a:gd name="T2" fmla="*/ 4 w 74"/>
                <a:gd name="T3" fmla="*/ 14 h 32"/>
                <a:gd name="T4" fmla="*/ 2 w 74"/>
                <a:gd name="T5" fmla="*/ 25 h 32"/>
                <a:gd name="T6" fmla="*/ 13 w 74"/>
                <a:gd name="T7" fmla="*/ 27 h 32"/>
                <a:gd name="T8" fmla="*/ 60 w 74"/>
                <a:gd name="T9" fmla="*/ 30 h 32"/>
                <a:gd name="T10" fmla="*/ 65 w 74"/>
                <a:gd name="T11" fmla="*/ 32 h 32"/>
                <a:gd name="T12" fmla="*/ 71 w 74"/>
                <a:gd name="T13" fmla="*/ 30 h 32"/>
                <a:gd name="T14" fmla="*/ 71 w 74"/>
                <a:gd name="T15" fmla="*/ 19 h 32"/>
                <a:gd name="T16" fmla="*/ 4 w 74"/>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2">
                  <a:moveTo>
                    <a:pt x="4" y="14"/>
                  </a:moveTo>
                  <a:lnTo>
                    <a:pt x="4" y="14"/>
                  </a:lnTo>
                  <a:cubicBezTo>
                    <a:pt x="1" y="17"/>
                    <a:pt x="0" y="21"/>
                    <a:pt x="2" y="25"/>
                  </a:cubicBezTo>
                  <a:cubicBezTo>
                    <a:pt x="5" y="28"/>
                    <a:pt x="9" y="29"/>
                    <a:pt x="13" y="27"/>
                  </a:cubicBezTo>
                  <a:cubicBezTo>
                    <a:pt x="28" y="16"/>
                    <a:pt x="48" y="18"/>
                    <a:pt x="60" y="30"/>
                  </a:cubicBezTo>
                  <a:cubicBezTo>
                    <a:pt x="61" y="31"/>
                    <a:pt x="63" y="32"/>
                    <a:pt x="65" y="32"/>
                  </a:cubicBezTo>
                  <a:cubicBezTo>
                    <a:pt x="67" y="32"/>
                    <a:pt x="69" y="31"/>
                    <a:pt x="71" y="30"/>
                  </a:cubicBezTo>
                  <a:cubicBezTo>
                    <a:pt x="74" y="27"/>
                    <a:pt x="74" y="22"/>
                    <a:pt x="71" y="19"/>
                  </a:cubicBezTo>
                  <a:cubicBezTo>
                    <a:pt x="53" y="2"/>
                    <a:pt x="25" y="0"/>
                    <a:pt x="4" y="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804" y="2865"/>
              <a:ext cx="37" cy="37"/>
            </a:xfrm>
            <a:custGeom>
              <a:avLst/>
              <a:gdLst>
                <a:gd name="T0" fmla="*/ 7 w 15"/>
                <a:gd name="T1" fmla="*/ 0 h 15"/>
                <a:gd name="T2" fmla="*/ 7 w 15"/>
                <a:gd name="T3" fmla="*/ 0 h 15"/>
                <a:gd name="T4" fmla="*/ 0 w 15"/>
                <a:gd name="T5" fmla="*/ 7 h 15"/>
                <a:gd name="T6" fmla="*/ 7 w 15"/>
                <a:gd name="T7" fmla="*/ 15 h 15"/>
                <a:gd name="T8" fmla="*/ 15 w 15"/>
                <a:gd name="T9" fmla="*/ 7 h 15"/>
                <a:gd name="T10" fmla="*/ 7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7" y="0"/>
                  </a:moveTo>
                  <a:lnTo>
                    <a:pt x="7" y="0"/>
                  </a:lnTo>
                  <a:cubicBezTo>
                    <a:pt x="3" y="0"/>
                    <a:pt x="0" y="3"/>
                    <a:pt x="0" y="7"/>
                  </a:cubicBezTo>
                  <a:cubicBezTo>
                    <a:pt x="0" y="11"/>
                    <a:pt x="3" y="15"/>
                    <a:pt x="7" y="15"/>
                  </a:cubicBezTo>
                  <a:cubicBezTo>
                    <a:pt x="11" y="15"/>
                    <a:pt x="15" y="11"/>
                    <a:pt x="15" y="7"/>
                  </a:cubicBezTo>
                  <a:cubicBezTo>
                    <a:pt x="15" y="3"/>
                    <a:pt x="11" y="0"/>
                    <a:pt x="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14</a:t>
            </a:fld>
            <a:endParaRPr lang="en-US" dirty="0"/>
          </a:p>
        </p:txBody>
      </p:sp>
    </p:spTree>
    <p:extLst>
      <p:ext uri="{BB962C8B-B14F-4D97-AF65-F5344CB8AC3E}">
        <p14:creationId xmlns:p14="http://schemas.microsoft.com/office/powerpoint/2010/main" val="293594056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Tax savings example.</a:t>
            </a:r>
            <a:endParaRPr lang="en-US" dirty="0"/>
          </a:p>
        </p:txBody>
      </p:sp>
      <p:sp>
        <p:nvSpPr>
          <p:cNvPr id="18" name="TextBox 17"/>
          <p:cNvSpPr txBox="1"/>
          <p:nvPr/>
        </p:nvSpPr>
        <p:spPr>
          <a:xfrm>
            <a:off x="741900" y="6253476"/>
            <a:ext cx="8075431" cy="215444"/>
          </a:xfrm>
          <a:prstGeom prst="rect">
            <a:avLst/>
          </a:prstGeom>
          <a:noFill/>
        </p:spPr>
        <p:txBody>
          <a:bodyPr wrap="square" lIns="0">
            <a:spAutoFit/>
          </a:bodyPr>
          <a:lstStyle/>
          <a:p>
            <a:pPr lvl="0"/>
            <a:r>
              <a:rPr lang="en-US" sz="750" dirty="0" smtClean="0">
                <a:solidFill>
                  <a:srgbClr val="424242"/>
                </a:solidFill>
              </a:rPr>
              <a:t>* Assumes </a:t>
            </a:r>
            <a:r>
              <a:rPr lang="en-US" sz="750" dirty="0">
                <a:solidFill>
                  <a:srgbClr val="424242"/>
                </a:solidFill>
              </a:rPr>
              <a:t>a 25% federal tax rate, 8.5% state tax rate and 7.65% FICA. Hypothetical example </a:t>
            </a:r>
            <a:r>
              <a:rPr lang="en-US" sz="750" dirty="0" smtClean="0">
                <a:solidFill>
                  <a:srgbClr val="424242"/>
                </a:solidFill>
              </a:rPr>
              <a:t>only. </a:t>
            </a:r>
            <a:endParaRPr lang="en-US" sz="750" dirty="0">
              <a:solidFill>
                <a:srgbClr val="424242"/>
              </a:solidFill>
            </a:endParaRPr>
          </a:p>
        </p:txBody>
      </p:sp>
      <p:sp>
        <p:nvSpPr>
          <p:cNvPr id="21" name="Rectangle 20"/>
          <p:cNvSpPr/>
          <p:nvPr/>
        </p:nvSpPr>
        <p:spPr>
          <a:xfrm>
            <a:off x="1652687" y="1605682"/>
            <a:ext cx="3010753" cy="830997"/>
          </a:xfrm>
          <a:prstGeom prst="rect">
            <a:avLst/>
          </a:prstGeom>
        </p:spPr>
        <p:txBody>
          <a:bodyPr wrap="square" lIns="0" anchor="ctr" anchorCtr="0">
            <a:spAutoFit/>
          </a:bodyPr>
          <a:lstStyle/>
          <a:p>
            <a:pPr>
              <a:spcAft>
                <a:spcPts val="3000"/>
              </a:spcAft>
              <a:defRPr/>
            </a:pPr>
            <a:r>
              <a:rPr lang="en-US" sz="1600" dirty="0">
                <a:solidFill>
                  <a:srgbClr val="4D4D4D"/>
                </a:solidFill>
              </a:rPr>
              <a:t>In </a:t>
            </a:r>
            <a:r>
              <a:rPr lang="en-US" sz="1600" dirty="0" smtClean="0">
                <a:solidFill>
                  <a:srgbClr val="4D4D4D"/>
                </a:solidFill>
              </a:rPr>
              <a:t>2020, </a:t>
            </a:r>
            <a:r>
              <a:rPr lang="en-US" sz="1600" dirty="0">
                <a:solidFill>
                  <a:srgbClr val="4D4D4D"/>
                </a:solidFill>
              </a:rPr>
              <a:t>you deposit </a:t>
            </a:r>
            <a:r>
              <a:rPr lang="en-US" sz="1600" dirty="0" smtClean="0">
                <a:solidFill>
                  <a:srgbClr val="4D4D4D"/>
                </a:solidFill>
              </a:rPr>
              <a:t/>
            </a:r>
            <a:br>
              <a:rPr lang="en-US" sz="1600" dirty="0" smtClean="0">
                <a:solidFill>
                  <a:srgbClr val="4D4D4D"/>
                </a:solidFill>
              </a:rPr>
            </a:br>
            <a:r>
              <a:rPr lang="en-US" sz="1600" dirty="0" smtClean="0">
                <a:solidFill>
                  <a:srgbClr val="4D4D4D"/>
                </a:solidFill>
              </a:rPr>
              <a:t>$</a:t>
            </a:r>
            <a:r>
              <a:rPr lang="en-US" sz="1600" dirty="0">
                <a:solidFill>
                  <a:srgbClr val="4D4D4D"/>
                </a:solidFill>
              </a:rPr>
              <a:t>3,000 into your HSA </a:t>
            </a:r>
            <a:r>
              <a:rPr lang="en-US" sz="1600" dirty="0" smtClean="0">
                <a:solidFill>
                  <a:srgbClr val="4D4D4D"/>
                </a:solidFill>
              </a:rPr>
              <a:t/>
            </a:r>
            <a:br>
              <a:rPr lang="en-US" sz="1600" dirty="0" smtClean="0">
                <a:solidFill>
                  <a:srgbClr val="4D4D4D"/>
                </a:solidFill>
              </a:rPr>
            </a:br>
            <a:r>
              <a:rPr lang="en-US" sz="1600" dirty="0" smtClean="0">
                <a:solidFill>
                  <a:srgbClr val="4D4D4D"/>
                </a:solidFill>
              </a:rPr>
              <a:t>through </a:t>
            </a:r>
            <a:r>
              <a:rPr lang="en-US" sz="1600" dirty="0">
                <a:solidFill>
                  <a:srgbClr val="4D4D4D"/>
                </a:solidFill>
              </a:rPr>
              <a:t>payroll deductions.</a:t>
            </a:r>
          </a:p>
        </p:txBody>
      </p:sp>
      <p:sp>
        <p:nvSpPr>
          <p:cNvPr id="23" name="Oval 22"/>
          <p:cNvSpPr/>
          <p:nvPr/>
        </p:nvSpPr>
        <p:spPr>
          <a:xfrm>
            <a:off x="820427" y="1714701"/>
            <a:ext cx="612959" cy="612959"/>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solidFill>
              </a:rPr>
              <a:t>1</a:t>
            </a:r>
            <a:endParaRPr lang="en-US" sz="2000" b="1" dirty="0">
              <a:solidFill>
                <a:schemeClr val="accent3"/>
              </a:solidFill>
            </a:endParaRPr>
          </a:p>
        </p:txBody>
      </p:sp>
      <p:sp>
        <p:nvSpPr>
          <p:cNvPr id="20" name="Content Placeholder 5"/>
          <p:cNvSpPr txBox="1">
            <a:spLocks/>
          </p:cNvSpPr>
          <p:nvPr/>
        </p:nvSpPr>
        <p:spPr>
          <a:xfrm>
            <a:off x="1652688" y="2874104"/>
            <a:ext cx="3010752" cy="629088"/>
          </a:xfrm>
          <a:prstGeom prst="rect">
            <a:avLst/>
          </a:prstGeom>
        </p:spPr>
        <p:txBody>
          <a:bodyPr vert="horz" lIns="0" tIns="45720" rIns="91440" bIns="45720" rtlCol="0" anchor="ctr" anchorCtr="0">
            <a:norm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3000"/>
              </a:spcAft>
              <a:buNone/>
              <a:defRPr/>
            </a:pPr>
            <a:r>
              <a:rPr lang="en-US" sz="1600" dirty="0">
                <a:solidFill>
                  <a:srgbClr val="4D4D4D"/>
                </a:solidFill>
              </a:rPr>
              <a:t>You withdraw $2,000 to </a:t>
            </a:r>
            <a:r>
              <a:rPr lang="en-US" sz="1600" dirty="0" smtClean="0">
                <a:solidFill>
                  <a:srgbClr val="4D4D4D"/>
                </a:solidFill>
              </a:rPr>
              <a:t>pay </a:t>
            </a:r>
            <a:r>
              <a:rPr lang="en-US" sz="1600" dirty="0">
                <a:solidFill>
                  <a:srgbClr val="4D4D4D"/>
                </a:solidFill>
              </a:rPr>
              <a:t>for qualified medical expenses.</a:t>
            </a:r>
          </a:p>
        </p:txBody>
      </p:sp>
      <p:sp>
        <p:nvSpPr>
          <p:cNvPr id="24" name="Oval 23"/>
          <p:cNvSpPr/>
          <p:nvPr/>
        </p:nvSpPr>
        <p:spPr>
          <a:xfrm>
            <a:off x="820427" y="2886539"/>
            <a:ext cx="612959" cy="612959"/>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solidFill>
              </a:rPr>
              <a:t>2</a:t>
            </a:r>
            <a:endParaRPr lang="en-US" sz="2000" b="1" dirty="0">
              <a:solidFill>
                <a:schemeClr val="accent3"/>
              </a:solidFill>
            </a:endParaRPr>
          </a:p>
        </p:txBody>
      </p:sp>
      <p:sp>
        <p:nvSpPr>
          <p:cNvPr id="22" name="Content Placeholder 5"/>
          <p:cNvSpPr txBox="1">
            <a:spLocks/>
          </p:cNvSpPr>
          <p:nvPr/>
        </p:nvSpPr>
        <p:spPr>
          <a:xfrm>
            <a:off x="1652687" y="4070391"/>
            <a:ext cx="3010753" cy="564762"/>
          </a:xfrm>
          <a:prstGeom prst="rect">
            <a:avLst/>
          </a:prstGeom>
        </p:spPr>
        <p:txBody>
          <a:bodyPr vert="horz" lIns="0" tIns="45720" rIns="91440" bIns="45720" rtlCol="0" anchor="ctr" anchorCtr="0">
            <a:no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3000"/>
              </a:spcAft>
              <a:buNone/>
              <a:defRPr/>
            </a:pPr>
            <a:r>
              <a:rPr lang="en-US" sz="1600" dirty="0">
                <a:solidFill>
                  <a:srgbClr val="4D4D4D"/>
                </a:solidFill>
              </a:rPr>
              <a:t>You earn interest on </a:t>
            </a:r>
            <a:r>
              <a:rPr lang="en-US" sz="1600" dirty="0" smtClean="0">
                <a:solidFill>
                  <a:srgbClr val="4D4D4D"/>
                </a:solidFill>
              </a:rPr>
              <a:t/>
            </a:r>
            <a:br>
              <a:rPr lang="en-US" sz="1600" dirty="0" smtClean="0">
                <a:solidFill>
                  <a:srgbClr val="4D4D4D"/>
                </a:solidFill>
              </a:rPr>
            </a:br>
            <a:r>
              <a:rPr lang="en-US" sz="1600" dirty="0" smtClean="0">
                <a:solidFill>
                  <a:srgbClr val="4D4D4D"/>
                </a:solidFill>
              </a:rPr>
              <a:t>your </a:t>
            </a:r>
            <a:r>
              <a:rPr lang="en-US" sz="1600" dirty="0">
                <a:solidFill>
                  <a:srgbClr val="4D4D4D"/>
                </a:solidFill>
              </a:rPr>
              <a:t>account.</a:t>
            </a:r>
          </a:p>
        </p:txBody>
      </p:sp>
      <p:sp>
        <p:nvSpPr>
          <p:cNvPr id="25" name="Oval 24"/>
          <p:cNvSpPr/>
          <p:nvPr/>
        </p:nvSpPr>
        <p:spPr>
          <a:xfrm>
            <a:off x="820427" y="4049636"/>
            <a:ext cx="612959" cy="612959"/>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solidFill>
              </a:rPr>
              <a:t>3</a:t>
            </a:r>
            <a:endParaRPr lang="en-US" sz="2000" b="1" dirty="0">
              <a:solidFill>
                <a:schemeClr val="accent3"/>
              </a:solidFill>
            </a:endParaRPr>
          </a:p>
        </p:txBody>
      </p:sp>
      <p:sp>
        <p:nvSpPr>
          <p:cNvPr id="19" name="Content Placeholder 5"/>
          <p:cNvSpPr txBox="1">
            <a:spLocks/>
          </p:cNvSpPr>
          <p:nvPr/>
        </p:nvSpPr>
        <p:spPr>
          <a:xfrm>
            <a:off x="1652687" y="5209041"/>
            <a:ext cx="3010754" cy="631943"/>
          </a:xfrm>
          <a:prstGeom prst="rect">
            <a:avLst/>
          </a:prstGeom>
        </p:spPr>
        <p:txBody>
          <a:bodyPr vert="horz" lIns="0" tIns="45720" rIns="91440" bIns="45720" rtlCol="0" anchor="ctr" anchorCtr="0">
            <a:no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3000"/>
              </a:spcAft>
              <a:buNone/>
              <a:defRPr/>
            </a:pPr>
            <a:r>
              <a:rPr lang="en-US" sz="1600" dirty="0">
                <a:solidFill>
                  <a:srgbClr val="4D4D4D"/>
                </a:solidFill>
              </a:rPr>
              <a:t>You carry over the unused $1,000 of HSA funds into </a:t>
            </a:r>
            <a:r>
              <a:rPr lang="en-US" sz="1600" dirty="0" smtClean="0">
                <a:solidFill>
                  <a:srgbClr val="4D4D4D"/>
                </a:solidFill>
              </a:rPr>
              <a:t/>
            </a:r>
            <a:br>
              <a:rPr lang="en-US" sz="1600" dirty="0" smtClean="0">
                <a:solidFill>
                  <a:srgbClr val="4D4D4D"/>
                </a:solidFill>
              </a:rPr>
            </a:br>
            <a:r>
              <a:rPr lang="en-US" sz="1600" dirty="0" smtClean="0">
                <a:solidFill>
                  <a:srgbClr val="4D4D4D"/>
                </a:solidFill>
              </a:rPr>
              <a:t>the </a:t>
            </a:r>
            <a:r>
              <a:rPr lang="en-US" sz="1600" dirty="0">
                <a:solidFill>
                  <a:srgbClr val="4D4D4D"/>
                </a:solidFill>
              </a:rPr>
              <a:t>next year.</a:t>
            </a:r>
          </a:p>
        </p:txBody>
      </p:sp>
      <p:sp>
        <p:nvSpPr>
          <p:cNvPr id="35" name="Oval 34"/>
          <p:cNvSpPr/>
          <p:nvPr/>
        </p:nvSpPr>
        <p:spPr>
          <a:xfrm>
            <a:off x="820427" y="5220204"/>
            <a:ext cx="612959" cy="612959"/>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solidFill>
              </a:rPr>
              <a:t>4</a:t>
            </a:r>
            <a:endParaRPr lang="en-US" sz="2000" b="1" dirty="0">
              <a:solidFill>
                <a:schemeClr val="accent3"/>
              </a:solidFill>
            </a:endParaRPr>
          </a:p>
        </p:txBody>
      </p:sp>
      <p:cxnSp>
        <p:nvCxnSpPr>
          <p:cNvPr id="36" name="Straight Connector 35"/>
          <p:cNvCxnSpPr/>
          <p:nvPr/>
        </p:nvCxnSpPr>
        <p:spPr>
          <a:xfrm rot="16200000">
            <a:off x="4664076" y="-208933"/>
            <a:ext cx="0" cy="7970694"/>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664076" y="-1384465"/>
            <a:ext cx="0" cy="7970694"/>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4664076" y="950470"/>
            <a:ext cx="0" cy="7970694"/>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rot="5400000">
            <a:off x="4605950" y="1942975"/>
            <a:ext cx="323162" cy="156411"/>
          </a:xfrm>
          <a:prstGeom prst="triangl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5400000">
            <a:off x="4605950" y="3110919"/>
            <a:ext cx="323162" cy="156411"/>
          </a:xfrm>
          <a:prstGeom prst="triangl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5400000">
            <a:off x="4605950" y="4278863"/>
            <a:ext cx="323162" cy="156411"/>
          </a:xfrm>
          <a:prstGeom prst="triangl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5400000">
            <a:off x="4605950" y="5446807"/>
            <a:ext cx="323162" cy="156411"/>
          </a:xfrm>
          <a:prstGeom prst="triangle">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299087" y="1605681"/>
            <a:ext cx="3010753" cy="830997"/>
          </a:xfrm>
          <a:prstGeom prst="rect">
            <a:avLst/>
          </a:prstGeom>
        </p:spPr>
        <p:txBody>
          <a:bodyPr wrap="square" lIns="0" anchor="ctr" anchorCtr="0">
            <a:spAutoFit/>
          </a:bodyPr>
          <a:lstStyle/>
          <a:p>
            <a:pPr>
              <a:spcAft>
                <a:spcPts val="3000"/>
              </a:spcAft>
              <a:defRPr/>
            </a:pPr>
            <a:r>
              <a:rPr lang="en-US" sz="1600" dirty="0">
                <a:solidFill>
                  <a:srgbClr val="4D4D4D"/>
                </a:solidFill>
              </a:rPr>
              <a:t>Your federal and state income tax </a:t>
            </a:r>
            <a:r>
              <a:rPr lang="en-US" sz="1600" dirty="0" smtClean="0">
                <a:solidFill>
                  <a:srgbClr val="4D4D4D"/>
                </a:solidFill>
              </a:rPr>
              <a:t>and </a:t>
            </a:r>
            <a:r>
              <a:rPr lang="en-US" sz="1600" dirty="0">
                <a:solidFill>
                  <a:srgbClr val="4D4D4D"/>
                </a:solidFill>
              </a:rPr>
              <a:t>FICA savings for the year are </a:t>
            </a:r>
            <a:r>
              <a:rPr lang="en-US" sz="1600" b="1" dirty="0">
                <a:solidFill>
                  <a:schemeClr val="accent1"/>
                </a:solidFill>
              </a:rPr>
              <a:t>$1,235</a:t>
            </a:r>
            <a:r>
              <a:rPr lang="en-US" sz="1600" dirty="0">
                <a:solidFill>
                  <a:srgbClr val="4D4D4D"/>
                </a:solidFill>
              </a:rPr>
              <a:t>.*</a:t>
            </a:r>
          </a:p>
        </p:txBody>
      </p:sp>
      <p:sp>
        <p:nvSpPr>
          <p:cNvPr id="44" name="Content Placeholder 5"/>
          <p:cNvSpPr txBox="1">
            <a:spLocks/>
          </p:cNvSpPr>
          <p:nvPr/>
        </p:nvSpPr>
        <p:spPr>
          <a:xfrm>
            <a:off x="5299088" y="2874104"/>
            <a:ext cx="3010752" cy="629088"/>
          </a:xfrm>
          <a:prstGeom prst="rect">
            <a:avLst/>
          </a:prstGeom>
        </p:spPr>
        <p:txBody>
          <a:bodyPr vert="horz" lIns="0" tIns="45720" rIns="91440" bIns="45720" rtlCol="0" anchor="ctr" anchorCtr="0">
            <a:no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3000"/>
              </a:spcAft>
              <a:buNone/>
              <a:defRPr/>
            </a:pPr>
            <a:r>
              <a:rPr lang="en-US" sz="1600" dirty="0">
                <a:solidFill>
                  <a:srgbClr val="4D4D4D"/>
                </a:solidFill>
              </a:rPr>
              <a:t>You pay no income taxes on the </a:t>
            </a:r>
            <a:r>
              <a:rPr lang="en-US" sz="1600" b="1" dirty="0">
                <a:solidFill>
                  <a:srgbClr val="003DA1"/>
                </a:solidFill>
              </a:rPr>
              <a:t>$2,000 </a:t>
            </a:r>
            <a:r>
              <a:rPr lang="en-US" sz="1600" dirty="0">
                <a:solidFill>
                  <a:srgbClr val="4D4D4D"/>
                </a:solidFill>
              </a:rPr>
              <a:t>because it was used for qualified expenses.</a:t>
            </a:r>
          </a:p>
        </p:txBody>
      </p:sp>
      <p:sp>
        <p:nvSpPr>
          <p:cNvPr id="45" name="Content Placeholder 5"/>
          <p:cNvSpPr txBox="1">
            <a:spLocks/>
          </p:cNvSpPr>
          <p:nvPr/>
        </p:nvSpPr>
        <p:spPr>
          <a:xfrm>
            <a:off x="5299087" y="4070391"/>
            <a:ext cx="3010753" cy="564762"/>
          </a:xfrm>
          <a:prstGeom prst="rect">
            <a:avLst/>
          </a:prstGeom>
        </p:spPr>
        <p:txBody>
          <a:bodyPr vert="horz" lIns="0" tIns="45720" rIns="91440" bIns="45720" rtlCol="0" anchor="ctr" anchorCtr="0">
            <a:no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3000"/>
              </a:spcAft>
              <a:buNone/>
              <a:defRPr/>
            </a:pPr>
            <a:r>
              <a:rPr lang="en-US" sz="1600" dirty="0">
                <a:solidFill>
                  <a:srgbClr val="4D4D4D"/>
                </a:solidFill>
              </a:rPr>
              <a:t>You do </a:t>
            </a:r>
            <a:r>
              <a:rPr lang="en-US" sz="1600" b="1" dirty="0">
                <a:solidFill>
                  <a:srgbClr val="4D4D4D"/>
                </a:solidFill>
              </a:rPr>
              <a:t>not</a:t>
            </a:r>
            <a:r>
              <a:rPr lang="en-US" sz="1600" dirty="0">
                <a:solidFill>
                  <a:srgbClr val="4D4D4D"/>
                </a:solidFill>
              </a:rPr>
              <a:t> have to pay income taxes </a:t>
            </a:r>
            <a:r>
              <a:rPr lang="en-US" sz="1600" dirty="0" smtClean="0">
                <a:solidFill>
                  <a:srgbClr val="4D4D4D"/>
                </a:solidFill>
              </a:rPr>
              <a:t>on </a:t>
            </a:r>
            <a:r>
              <a:rPr lang="en-US" sz="1600" dirty="0">
                <a:solidFill>
                  <a:srgbClr val="4D4D4D"/>
                </a:solidFill>
              </a:rPr>
              <a:t>your interest earnings.</a:t>
            </a:r>
          </a:p>
        </p:txBody>
      </p:sp>
      <p:sp>
        <p:nvSpPr>
          <p:cNvPr id="46" name="Content Placeholder 5"/>
          <p:cNvSpPr txBox="1">
            <a:spLocks/>
          </p:cNvSpPr>
          <p:nvPr/>
        </p:nvSpPr>
        <p:spPr>
          <a:xfrm>
            <a:off x="5299087" y="5209041"/>
            <a:ext cx="3010754" cy="631943"/>
          </a:xfrm>
          <a:prstGeom prst="rect">
            <a:avLst/>
          </a:prstGeom>
        </p:spPr>
        <p:txBody>
          <a:bodyPr vert="horz" lIns="0" tIns="45720" rIns="91440" bIns="45720" rtlCol="0" anchor="ctr" anchorCtr="0">
            <a:no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3000"/>
              </a:spcAft>
              <a:buNone/>
              <a:defRPr/>
            </a:pPr>
            <a:r>
              <a:rPr lang="en-US" sz="1600" dirty="0">
                <a:solidFill>
                  <a:srgbClr val="4D4D4D"/>
                </a:solidFill>
              </a:rPr>
              <a:t>This carryover option helps you save for the future.</a:t>
            </a:r>
          </a:p>
        </p:txBody>
      </p:sp>
      <p:sp>
        <p:nvSpPr>
          <p:cNvPr id="26"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15</a:t>
            </a:fld>
            <a:endParaRPr lang="en-US" dirty="0"/>
          </a:p>
        </p:txBody>
      </p:sp>
    </p:spTree>
    <p:extLst>
      <p:ext uri="{BB962C8B-B14F-4D97-AF65-F5344CB8AC3E}">
        <p14:creationId xmlns:p14="http://schemas.microsoft.com/office/powerpoint/2010/main" val="34044348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latin typeface="+mn-lt"/>
              </a:rPr>
              <a:t>Disclaimer.</a:t>
            </a:r>
          </a:p>
        </p:txBody>
      </p:sp>
      <p:sp>
        <p:nvSpPr>
          <p:cNvPr id="3" name="Content Placeholder 2"/>
          <p:cNvSpPr>
            <a:spLocks noGrp="1"/>
          </p:cNvSpPr>
          <p:nvPr>
            <p:ph idx="1"/>
          </p:nvPr>
        </p:nvSpPr>
        <p:spPr>
          <a:xfrm>
            <a:off x="782027" y="1473456"/>
            <a:ext cx="8045450" cy="4800600"/>
          </a:xfrm>
        </p:spPr>
        <p:txBody>
          <a:bodyPr/>
          <a:lstStyle/>
          <a:p>
            <a:pPr marL="0" lvl="0" indent="0">
              <a:spcAft>
                <a:spcPts val="0"/>
              </a:spcAft>
              <a:buClrTx/>
              <a:buNone/>
            </a:pPr>
            <a:r>
              <a:rPr lang="en-US" sz="1600" b="1" dirty="0">
                <a:solidFill>
                  <a:srgbClr val="003DA1"/>
                </a:solidFill>
              </a:rPr>
              <a:t>Investments are not FDIC-insured, are not guaranteed by </a:t>
            </a:r>
            <a:r>
              <a:rPr lang="en-US" sz="1600" b="1" dirty="0" err="1">
                <a:solidFill>
                  <a:srgbClr val="003DA1"/>
                </a:solidFill>
              </a:rPr>
              <a:t>Optum</a:t>
            </a:r>
            <a:r>
              <a:rPr lang="en-US" sz="1600" b="1" dirty="0">
                <a:solidFill>
                  <a:srgbClr val="003DA1"/>
                </a:solidFill>
              </a:rPr>
              <a:t> Bank and may lose value.</a:t>
            </a:r>
            <a:br>
              <a:rPr lang="en-US" sz="1600" b="1" dirty="0">
                <a:solidFill>
                  <a:srgbClr val="003DA1"/>
                </a:solidFill>
              </a:rPr>
            </a:br>
            <a:endParaRPr lang="en-US" sz="1600" b="1" i="1" dirty="0" smtClean="0">
              <a:solidFill>
                <a:srgbClr val="003DA1"/>
              </a:solidFill>
            </a:endParaRPr>
          </a:p>
          <a:p>
            <a:pPr marL="0" lvl="0" indent="0">
              <a:spcAft>
                <a:spcPts val="0"/>
              </a:spcAft>
              <a:buClrTx/>
              <a:buNone/>
              <a:defRPr/>
            </a:pPr>
            <a:r>
              <a:rPr lang="en-US" sz="1200" dirty="0">
                <a:solidFill>
                  <a:srgbClr val="003DA1"/>
                </a:solidFill>
              </a:rPr>
              <a:t>All </a:t>
            </a:r>
            <a:r>
              <a:rPr lang="en-US" sz="1200" dirty="0" err="1">
                <a:solidFill>
                  <a:srgbClr val="003DA1"/>
                </a:solidFill>
              </a:rPr>
              <a:t>Optum</a:t>
            </a:r>
            <a:r>
              <a:rPr lang="en-US" sz="1200" dirty="0">
                <a:solidFill>
                  <a:srgbClr val="003DA1"/>
                </a:solidFill>
              </a:rPr>
              <a:t> trademarks and logos are owned by </a:t>
            </a:r>
            <a:r>
              <a:rPr lang="en-US" sz="1200" dirty="0" err="1">
                <a:solidFill>
                  <a:srgbClr val="003DA1"/>
                </a:solidFill>
              </a:rPr>
              <a:t>Optum</a:t>
            </a:r>
            <a:r>
              <a:rPr lang="en-US" sz="1200" dirty="0">
                <a:solidFill>
                  <a:srgbClr val="003DA1"/>
                </a:solidFill>
              </a:rPr>
              <a:t>, Inc. All other brand or product names are trademarks or registered marks of their respective owners. Because we are continuously improving our products and services, </a:t>
            </a:r>
            <a:r>
              <a:rPr lang="en-US" sz="1200" dirty="0" err="1">
                <a:solidFill>
                  <a:srgbClr val="003DA1"/>
                </a:solidFill>
              </a:rPr>
              <a:t>Optum</a:t>
            </a:r>
            <a:r>
              <a:rPr lang="en-US" sz="1200" dirty="0">
                <a:solidFill>
                  <a:srgbClr val="003DA1"/>
                </a:solidFill>
              </a:rPr>
              <a:t> reserves the right to change specifications without prior notice. </a:t>
            </a:r>
            <a:r>
              <a:rPr lang="en-US" sz="1200" dirty="0" err="1">
                <a:solidFill>
                  <a:srgbClr val="003DA1"/>
                </a:solidFill>
              </a:rPr>
              <a:t>Optum</a:t>
            </a:r>
            <a:r>
              <a:rPr lang="en-US" sz="1200" dirty="0">
                <a:solidFill>
                  <a:srgbClr val="003DA1"/>
                </a:solidFill>
              </a:rPr>
              <a:t> is an equal opportunity employer.</a:t>
            </a:r>
            <a:br>
              <a:rPr lang="en-US" sz="1200" dirty="0">
                <a:solidFill>
                  <a:srgbClr val="003DA1"/>
                </a:solidFill>
              </a:rPr>
            </a:br>
            <a:r>
              <a:rPr lang="en-US" sz="1200" dirty="0">
                <a:solidFill>
                  <a:srgbClr val="003DA1"/>
                </a:solidFill>
              </a:rPr>
              <a:t/>
            </a:r>
            <a:br>
              <a:rPr lang="en-US" sz="1200" dirty="0">
                <a:solidFill>
                  <a:srgbClr val="003DA1"/>
                </a:solidFill>
              </a:rPr>
            </a:br>
            <a:r>
              <a:rPr lang="en-US" sz="1200" dirty="0">
                <a:solidFill>
                  <a:srgbClr val="003DA1"/>
                </a:solidFill>
              </a:rPr>
              <a:t>Health savings accounts (HSAs) are individual accounts offered or administered by </a:t>
            </a:r>
            <a:r>
              <a:rPr lang="en-US" sz="1200" dirty="0" err="1">
                <a:solidFill>
                  <a:srgbClr val="003DA1"/>
                </a:solidFill>
              </a:rPr>
              <a:t>Optum</a:t>
            </a:r>
            <a:r>
              <a:rPr lang="en-US" sz="1200" dirty="0">
                <a:solidFill>
                  <a:srgbClr val="003DA1"/>
                </a:solidFill>
              </a:rPr>
              <a:t> Bank</a:t>
            </a:r>
            <a:r>
              <a:rPr lang="en-US" sz="1200" baseline="30000" dirty="0">
                <a:solidFill>
                  <a:srgbClr val="003DA1"/>
                </a:solidFill>
              </a:rPr>
              <a:t>®</a:t>
            </a:r>
            <a:r>
              <a:rPr lang="en-US" sz="1200" dirty="0">
                <a:solidFill>
                  <a:srgbClr val="003DA1"/>
                </a:solidFill>
              </a:rPr>
              <a:t>, Member FDIC, and are subject to eligibility requirements and restrictions on deposits and withdrawals to avoid IRS penalties. </a:t>
            </a:r>
            <a:r>
              <a:rPr lang="en-US" sz="1200" dirty="0" smtClean="0">
                <a:solidFill>
                  <a:srgbClr val="003DA1"/>
                </a:solidFill>
              </a:rPr>
              <a:t/>
            </a:r>
            <a:br>
              <a:rPr lang="en-US" sz="1200" dirty="0" smtClean="0">
                <a:solidFill>
                  <a:srgbClr val="003DA1"/>
                </a:solidFill>
              </a:rPr>
            </a:br>
            <a:r>
              <a:rPr lang="en-US" sz="1200" dirty="0" smtClean="0">
                <a:solidFill>
                  <a:srgbClr val="003DA1"/>
                </a:solidFill>
              </a:rPr>
              <a:t>State </a:t>
            </a:r>
            <a:r>
              <a:rPr lang="en-US" sz="1200" dirty="0">
                <a:solidFill>
                  <a:srgbClr val="003DA1"/>
                </a:solidFill>
              </a:rPr>
              <a:t>taxes may apply. Fees may reduce earnings on account. Flexible spending accounts (FSAs) and health reimbursement accounts (HRAs) are administered by </a:t>
            </a:r>
            <a:r>
              <a:rPr lang="en-US" sz="1200" dirty="0" err="1">
                <a:solidFill>
                  <a:srgbClr val="003DA1"/>
                </a:solidFill>
              </a:rPr>
              <a:t>OptumHealth</a:t>
            </a:r>
            <a:r>
              <a:rPr lang="en-US" sz="1200" dirty="0">
                <a:solidFill>
                  <a:srgbClr val="003DA1"/>
                </a:solidFill>
              </a:rPr>
              <a:t> Financial Services and are subject to eligibility and restrictions.</a:t>
            </a:r>
            <a:br>
              <a:rPr lang="en-US" sz="1200" dirty="0">
                <a:solidFill>
                  <a:srgbClr val="003DA1"/>
                </a:solidFill>
              </a:rPr>
            </a:br>
            <a:r>
              <a:rPr lang="en-US" sz="1200" dirty="0">
                <a:solidFill>
                  <a:srgbClr val="003DA1"/>
                </a:solidFill>
              </a:rPr>
              <a:t/>
            </a:r>
            <a:br>
              <a:rPr lang="en-US" sz="1200" dirty="0">
                <a:solidFill>
                  <a:srgbClr val="003DA1"/>
                </a:solidFill>
              </a:rPr>
            </a:br>
            <a:r>
              <a:rPr lang="en-US" sz="1200" dirty="0">
                <a:solidFill>
                  <a:srgbClr val="003DA1"/>
                </a:solidFill>
              </a:rPr>
              <a:t>Mutual fund investment options are made available through the services of an independent investment advisor. Shares are offered through Charles Schwab &amp; Co., Inc., a registered broker-dealer. Orders are accepted to effect transactions in securities only as an accommodation to HSA owner. </a:t>
            </a:r>
            <a:r>
              <a:rPr lang="en-US" sz="1200" dirty="0" err="1">
                <a:solidFill>
                  <a:srgbClr val="003DA1"/>
                </a:solidFill>
              </a:rPr>
              <a:t>Optum</a:t>
            </a:r>
            <a:r>
              <a:rPr lang="en-US" sz="1200" dirty="0">
                <a:solidFill>
                  <a:srgbClr val="003DA1"/>
                </a:solidFill>
              </a:rPr>
              <a:t> Bank is not a broker-dealer or registered investment advisor, and does not provide investment advice or research concerning securities, make recommendations concerning </a:t>
            </a:r>
            <a:r>
              <a:rPr lang="en-US" sz="1200" dirty="0" smtClean="0">
                <a:solidFill>
                  <a:srgbClr val="003DA1"/>
                </a:solidFill>
              </a:rPr>
              <a:t>securities </a:t>
            </a:r>
            <a:r>
              <a:rPr lang="en-US" sz="1200" dirty="0">
                <a:solidFill>
                  <a:srgbClr val="003DA1"/>
                </a:solidFill>
              </a:rPr>
              <a:t>or otherwise solicit securities transactions.</a:t>
            </a:r>
            <a:br>
              <a:rPr lang="en-US" sz="1200" dirty="0">
                <a:solidFill>
                  <a:srgbClr val="003DA1"/>
                </a:solidFill>
              </a:rPr>
            </a:br>
            <a:r>
              <a:rPr lang="en-US" sz="1200" dirty="0">
                <a:solidFill>
                  <a:srgbClr val="003DA1"/>
                </a:solidFill>
              </a:rPr>
              <a:t/>
            </a:r>
            <a:br>
              <a:rPr lang="en-US" sz="1200" dirty="0">
                <a:solidFill>
                  <a:srgbClr val="003DA1"/>
                </a:solidFill>
              </a:rPr>
            </a:br>
            <a:r>
              <a:rPr lang="en-US" sz="1200" dirty="0">
                <a:solidFill>
                  <a:srgbClr val="003DA1"/>
                </a:solidFill>
              </a:rPr>
              <a:t>This communication is not intended as legal or tax advice. Please contact a competent legal or tax professional for personal advice on eligibility, tax treatment and restrictions. Hypothetical examples are for illustrative purposes only. All events, personas and results </a:t>
            </a:r>
            <a:r>
              <a:rPr lang="en-US" sz="1200" dirty="0" smtClean="0">
                <a:solidFill>
                  <a:srgbClr val="003DA1"/>
                </a:solidFill>
              </a:rPr>
              <a:t>described </a:t>
            </a:r>
            <a:r>
              <a:rPr lang="en-US" sz="1200" dirty="0">
                <a:solidFill>
                  <a:srgbClr val="003DA1"/>
                </a:solidFill>
              </a:rPr>
              <a:t>herein are entirely fictitious and amounts will vary depending on your unique circumstances</a:t>
            </a:r>
            <a:r>
              <a:rPr lang="en-US" sz="1200" dirty="0" smtClean="0">
                <a:solidFill>
                  <a:srgbClr val="003DA1"/>
                </a:solidFill>
              </a:rPr>
              <a:t>.</a:t>
            </a:r>
            <a:endParaRPr lang="en-US" sz="1200" dirty="0">
              <a:solidFill>
                <a:srgbClr val="003DA1"/>
              </a:solidFill>
            </a:endParaRPr>
          </a:p>
        </p:txBody>
      </p:sp>
      <p:sp>
        <p:nvSpPr>
          <p:cNvPr id="6"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16</a:t>
            </a:fld>
            <a:endParaRPr lang="en-US" dirty="0"/>
          </a:p>
        </p:txBody>
      </p:sp>
    </p:spTree>
    <p:extLst>
      <p:ext uri="{BB962C8B-B14F-4D97-AF65-F5344CB8AC3E}">
        <p14:creationId xmlns:p14="http://schemas.microsoft.com/office/powerpoint/2010/main" val="10664612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About </a:t>
            </a:r>
            <a:r>
              <a:rPr lang="en-US" dirty="0" err="1" smtClean="0"/>
              <a:t>Optum</a:t>
            </a:r>
            <a:r>
              <a:rPr lang="en-US" dirty="0" smtClean="0"/>
              <a:t> Bank.</a:t>
            </a:r>
            <a:endParaRPr lang="en-US" dirty="0"/>
          </a:p>
        </p:txBody>
      </p:sp>
      <p:cxnSp>
        <p:nvCxnSpPr>
          <p:cNvPr id="27" name="Straight Connector 26"/>
          <p:cNvCxnSpPr/>
          <p:nvPr/>
        </p:nvCxnSpPr>
        <p:spPr>
          <a:xfrm>
            <a:off x="3318653" y="1912707"/>
            <a:ext cx="0" cy="3718387"/>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09496" y="1912707"/>
            <a:ext cx="0" cy="3718387"/>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1900" y="6253476"/>
            <a:ext cx="8075431" cy="215444"/>
          </a:xfrm>
          <a:prstGeom prst="rect">
            <a:avLst/>
          </a:prstGeom>
          <a:noFill/>
        </p:spPr>
        <p:txBody>
          <a:bodyPr wrap="square" lIns="0">
            <a:spAutoFit/>
          </a:bodyPr>
          <a:lstStyle/>
          <a:p>
            <a:pPr lvl="0"/>
            <a:r>
              <a:rPr lang="en-US" sz="750" baseline="30000" dirty="0">
                <a:solidFill>
                  <a:srgbClr val="424242"/>
                </a:solidFill>
              </a:rPr>
              <a:t>1</a:t>
            </a:r>
            <a:r>
              <a:rPr lang="en-US" sz="750" baseline="30000" dirty="0" smtClean="0">
                <a:solidFill>
                  <a:srgbClr val="424242"/>
                </a:solidFill>
              </a:rPr>
              <a:t> </a:t>
            </a:r>
            <a:r>
              <a:rPr lang="en-US" sz="750" dirty="0">
                <a:solidFill>
                  <a:srgbClr val="424242"/>
                </a:solidFill>
              </a:rPr>
              <a:t>2018 Mid-Year </a:t>
            </a:r>
            <a:r>
              <a:rPr lang="en-US" sz="750" dirty="0" err="1">
                <a:solidFill>
                  <a:srgbClr val="424242"/>
                </a:solidFill>
              </a:rPr>
              <a:t>Devenir</a:t>
            </a:r>
            <a:r>
              <a:rPr lang="en-US" sz="750" dirty="0">
                <a:solidFill>
                  <a:srgbClr val="424242"/>
                </a:solidFill>
              </a:rPr>
              <a:t> HSA Market Statistics and </a:t>
            </a:r>
            <a:r>
              <a:rPr lang="en-US" sz="750" dirty="0" smtClean="0">
                <a:solidFill>
                  <a:srgbClr val="424242"/>
                </a:solidFill>
              </a:rPr>
              <a:t>Trends.</a:t>
            </a:r>
            <a:endParaRPr lang="en-US" sz="750" dirty="0">
              <a:solidFill>
                <a:srgbClr val="424242"/>
              </a:solidFill>
            </a:endParaRPr>
          </a:p>
        </p:txBody>
      </p:sp>
      <p:pic>
        <p:nvPicPr>
          <p:cNvPr id="31" name="Picture 2" descr="Image result for Member FDIC Logo Transparent Background"/>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349" y="2009413"/>
            <a:ext cx="1503533" cy="921013"/>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641349" y="3095258"/>
            <a:ext cx="2663765" cy="1369606"/>
          </a:xfrm>
          <a:prstGeom prst="rect">
            <a:avLst/>
          </a:prstGeom>
        </p:spPr>
        <p:txBody>
          <a:bodyPr wrap="square" lIns="182880">
            <a:spAutoFit/>
          </a:bodyPr>
          <a:lstStyle/>
          <a:p>
            <a:pPr>
              <a:spcBef>
                <a:spcPts val="1560"/>
              </a:spcBef>
              <a:buClr>
                <a:srgbClr val="003DA1"/>
              </a:buClr>
              <a:buSzPct val="100000"/>
            </a:pPr>
            <a:r>
              <a:rPr lang="en-US" sz="1400" dirty="0" err="1">
                <a:solidFill>
                  <a:srgbClr val="4D4D4D"/>
                </a:solidFill>
                <a:latin typeface="Arial" panose="020B0604020202020204" pitchFamily="34" charset="0"/>
                <a:cs typeface="Arial" panose="020B0604020202020204" pitchFamily="34" charset="0"/>
              </a:rPr>
              <a:t>Optum</a:t>
            </a:r>
            <a:r>
              <a:rPr lang="en-US" sz="1400" dirty="0">
                <a:solidFill>
                  <a:srgbClr val="4D4D4D"/>
                </a:solidFill>
                <a:latin typeface="Arial" panose="020B0604020202020204" pitchFamily="34" charset="0"/>
                <a:cs typeface="Arial" panose="020B0604020202020204" pitchFamily="34" charset="0"/>
              </a:rPr>
              <a:t> </a:t>
            </a:r>
            <a:r>
              <a:rPr lang="en-US" sz="1400" dirty="0" smtClean="0">
                <a:solidFill>
                  <a:srgbClr val="4D4D4D"/>
                </a:solidFill>
                <a:latin typeface="Arial" panose="020B0604020202020204" pitchFamily="34" charset="0"/>
                <a:cs typeface="Arial" panose="020B0604020202020204" pitchFamily="34" charset="0"/>
              </a:rPr>
              <a:t>Bank, Member </a:t>
            </a:r>
            <a:br>
              <a:rPr lang="en-US" sz="1400" dirty="0" smtClean="0">
                <a:solidFill>
                  <a:srgbClr val="4D4D4D"/>
                </a:solidFill>
                <a:latin typeface="Arial" panose="020B0604020202020204" pitchFamily="34" charset="0"/>
                <a:cs typeface="Arial" panose="020B0604020202020204" pitchFamily="34" charset="0"/>
              </a:rPr>
            </a:br>
            <a:r>
              <a:rPr lang="en-US" sz="1400" dirty="0" smtClean="0">
                <a:solidFill>
                  <a:srgbClr val="4D4D4D"/>
                </a:solidFill>
                <a:latin typeface="Arial" panose="020B0604020202020204" pitchFamily="34" charset="0"/>
                <a:cs typeface="Arial" panose="020B0604020202020204" pitchFamily="34" charset="0"/>
              </a:rPr>
              <a:t>FDIC</a:t>
            </a:r>
            <a:r>
              <a:rPr lang="en-US" sz="1400" dirty="0">
                <a:solidFill>
                  <a:srgbClr val="4D4D4D"/>
                </a:solidFill>
                <a:latin typeface="Arial" panose="020B0604020202020204" pitchFamily="34" charset="0"/>
                <a:cs typeface="Arial" panose="020B0604020202020204" pitchFamily="34" charset="0"/>
              </a:rPr>
              <a:t>, is a </a:t>
            </a:r>
            <a:r>
              <a:rPr lang="en-US" sz="1400" dirty="0" smtClean="0">
                <a:solidFill>
                  <a:srgbClr val="4D4D4D"/>
                </a:solidFill>
                <a:latin typeface="Arial" panose="020B0604020202020204" pitchFamily="34" charset="0"/>
                <a:cs typeface="Arial" panose="020B0604020202020204" pitchFamily="34" charset="0"/>
              </a:rPr>
              <a:t>national </a:t>
            </a:r>
            <a:r>
              <a:rPr lang="en-US" sz="1400" dirty="0">
                <a:solidFill>
                  <a:srgbClr val="4D4D4D"/>
                </a:solidFill>
                <a:latin typeface="Arial" panose="020B0604020202020204" pitchFamily="34" charset="0"/>
                <a:cs typeface="Arial" panose="020B0604020202020204" pitchFamily="34" charset="0"/>
              </a:rPr>
              <a:t>leader </a:t>
            </a:r>
            <a:r>
              <a:rPr lang="en-US" sz="1400" dirty="0" smtClean="0">
                <a:solidFill>
                  <a:srgbClr val="4D4D4D"/>
                </a:solidFill>
                <a:latin typeface="Arial" panose="020B0604020202020204" pitchFamily="34" charset="0"/>
                <a:cs typeface="Arial" panose="020B0604020202020204" pitchFamily="34" charset="0"/>
              </a:rPr>
              <a:t/>
            </a:r>
            <a:br>
              <a:rPr lang="en-US" sz="1400" dirty="0" smtClean="0">
                <a:solidFill>
                  <a:srgbClr val="4D4D4D"/>
                </a:solidFill>
                <a:latin typeface="Arial" panose="020B0604020202020204" pitchFamily="34" charset="0"/>
                <a:cs typeface="Arial" panose="020B0604020202020204" pitchFamily="34" charset="0"/>
              </a:rPr>
            </a:br>
            <a:r>
              <a:rPr lang="en-US" sz="1400" dirty="0" smtClean="0">
                <a:solidFill>
                  <a:srgbClr val="4D4D4D"/>
                </a:solidFill>
                <a:latin typeface="Arial" panose="020B0604020202020204" pitchFamily="34" charset="0"/>
                <a:cs typeface="Arial" panose="020B0604020202020204" pitchFamily="34" charset="0"/>
              </a:rPr>
              <a:t>in health </a:t>
            </a:r>
            <a:r>
              <a:rPr lang="en-US" sz="1400" dirty="0">
                <a:solidFill>
                  <a:srgbClr val="4D4D4D"/>
                </a:solidFill>
                <a:latin typeface="Arial" panose="020B0604020202020204" pitchFamily="34" charset="0"/>
                <a:cs typeface="Arial" panose="020B0604020202020204" pitchFamily="34" charset="0"/>
              </a:rPr>
              <a:t>care banking. </a:t>
            </a:r>
          </a:p>
          <a:p>
            <a:pPr>
              <a:spcBef>
                <a:spcPts val="1560"/>
              </a:spcBef>
              <a:buClr>
                <a:srgbClr val="003DA1"/>
              </a:buClr>
              <a:buSzPct val="100000"/>
            </a:pPr>
            <a:r>
              <a:rPr lang="en-US" sz="1400" dirty="0">
                <a:solidFill>
                  <a:srgbClr val="4D4D4D"/>
                </a:solidFill>
                <a:latin typeface="Arial" panose="020B0604020202020204" pitchFamily="34" charset="0"/>
                <a:cs typeface="Arial" panose="020B0604020202020204" pitchFamily="34" charset="0"/>
              </a:rPr>
              <a:t>All deposits </a:t>
            </a:r>
            <a:r>
              <a:rPr lang="en-US" sz="1400" dirty="0" smtClean="0">
                <a:solidFill>
                  <a:srgbClr val="4D4D4D"/>
                </a:solidFill>
                <a:latin typeface="Arial" panose="020B0604020202020204" pitchFamily="34" charset="0"/>
                <a:cs typeface="Arial" panose="020B0604020202020204" pitchFamily="34" charset="0"/>
              </a:rPr>
              <a:t>are </a:t>
            </a:r>
            <a:r>
              <a:rPr lang="en-US" sz="1400" dirty="0">
                <a:solidFill>
                  <a:srgbClr val="4D4D4D"/>
                </a:solidFill>
                <a:latin typeface="Arial" panose="020B0604020202020204" pitchFamily="34" charset="0"/>
                <a:cs typeface="Arial" panose="020B0604020202020204" pitchFamily="34" charset="0"/>
              </a:rPr>
              <a:t>insured </a:t>
            </a:r>
            <a:r>
              <a:rPr lang="en-US" sz="1400" dirty="0" smtClean="0">
                <a:solidFill>
                  <a:srgbClr val="4D4D4D"/>
                </a:solidFill>
                <a:latin typeface="Arial" panose="020B0604020202020204" pitchFamily="34" charset="0"/>
                <a:cs typeface="Arial" panose="020B0604020202020204" pitchFamily="34" charset="0"/>
              </a:rPr>
              <a:t/>
            </a:r>
            <a:br>
              <a:rPr lang="en-US" sz="1400" dirty="0" smtClean="0">
                <a:solidFill>
                  <a:srgbClr val="4D4D4D"/>
                </a:solidFill>
                <a:latin typeface="Arial" panose="020B0604020202020204" pitchFamily="34" charset="0"/>
                <a:cs typeface="Arial" panose="020B0604020202020204" pitchFamily="34" charset="0"/>
              </a:rPr>
            </a:br>
            <a:r>
              <a:rPr lang="en-US" sz="1400" dirty="0" smtClean="0">
                <a:solidFill>
                  <a:srgbClr val="4D4D4D"/>
                </a:solidFill>
                <a:latin typeface="Arial" panose="020B0604020202020204" pitchFamily="34" charset="0"/>
                <a:cs typeface="Arial" panose="020B0604020202020204" pitchFamily="34" charset="0"/>
              </a:rPr>
              <a:t>up </a:t>
            </a:r>
            <a:r>
              <a:rPr lang="en-US" sz="1400" dirty="0">
                <a:solidFill>
                  <a:srgbClr val="4D4D4D"/>
                </a:solidFill>
                <a:latin typeface="Arial" panose="020B0604020202020204" pitchFamily="34" charset="0"/>
                <a:cs typeface="Arial" panose="020B0604020202020204" pitchFamily="34" charset="0"/>
              </a:rPr>
              <a:t>to $250,000.</a:t>
            </a:r>
          </a:p>
        </p:txBody>
      </p:sp>
      <p:sp>
        <p:nvSpPr>
          <p:cNvPr id="52" name="Rectangle 51"/>
          <p:cNvSpPr/>
          <p:nvPr/>
        </p:nvSpPr>
        <p:spPr>
          <a:xfrm>
            <a:off x="3332192" y="3095258"/>
            <a:ext cx="2663765" cy="738664"/>
          </a:xfrm>
          <a:prstGeom prst="rect">
            <a:avLst/>
          </a:prstGeom>
        </p:spPr>
        <p:txBody>
          <a:bodyPr wrap="square" lIns="182880">
            <a:spAutoFit/>
          </a:bodyPr>
          <a:lstStyle/>
          <a:p>
            <a:pPr>
              <a:spcBef>
                <a:spcPts val="1560"/>
              </a:spcBef>
              <a:buClr>
                <a:srgbClr val="003DA1"/>
              </a:buClr>
              <a:buSzPct val="100000"/>
            </a:pPr>
            <a:r>
              <a:rPr lang="en-US" sz="1400" dirty="0" err="1">
                <a:solidFill>
                  <a:srgbClr val="4D4D4D"/>
                </a:solidFill>
                <a:latin typeface="Arial" panose="020B0604020202020204" pitchFamily="34" charset="0"/>
                <a:cs typeface="Arial" panose="020B0604020202020204" pitchFamily="34" charset="0"/>
              </a:rPr>
              <a:t>Optum</a:t>
            </a:r>
            <a:r>
              <a:rPr lang="en-US" sz="1400" dirty="0">
                <a:solidFill>
                  <a:srgbClr val="4D4D4D"/>
                </a:solidFill>
                <a:latin typeface="Arial" panose="020B0604020202020204" pitchFamily="34" charset="0"/>
                <a:cs typeface="Arial" panose="020B0604020202020204" pitchFamily="34" charset="0"/>
              </a:rPr>
              <a:t> Bank is the </a:t>
            </a:r>
            <a:r>
              <a:rPr lang="en-US" sz="1400" dirty="0" smtClean="0">
                <a:solidFill>
                  <a:srgbClr val="4D4D4D"/>
                </a:solidFill>
                <a:latin typeface="Arial" panose="020B0604020202020204" pitchFamily="34" charset="0"/>
                <a:cs typeface="Arial" panose="020B0604020202020204" pitchFamily="34" charset="0"/>
              </a:rPr>
              <a:t>largest </a:t>
            </a:r>
            <a:r>
              <a:rPr lang="en-US" sz="1400" dirty="0">
                <a:solidFill>
                  <a:srgbClr val="4D4D4D"/>
                </a:solidFill>
                <a:latin typeface="Arial" panose="020B0604020202020204" pitchFamily="34" charset="0"/>
                <a:cs typeface="Arial" panose="020B0604020202020204" pitchFamily="34" charset="0"/>
              </a:rPr>
              <a:t>provider of HSAs </a:t>
            </a:r>
            <a:r>
              <a:rPr lang="en-US" sz="1400" dirty="0" smtClean="0">
                <a:solidFill>
                  <a:srgbClr val="4D4D4D"/>
                </a:solidFill>
                <a:latin typeface="Arial" panose="020B0604020202020204" pitchFamily="34" charset="0"/>
                <a:cs typeface="Arial" panose="020B0604020202020204" pitchFamily="34" charset="0"/>
              </a:rPr>
              <a:t>in </a:t>
            </a:r>
            <a:r>
              <a:rPr lang="en-US" sz="1400" dirty="0">
                <a:solidFill>
                  <a:srgbClr val="4D4D4D"/>
                </a:solidFill>
                <a:latin typeface="Arial" panose="020B0604020202020204" pitchFamily="34" charset="0"/>
                <a:cs typeface="Arial" panose="020B0604020202020204" pitchFamily="34" charset="0"/>
              </a:rPr>
              <a:t>the </a:t>
            </a:r>
            <a:r>
              <a:rPr lang="en-US" sz="1400" dirty="0" smtClean="0">
                <a:solidFill>
                  <a:srgbClr val="4D4D4D"/>
                </a:solidFill>
                <a:latin typeface="Arial" panose="020B0604020202020204" pitchFamily="34" charset="0"/>
                <a:cs typeface="Arial" panose="020B0604020202020204" pitchFamily="34" charset="0"/>
              </a:rPr>
              <a:t/>
            </a:r>
            <a:br>
              <a:rPr lang="en-US" sz="1400" dirty="0" smtClean="0">
                <a:solidFill>
                  <a:srgbClr val="4D4D4D"/>
                </a:solidFill>
                <a:latin typeface="Arial" panose="020B0604020202020204" pitchFamily="34" charset="0"/>
                <a:cs typeface="Arial" panose="020B0604020202020204" pitchFamily="34" charset="0"/>
              </a:rPr>
            </a:br>
            <a:r>
              <a:rPr lang="en-US" sz="1400" dirty="0" smtClean="0">
                <a:solidFill>
                  <a:srgbClr val="4D4D4D"/>
                </a:solidFill>
                <a:latin typeface="Arial" panose="020B0604020202020204" pitchFamily="34" charset="0"/>
                <a:cs typeface="Arial" panose="020B0604020202020204" pitchFamily="34" charset="0"/>
              </a:rPr>
              <a:t>United </a:t>
            </a:r>
            <a:r>
              <a:rPr lang="en-US" sz="1400" dirty="0">
                <a:solidFill>
                  <a:srgbClr val="4D4D4D"/>
                </a:solidFill>
                <a:latin typeface="Arial" panose="020B0604020202020204" pitchFamily="34" charset="0"/>
                <a:cs typeface="Arial" panose="020B0604020202020204" pitchFamily="34" charset="0"/>
              </a:rPr>
              <a:t>States</a:t>
            </a:r>
            <a:r>
              <a:rPr lang="en-US" sz="1400" dirty="0" smtClean="0">
                <a:solidFill>
                  <a:srgbClr val="4D4D4D"/>
                </a:solidFill>
                <a:latin typeface="Arial" panose="020B0604020202020204" pitchFamily="34" charset="0"/>
                <a:cs typeface="Arial" panose="020B0604020202020204" pitchFamily="34" charset="0"/>
              </a:rPr>
              <a:t>.</a:t>
            </a:r>
            <a:r>
              <a:rPr lang="en-US" sz="1400" baseline="30000" dirty="0" smtClean="0">
                <a:solidFill>
                  <a:srgbClr val="4D4D4D"/>
                </a:solidFill>
                <a:latin typeface="Arial" panose="020B0604020202020204" pitchFamily="34" charset="0"/>
                <a:cs typeface="Arial" panose="020B0604020202020204" pitchFamily="34" charset="0"/>
              </a:rPr>
              <a:t>1</a:t>
            </a:r>
            <a:endParaRPr lang="en-US" sz="1400" baseline="30000" dirty="0">
              <a:solidFill>
                <a:srgbClr val="4D4D4D"/>
              </a:solidFill>
              <a:latin typeface="Arial" panose="020B0604020202020204" pitchFamily="34" charset="0"/>
              <a:cs typeface="Arial" panose="020B0604020202020204" pitchFamily="34" charset="0"/>
            </a:endParaRPr>
          </a:p>
        </p:txBody>
      </p:sp>
      <p:pic>
        <p:nvPicPr>
          <p:cNvPr id="54" name="Picture 53" descr="OptumBank(R)_PM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649" y="2098062"/>
            <a:ext cx="2583658" cy="832364"/>
          </a:xfrm>
          <a:prstGeom prst="rect">
            <a:avLst/>
          </a:prstGeom>
        </p:spPr>
      </p:pic>
      <p:sp>
        <p:nvSpPr>
          <p:cNvPr id="53" name="Rectangle 52"/>
          <p:cNvSpPr/>
          <p:nvPr/>
        </p:nvSpPr>
        <p:spPr>
          <a:xfrm>
            <a:off x="6023035" y="3095258"/>
            <a:ext cx="2794296" cy="2439130"/>
          </a:xfrm>
          <a:prstGeom prst="rect">
            <a:avLst/>
          </a:prstGeom>
        </p:spPr>
        <p:txBody>
          <a:bodyPr wrap="square" lIns="182880">
            <a:spAutoFit/>
          </a:bodyPr>
          <a:lstStyle/>
          <a:p>
            <a:pPr>
              <a:spcAft>
                <a:spcPts val="300"/>
              </a:spcAft>
              <a:buClr>
                <a:srgbClr val="003DA1"/>
              </a:buClr>
              <a:buSzPct val="100000"/>
            </a:pPr>
            <a:r>
              <a:rPr lang="en-US" sz="1400" b="1" dirty="0" err="1">
                <a:solidFill>
                  <a:schemeClr val="accent1"/>
                </a:solidFill>
                <a:latin typeface="Arial" panose="020B0604020202020204" pitchFamily="34" charset="0"/>
                <a:cs typeface="Arial" panose="020B0604020202020204" pitchFamily="34" charset="0"/>
              </a:rPr>
              <a:t>Optum</a:t>
            </a:r>
            <a:r>
              <a:rPr lang="en-US" sz="1400" b="1" dirty="0">
                <a:solidFill>
                  <a:schemeClr val="accent1"/>
                </a:solidFill>
                <a:latin typeface="Arial" panose="020B0604020202020204" pitchFamily="34" charset="0"/>
                <a:cs typeface="Arial" panose="020B0604020202020204" pitchFamily="34" charset="0"/>
              </a:rPr>
              <a:t> Bank offers convenient ways to </a:t>
            </a:r>
            <a:r>
              <a:rPr lang="en-US" sz="1400" b="1" dirty="0" smtClean="0">
                <a:solidFill>
                  <a:schemeClr val="accent1"/>
                </a:solidFill>
                <a:latin typeface="Arial" panose="020B0604020202020204" pitchFamily="34" charset="0"/>
                <a:cs typeface="Arial" panose="020B0604020202020204" pitchFamily="34" charset="0"/>
              </a:rPr>
              <a:t/>
            </a:r>
            <a:br>
              <a:rPr lang="en-US" sz="1400" b="1" dirty="0" smtClean="0">
                <a:solidFill>
                  <a:schemeClr val="accent1"/>
                </a:solidFill>
                <a:latin typeface="Arial" panose="020B0604020202020204" pitchFamily="34" charset="0"/>
                <a:cs typeface="Arial" panose="020B0604020202020204" pitchFamily="34" charset="0"/>
              </a:rPr>
            </a:br>
            <a:r>
              <a:rPr lang="en-US" sz="1400" b="1" dirty="0" smtClean="0">
                <a:solidFill>
                  <a:schemeClr val="accent1"/>
                </a:solidFill>
                <a:latin typeface="Arial" panose="020B0604020202020204" pitchFamily="34" charset="0"/>
                <a:cs typeface="Arial" panose="020B0604020202020204" pitchFamily="34" charset="0"/>
              </a:rPr>
              <a:t>access </a:t>
            </a:r>
            <a:r>
              <a:rPr lang="en-US" sz="1400" b="1" dirty="0">
                <a:solidFill>
                  <a:schemeClr val="accent1"/>
                </a:solidFill>
                <a:latin typeface="Arial" panose="020B0604020202020204" pitchFamily="34" charset="0"/>
                <a:cs typeface="Arial" panose="020B0604020202020204" pitchFamily="34" charset="0"/>
              </a:rPr>
              <a:t>your account:</a:t>
            </a:r>
          </a:p>
          <a:p>
            <a:pPr marL="173736" indent="-173736">
              <a:spcAft>
                <a:spcPts val="300"/>
              </a:spcAft>
              <a:buClr>
                <a:srgbClr val="003DA1"/>
              </a:buClr>
              <a:buSzPct val="100000"/>
              <a:buFont typeface="Arial"/>
              <a:buChar char="•"/>
            </a:pPr>
            <a:r>
              <a:rPr lang="en-US" sz="1400" dirty="0">
                <a:solidFill>
                  <a:srgbClr val="4D4D4D"/>
                </a:solidFill>
                <a:latin typeface="Arial" panose="020B0604020202020204" pitchFamily="34" charset="0"/>
                <a:cs typeface="Arial" panose="020B0604020202020204" pitchFamily="34" charset="0"/>
              </a:rPr>
              <a:t>Live phone support </a:t>
            </a:r>
          </a:p>
          <a:p>
            <a:pPr marL="173736" indent="-173736">
              <a:spcAft>
                <a:spcPts val="300"/>
              </a:spcAft>
              <a:buClr>
                <a:srgbClr val="003DA1"/>
              </a:buClr>
              <a:buSzPct val="100000"/>
              <a:buFont typeface="Arial"/>
              <a:buChar char="•"/>
            </a:pPr>
            <a:r>
              <a:rPr lang="en-US" sz="1400" dirty="0" err="1">
                <a:solidFill>
                  <a:srgbClr val="4D4D4D"/>
                </a:solidFill>
                <a:latin typeface="Arial" panose="020B0604020202020204" pitchFamily="34" charset="0"/>
                <a:cs typeface="Arial" panose="020B0604020202020204" pitchFamily="34" charset="0"/>
              </a:rPr>
              <a:t>Optum</a:t>
            </a:r>
            <a:r>
              <a:rPr lang="en-US" sz="1400" dirty="0">
                <a:solidFill>
                  <a:srgbClr val="4D4D4D"/>
                </a:solidFill>
                <a:latin typeface="Arial" panose="020B0604020202020204" pitchFamily="34" charset="0"/>
                <a:cs typeface="Arial" panose="020B0604020202020204" pitchFamily="34" charset="0"/>
              </a:rPr>
              <a:t> </a:t>
            </a:r>
            <a:r>
              <a:rPr lang="en-US" sz="1400" dirty="0" smtClean="0">
                <a:solidFill>
                  <a:srgbClr val="4D4D4D"/>
                </a:solidFill>
                <a:latin typeface="Arial" panose="020B0604020202020204" pitchFamily="34" charset="0"/>
                <a:cs typeface="Arial" panose="020B0604020202020204" pitchFamily="34" charset="0"/>
              </a:rPr>
              <a:t>Bank app</a:t>
            </a:r>
            <a:endParaRPr lang="en-US" sz="1400" dirty="0">
              <a:solidFill>
                <a:srgbClr val="4D4D4D"/>
              </a:solidFill>
              <a:latin typeface="Arial" panose="020B0604020202020204" pitchFamily="34" charset="0"/>
              <a:cs typeface="Arial" panose="020B0604020202020204" pitchFamily="34" charset="0"/>
            </a:endParaRPr>
          </a:p>
          <a:p>
            <a:pPr marL="173736" indent="-173736">
              <a:spcAft>
                <a:spcPts val="300"/>
              </a:spcAft>
              <a:buClr>
                <a:srgbClr val="003DA1"/>
              </a:buClr>
              <a:buSzPct val="100000"/>
              <a:buFont typeface="Arial"/>
              <a:buChar char="•"/>
            </a:pPr>
            <a:r>
              <a:rPr lang="en-US" sz="1400" dirty="0">
                <a:solidFill>
                  <a:srgbClr val="4D4D4D"/>
                </a:solidFill>
                <a:latin typeface="Arial" panose="020B0604020202020204" pitchFamily="34" charset="0"/>
                <a:cs typeface="Arial" panose="020B0604020202020204" pitchFamily="34" charset="0"/>
              </a:rPr>
              <a:t>Online at </a:t>
            </a:r>
            <a:r>
              <a:rPr lang="en-US" sz="1400" b="1" dirty="0" err="1">
                <a:solidFill>
                  <a:schemeClr val="accent3"/>
                </a:solidFill>
                <a:latin typeface="Arial" panose="020B0604020202020204" pitchFamily="34" charset="0"/>
                <a:cs typeface="Arial" panose="020B0604020202020204" pitchFamily="34" charset="0"/>
              </a:rPr>
              <a:t>optumbank.com</a:t>
            </a:r>
            <a:endParaRPr lang="en-US" sz="1400" b="1" dirty="0">
              <a:solidFill>
                <a:schemeClr val="accent3"/>
              </a:solidFill>
              <a:latin typeface="Arial" panose="020B0604020202020204" pitchFamily="34" charset="0"/>
              <a:cs typeface="Arial" panose="020B0604020202020204" pitchFamily="34" charset="0"/>
            </a:endParaRPr>
          </a:p>
          <a:p>
            <a:pPr marL="173736" indent="-173736">
              <a:spcAft>
                <a:spcPts val="300"/>
              </a:spcAft>
              <a:buClr>
                <a:srgbClr val="003DA1"/>
              </a:buClr>
              <a:buSzPct val="100000"/>
              <a:buFont typeface="Arial"/>
              <a:buChar char="•"/>
            </a:pPr>
            <a:r>
              <a:rPr lang="en-US" sz="1400" dirty="0">
                <a:solidFill>
                  <a:srgbClr val="4D4D4D"/>
                </a:solidFill>
                <a:latin typeface="Arial" panose="020B0604020202020204" pitchFamily="34" charset="0"/>
                <a:cs typeface="Arial" panose="020B0604020202020204" pitchFamily="34" charset="0"/>
              </a:rPr>
              <a:t>Through </a:t>
            </a:r>
            <a:r>
              <a:rPr lang="en-US" sz="1400" b="1" dirty="0" err="1">
                <a:solidFill>
                  <a:schemeClr val="accent3"/>
                </a:solidFill>
                <a:latin typeface="Arial" panose="020B0604020202020204" pitchFamily="34" charset="0"/>
                <a:cs typeface="Arial" panose="020B0604020202020204" pitchFamily="34" charset="0"/>
              </a:rPr>
              <a:t>myuhc.com</a:t>
            </a:r>
            <a:r>
              <a:rPr lang="en-US" sz="1400" b="1" baseline="30000" dirty="0">
                <a:solidFill>
                  <a:schemeClr val="accent3"/>
                </a:solidFill>
                <a:latin typeface="Arial" panose="020B0604020202020204" pitchFamily="34" charset="0"/>
                <a:cs typeface="Arial" panose="020B0604020202020204" pitchFamily="34" charset="0"/>
              </a:rPr>
              <a:t>®</a:t>
            </a:r>
          </a:p>
          <a:p>
            <a:pPr marL="173736" indent="-173736">
              <a:spcAft>
                <a:spcPts val="300"/>
              </a:spcAft>
              <a:buClr>
                <a:srgbClr val="003DA1"/>
              </a:buClr>
              <a:buSzPct val="100000"/>
              <a:buFont typeface="Arial"/>
              <a:buChar char="•"/>
            </a:pPr>
            <a:r>
              <a:rPr lang="en-US" sz="1400" dirty="0">
                <a:solidFill>
                  <a:srgbClr val="4D4D4D"/>
                </a:solidFill>
                <a:latin typeface="Arial" panose="020B0604020202020204" pitchFamily="34" charset="0"/>
                <a:cs typeface="Arial" panose="020B0604020202020204" pitchFamily="34" charset="0"/>
              </a:rPr>
              <a:t>Connects to Apple </a:t>
            </a:r>
            <a:r>
              <a:rPr lang="en-US" sz="1400" dirty="0" smtClean="0">
                <a:solidFill>
                  <a:srgbClr val="4D4D4D"/>
                </a:solidFill>
                <a:latin typeface="Arial" panose="020B0604020202020204" pitchFamily="34" charset="0"/>
                <a:cs typeface="Arial" panose="020B0604020202020204" pitchFamily="34" charset="0"/>
              </a:rPr>
              <a:t>Pay</a:t>
            </a:r>
            <a:r>
              <a:rPr lang="en-US" sz="1400" baseline="30000" dirty="0" smtClean="0">
                <a:solidFill>
                  <a:srgbClr val="4D4D4D"/>
                </a:solidFill>
                <a:latin typeface="Arial" panose="020B0604020202020204" pitchFamily="34" charset="0"/>
                <a:cs typeface="Arial" panose="020B0604020202020204" pitchFamily="34" charset="0"/>
              </a:rPr>
              <a:t>®</a:t>
            </a:r>
            <a:r>
              <a:rPr lang="en-US" sz="1400" dirty="0" smtClean="0">
                <a:solidFill>
                  <a:srgbClr val="4D4D4D"/>
                </a:solidFill>
                <a:latin typeface="Arial" panose="020B0604020202020204" pitchFamily="34" charset="0"/>
                <a:cs typeface="Arial" panose="020B0604020202020204" pitchFamily="34" charset="0"/>
              </a:rPr>
              <a:t>, </a:t>
            </a:r>
            <a:r>
              <a:rPr lang="en-US" sz="1400" dirty="0">
                <a:solidFill>
                  <a:srgbClr val="4D4D4D"/>
                </a:solidFill>
                <a:latin typeface="Arial" panose="020B0604020202020204" pitchFamily="34" charset="0"/>
                <a:cs typeface="Arial" panose="020B0604020202020204" pitchFamily="34" charset="0"/>
              </a:rPr>
              <a:t>Google </a:t>
            </a:r>
            <a:r>
              <a:rPr lang="en-US" sz="1400" dirty="0" smtClean="0">
                <a:solidFill>
                  <a:srgbClr val="4D4D4D"/>
                </a:solidFill>
                <a:latin typeface="Arial" panose="020B0604020202020204" pitchFamily="34" charset="0"/>
                <a:cs typeface="Arial" panose="020B0604020202020204" pitchFamily="34" charset="0"/>
              </a:rPr>
              <a:t>Pay</a:t>
            </a:r>
            <a:r>
              <a:rPr lang="en-US" sz="1400" baseline="22000" dirty="0" smtClean="0">
                <a:solidFill>
                  <a:srgbClr val="4D4D4D"/>
                </a:solidFill>
                <a:latin typeface="Arial" panose="020B0604020202020204" pitchFamily="34" charset="0"/>
                <a:cs typeface="Arial" panose="020B0604020202020204" pitchFamily="34" charset="0"/>
              </a:rPr>
              <a:t>™</a:t>
            </a:r>
            <a:r>
              <a:rPr lang="en-US" sz="1400" dirty="0" smtClean="0">
                <a:solidFill>
                  <a:srgbClr val="4D4D4D"/>
                </a:solidFill>
                <a:latin typeface="Arial" panose="020B0604020202020204" pitchFamily="34" charset="0"/>
                <a:cs typeface="Arial" panose="020B0604020202020204" pitchFamily="34" charset="0"/>
              </a:rPr>
              <a:t>, Amazon </a:t>
            </a:r>
            <a:r>
              <a:rPr lang="en-US" sz="1400" dirty="0" err="1" smtClean="0">
                <a:solidFill>
                  <a:srgbClr val="4D4D4D"/>
                </a:solidFill>
                <a:latin typeface="Arial" panose="020B0604020202020204" pitchFamily="34" charset="0"/>
                <a:cs typeface="Arial" panose="020B0604020202020204" pitchFamily="34" charset="0"/>
              </a:rPr>
              <a:t>Alexa</a:t>
            </a:r>
            <a:r>
              <a:rPr lang="en-US" sz="1400" dirty="0" smtClean="0">
                <a:solidFill>
                  <a:srgbClr val="4D4D4D"/>
                </a:solidFill>
                <a:latin typeface="Arial" panose="020B0604020202020204" pitchFamily="34" charset="0"/>
                <a:cs typeface="Arial" panose="020B0604020202020204" pitchFamily="34" charset="0"/>
              </a:rPr>
              <a:t> </a:t>
            </a:r>
            <a:r>
              <a:rPr lang="en-US" sz="1400" dirty="0">
                <a:solidFill>
                  <a:srgbClr val="4D4D4D"/>
                </a:solidFill>
                <a:latin typeface="Arial" panose="020B0604020202020204" pitchFamily="34" charset="0"/>
                <a:cs typeface="Arial" panose="020B0604020202020204" pitchFamily="34" charset="0"/>
              </a:rPr>
              <a:t>and Google </a:t>
            </a:r>
            <a:r>
              <a:rPr lang="en-US" sz="1400" dirty="0" smtClean="0">
                <a:solidFill>
                  <a:srgbClr val="4D4D4D"/>
                </a:solidFill>
                <a:latin typeface="Arial" panose="020B0604020202020204" pitchFamily="34" charset="0"/>
                <a:cs typeface="Arial" panose="020B0604020202020204" pitchFamily="34" charset="0"/>
              </a:rPr>
              <a:t>Home</a:t>
            </a:r>
            <a:r>
              <a:rPr lang="en-US" sz="1400" baseline="22000" dirty="0">
                <a:solidFill>
                  <a:srgbClr val="4D4D4D"/>
                </a:solidFill>
                <a:latin typeface="Arial" panose="020B0604020202020204" pitchFamily="34" charset="0"/>
                <a:cs typeface="Arial" panose="020B0604020202020204" pitchFamily="34" charset="0"/>
              </a:rPr>
              <a:t>™</a:t>
            </a:r>
          </a:p>
        </p:txBody>
      </p:sp>
      <p:grpSp>
        <p:nvGrpSpPr>
          <p:cNvPr id="15" name="Group 14"/>
          <p:cNvGrpSpPr/>
          <p:nvPr/>
        </p:nvGrpSpPr>
        <p:grpSpPr>
          <a:xfrm>
            <a:off x="6199944" y="2098062"/>
            <a:ext cx="2482666" cy="741680"/>
            <a:chOff x="6199944" y="2194768"/>
            <a:chExt cx="2482666" cy="741680"/>
          </a:xfrm>
        </p:grpSpPr>
        <p:grpSp>
          <p:nvGrpSpPr>
            <p:cNvPr id="14" name="Group 13"/>
            <p:cNvGrpSpPr/>
            <p:nvPr/>
          </p:nvGrpSpPr>
          <p:grpSpPr>
            <a:xfrm>
              <a:off x="6199944" y="2194768"/>
              <a:ext cx="741680" cy="741680"/>
              <a:chOff x="6199944" y="2194768"/>
              <a:chExt cx="741680" cy="741680"/>
            </a:xfrm>
          </p:grpSpPr>
          <p:sp>
            <p:nvSpPr>
              <p:cNvPr id="75" name="Oval 74"/>
              <p:cNvSpPr/>
              <p:nvPr/>
            </p:nvSpPr>
            <p:spPr>
              <a:xfrm>
                <a:off x="6199944" y="2194768"/>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6341445" y="2300831"/>
                <a:ext cx="458678" cy="466178"/>
                <a:chOff x="-3435350" y="2363765"/>
                <a:chExt cx="3008312" cy="3057525"/>
              </a:xfrm>
              <a:solidFill>
                <a:srgbClr val="003DA1"/>
              </a:solidFill>
            </p:grpSpPr>
            <p:sp>
              <p:nvSpPr>
                <p:cNvPr id="66" name="Freeform 83"/>
                <p:cNvSpPr>
                  <a:spLocks noEditPoints="1"/>
                </p:cNvSpPr>
                <p:nvPr/>
              </p:nvSpPr>
              <p:spPr bwMode="auto">
                <a:xfrm>
                  <a:off x="-3435350" y="2363765"/>
                  <a:ext cx="3008312" cy="3057525"/>
                </a:xfrm>
                <a:custGeom>
                  <a:avLst/>
                  <a:gdLst>
                    <a:gd name="T0" fmla="*/ 1106 w 1358"/>
                    <a:gd name="T1" fmla="*/ 966 h 1380"/>
                    <a:gd name="T2" fmla="*/ 1088 w 1358"/>
                    <a:gd name="T3" fmla="*/ 218 h 1380"/>
                    <a:gd name="T4" fmla="*/ 789 w 1358"/>
                    <a:gd name="T5" fmla="*/ 66 h 1380"/>
                    <a:gd name="T6" fmla="*/ 252 w 1358"/>
                    <a:gd name="T7" fmla="*/ 413 h 1380"/>
                    <a:gd name="T8" fmla="*/ 254 w 1358"/>
                    <a:gd name="T9" fmla="*/ 965 h 1380"/>
                    <a:gd name="T10" fmla="*/ 30 w 1358"/>
                    <a:gd name="T11" fmla="*/ 1379 h 1380"/>
                    <a:gd name="T12" fmla="*/ 70 w 1358"/>
                    <a:gd name="T13" fmla="*/ 1353 h 1380"/>
                    <a:gd name="T14" fmla="*/ 428 w 1358"/>
                    <a:gd name="T15" fmla="*/ 958 h 1380"/>
                    <a:gd name="T16" fmla="*/ 388 w 1358"/>
                    <a:gd name="T17" fmla="*/ 1121 h 1380"/>
                    <a:gd name="T18" fmla="*/ 409 w 1358"/>
                    <a:gd name="T19" fmla="*/ 1164 h 1380"/>
                    <a:gd name="T20" fmla="*/ 592 w 1358"/>
                    <a:gd name="T21" fmla="*/ 1077 h 1380"/>
                    <a:gd name="T22" fmla="*/ 679 w 1358"/>
                    <a:gd name="T23" fmla="*/ 1136 h 1380"/>
                    <a:gd name="T24" fmla="*/ 769 w 1358"/>
                    <a:gd name="T25" fmla="*/ 1075 h 1380"/>
                    <a:gd name="T26" fmla="*/ 946 w 1358"/>
                    <a:gd name="T27" fmla="*/ 1163 h 1380"/>
                    <a:gd name="T28" fmla="*/ 973 w 1358"/>
                    <a:gd name="T29" fmla="*/ 1154 h 1380"/>
                    <a:gd name="T30" fmla="*/ 944 w 1358"/>
                    <a:gd name="T31" fmla="*/ 1022 h 1380"/>
                    <a:gd name="T32" fmla="*/ 927 w 1358"/>
                    <a:gd name="T33" fmla="*/ 945 h 1380"/>
                    <a:gd name="T34" fmla="*/ 1321 w 1358"/>
                    <a:gd name="T35" fmla="*/ 1380 h 1380"/>
                    <a:gd name="T36" fmla="*/ 1354 w 1358"/>
                    <a:gd name="T37" fmla="*/ 1339 h 1380"/>
                    <a:gd name="T38" fmla="*/ 452 w 1358"/>
                    <a:gd name="T39" fmla="*/ 1022 h 1380"/>
                    <a:gd name="T40" fmla="*/ 503 w 1358"/>
                    <a:gd name="T41" fmla="*/ 926 h 1380"/>
                    <a:gd name="T42" fmla="*/ 425 w 1358"/>
                    <a:gd name="T43" fmla="*/ 1125 h 1380"/>
                    <a:gd name="T44" fmla="*/ 733 w 1358"/>
                    <a:gd name="T45" fmla="*/ 763 h 1380"/>
                    <a:gd name="T46" fmla="*/ 805 w 1358"/>
                    <a:gd name="T47" fmla="*/ 739 h 1380"/>
                    <a:gd name="T48" fmla="*/ 637 w 1358"/>
                    <a:gd name="T49" fmla="*/ 799 h 1380"/>
                    <a:gd name="T50" fmla="*/ 476 w 1358"/>
                    <a:gd name="T51" fmla="*/ 452 h 1380"/>
                    <a:gd name="T52" fmla="*/ 872 w 1358"/>
                    <a:gd name="T53" fmla="*/ 349 h 1380"/>
                    <a:gd name="T54" fmla="*/ 882 w 1358"/>
                    <a:gd name="T55" fmla="*/ 597 h 1380"/>
                    <a:gd name="T56" fmla="*/ 767 w 1358"/>
                    <a:gd name="T57" fmla="*/ 706 h 1380"/>
                    <a:gd name="T58" fmla="*/ 638 w 1358"/>
                    <a:gd name="T59" fmla="*/ 674 h 1380"/>
                    <a:gd name="T60" fmla="*/ 604 w 1358"/>
                    <a:gd name="T61" fmla="*/ 729 h 1380"/>
                    <a:gd name="T62" fmla="*/ 764 w 1358"/>
                    <a:gd name="T63" fmla="*/ 1037 h 1380"/>
                    <a:gd name="T64" fmla="*/ 595 w 1358"/>
                    <a:gd name="T65" fmla="*/ 1037 h 1380"/>
                    <a:gd name="T66" fmla="*/ 551 w 1358"/>
                    <a:gd name="T67" fmla="*/ 828 h 1380"/>
                    <a:gd name="T68" fmla="*/ 676 w 1358"/>
                    <a:gd name="T69" fmla="*/ 874 h 1380"/>
                    <a:gd name="T70" fmla="*/ 807 w 1358"/>
                    <a:gd name="T71" fmla="*/ 825 h 1380"/>
                    <a:gd name="T72" fmla="*/ 764 w 1358"/>
                    <a:gd name="T73" fmla="*/ 1037 h 1380"/>
                    <a:gd name="T74" fmla="*/ 794 w 1358"/>
                    <a:gd name="T75" fmla="*/ 1052 h 1380"/>
                    <a:gd name="T76" fmla="*/ 902 w 1358"/>
                    <a:gd name="T77" fmla="*/ 970 h 1380"/>
                    <a:gd name="T78" fmla="*/ 937 w 1358"/>
                    <a:gd name="T79" fmla="*/ 1125 h 1380"/>
                    <a:gd name="T80" fmla="*/ 896 w 1358"/>
                    <a:gd name="T81" fmla="*/ 862 h 1380"/>
                    <a:gd name="T82" fmla="*/ 893 w 1358"/>
                    <a:gd name="T83" fmla="*/ 739 h 1380"/>
                    <a:gd name="T84" fmla="*/ 1018 w 1358"/>
                    <a:gd name="T85" fmla="*/ 656 h 1380"/>
                    <a:gd name="T86" fmla="*/ 1017 w 1358"/>
                    <a:gd name="T87" fmla="*/ 552 h 1380"/>
                    <a:gd name="T88" fmla="*/ 950 w 1358"/>
                    <a:gd name="T89" fmla="*/ 386 h 1380"/>
                    <a:gd name="T90" fmla="*/ 878 w 1358"/>
                    <a:gd name="T91" fmla="*/ 223 h 1380"/>
                    <a:gd name="T92" fmla="*/ 816 w 1358"/>
                    <a:gd name="T93" fmla="*/ 232 h 1380"/>
                    <a:gd name="T94" fmla="*/ 408 w 1358"/>
                    <a:gd name="T95" fmla="*/ 436 h 1380"/>
                    <a:gd name="T96" fmla="*/ 341 w 1358"/>
                    <a:gd name="T97" fmla="*/ 552 h 1380"/>
                    <a:gd name="T98" fmla="*/ 487 w 1358"/>
                    <a:gd name="T99" fmla="*/ 768 h 1380"/>
                    <a:gd name="T100" fmla="*/ 320 w 1358"/>
                    <a:gd name="T101" fmla="*/ 923 h 1380"/>
                    <a:gd name="T102" fmla="*/ 376 w 1358"/>
                    <a:gd name="T103" fmla="*/ 217 h 1380"/>
                    <a:gd name="T104" fmla="*/ 809 w 1358"/>
                    <a:gd name="T105" fmla="*/ 131 h 1380"/>
                    <a:gd name="T106" fmla="*/ 1023 w 1358"/>
                    <a:gd name="T107" fmla="*/ 239 h 1380"/>
                    <a:gd name="T108" fmla="*/ 1038 w 1358"/>
                    <a:gd name="T109" fmla="*/ 923 h 1380"/>
                    <a:gd name="T110" fmla="*/ 927 w 1358"/>
                    <a:gd name="T111" fmla="*/ 677 h 1380"/>
                    <a:gd name="T112" fmla="*/ 985 w 1358"/>
                    <a:gd name="T113" fmla="*/ 656 h 1380"/>
                    <a:gd name="T114" fmla="*/ 914 w 1358"/>
                    <a:gd name="T115" fmla="*/ 706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8" h="1380">
                      <a:moveTo>
                        <a:pt x="1354" y="1339"/>
                      </a:moveTo>
                      <a:cubicBezTo>
                        <a:pt x="1322" y="1189"/>
                        <a:pt x="1232" y="1058"/>
                        <a:pt x="1106" y="966"/>
                      </a:cubicBezTo>
                      <a:cubicBezTo>
                        <a:pt x="1106" y="319"/>
                        <a:pt x="1106" y="319"/>
                        <a:pt x="1106" y="319"/>
                      </a:cubicBezTo>
                      <a:cubicBezTo>
                        <a:pt x="1104" y="284"/>
                        <a:pt x="1098" y="251"/>
                        <a:pt x="1088" y="218"/>
                      </a:cubicBezTo>
                      <a:cubicBezTo>
                        <a:pt x="1075" y="181"/>
                        <a:pt x="1055" y="147"/>
                        <a:pt x="1029" y="121"/>
                      </a:cubicBezTo>
                      <a:cubicBezTo>
                        <a:pt x="985" y="77"/>
                        <a:pt x="908" y="32"/>
                        <a:pt x="789" y="66"/>
                      </a:cubicBezTo>
                      <a:cubicBezTo>
                        <a:pt x="640" y="3"/>
                        <a:pt x="439" y="0"/>
                        <a:pt x="320" y="179"/>
                      </a:cubicBezTo>
                      <a:cubicBezTo>
                        <a:pt x="276" y="245"/>
                        <a:pt x="252" y="326"/>
                        <a:pt x="252" y="413"/>
                      </a:cubicBezTo>
                      <a:cubicBezTo>
                        <a:pt x="252" y="960"/>
                        <a:pt x="252" y="960"/>
                        <a:pt x="252" y="960"/>
                      </a:cubicBezTo>
                      <a:cubicBezTo>
                        <a:pt x="252" y="962"/>
                        <a:pt x="253" y="964"/>
                        <a:pt x="254" y="965"/>
                      </a:cubicBezTo>
                      <a:cubicBezTo>
                        <a:pt x="126" y="1057"/>
                        <a:pt x="36" y="1189"/>
                        <a:pt x="4" y="1339"/>
                      </a:cubicBezTo>
                      <a:cubicBezTo>
                        <a:pt x="0" y="1357"/>
                        <a:pt x="12" y="1375"/>
                        <a:pt x="30" y="1379"/>
                      </a:cubicBezTo>
                      <a:cubicBezTo>
                        <a:pt x="33" y="1379"/>
                        <a:pt x="35" y="1380"/>
                        <a:pt x="37" y="1380"/>
                      </a:cubicBezTo>
                      <a:cubicBezTo>
                        <a:pt x="53" y="1380"/>
                        <a:pt x="67" y="1369"/>
                        <a:pt x="70" y="1353"/>
                      </a:cubicBezTo>
                      <a:cubicBezTo>
                        <a:pt x="110" y="1169"/>
                        <a:pt x="248" y="1016"/>
                        <a:pt x="436" y="943"/>
                      </a:cubicBezTo>
                      <a:cubicBezTo>
                        <a:pt x="433" y="948"/>
                        <a:pt x="430" y="953"/>
                        <a:pt x="428" y="958"/>
                      </a:cubicBezTo>
                      <a:cubicBezTo>
                        <a:pt x="421" y="977"/>
                        <a:pt x="418" y="998"/>
                        <a:pt x="418" y="1022"/>
                      </a:cubicBezTo>
                      <a:cubicBezTo>
                        <a:pt x="418" y="1047"/>
                        <a:pt x="410" y="1086"/>
                        <a:pt x="388" y="1121"/>
                      </a:cubicBezTo>
                      <a:cubicBezTo>
                        <a:pt x="382" y="1132"/>
                        <a:pt x="382" y="1145"/>
                        <a:pt x="389" y="1154"/>
                      </a:cubicBezTo>
                      <a:cubicBezTo>
                        <a:pt x="394" y="1160"/>
                        <a:pt x="401" y="1164"/>
                        <a:pt x="409" y="1164"/>
                      </a:cubicBezTo>
                      <a:cubicBezTo>
                        <a:pt x="411" y="1164"/>
                        <a:pt x="414" y="1163"/>
                        <a:pt x="416" y="1163"/>
                      </a:cubicBezTo>
                      <a:cubicBezTo>
                        <a:pt x="476" y="1146"/>
                        <a:pt x="543" y="1122"/>
                        <a:pt x="592" y="1077"/>
                      </a:cubicBezTo>
                      <a:cubicBezTo>
                        <a:pt x="669" y="1133"/>
                        <a:pt x="669" y="1133"/>
                        <a:pt x="669" y="1133"/>
                      </a:cubicBezTo>
                      <a:cubicBezTo>
                        <a:pt x="672" y="1135"/>
                        <a:pt x="675" y="1136"/>
                        <a:pt x="679" y="1136"/>
                      </a:cubicBezTo>
                      <a:cubicBezTo>
                        <a:pt x="682" y="1136"/>
                        <a:pt x="686" y="1135"/>
                        <a:pt x="689" y="1133"/>
                      </a:cubicBezTo>
                      <a:cubicBezTo>
                        <a:pt x="769" y="1075"/>
                        <a:pt x="769" y="1075"/>
                        <a:pt x="769" y="1075"/>
                      </a:cubicBezTo>
                      <a:cubicBezTo>
                        <a:pt x="769" y="1075"/>
                        <a:pt x="769" y="1075"/>
                        <a:pt x="769" y="1076"/>
                      </a:cubicBezTo>
                      <a:cubicBezTo>
                        <a:pt x="818" y="1122"/>
                        <a:pt x="886" y="1146"/>
                        <a:pt x="946" y="1163"/>
                      </a:cubicBezTo>
                      <a:cubicBezTo>
                        <a:pt x="948" y="1163"/>
                        <a:pt x="951" y="1164"/>
                        <a:pt x="953" y="1164"/>
                      </a:cubicBezTo>
                      <a:cubicBezTo>
                        <a:pt x="961" y="1164"/>
                        <a:pt x="968" y="1160"/>
                        <a:pt x="973" y="1154"/>
                      </a:cubicBezTo>
                      <a:cubicBezTo>
                        <a:pt x="980" y="1145"/>
                        <a:pt x="980" y="1132"/>
                        <a:pt x="974" y="1121"/>
                      </a:cubicBezTo>
                      <a:cubicBezTo>
                        <a:pt x="952" y="1086"/>
                        <a:pt x="944" y="1047"/>
                        <a:pt x="944" y="1022"/>
                      </a:cubicBezTo>
                      <a:cubicBezTo>
                        <a:pt x="944" y="998"/>
                        <a:pt x="941" y="977"/>
                        <a:pt x="934" y="958"/>
                      </a:cubicBezTo>
                      <a:cubicBezTo>
                        <a:pt x="932" y="954"/>
                        <a:pt x="929" y="949"/>
                        <a:pt x="927" y="945"/>
                      </a:cubicBezTo>
                      <a:cubicBezTo>
                        <a:pt x="1113" y="1018"/>
                        <a:pt x="1249" y="1170"/>
                        <a:pt x="1288" y="1353"/>
                      </a:cubicBezTo>
                      <a:cubicBezTo>
                        <a:pt x="1291" y="1369"/>
                        <a:pt x="1305" y="1380"/>
                        <a:pt x="1321" y="1380"/>
                      </a:cubicBezTo>
                      <a:cubicBezTo>
                        <a:pt x="1323" y="1380"/>
                        <a:pt x="1326" y="1379"/>
                        <a:pt x="1328" y="1379"/>
                      </a:cubicBezTo>
                      <a:cubicBezTo>
                        <a:pt x="1346" y="1375"/>
                        <a:pt x="1358" y="1357"/>
                        <a:pt x="1354" y="1339"/>
                      </a:cubicBezTo>
                      <a:moveTo>
                        <a:pt x="425" y="1125"/>
                      </a:moveTo>
                      <a:cubicBezTo>
                        <a:pt x="449" y="1078"/>
                        <a:pt x="452" y="1035"/>
                        <a:pt x="452" y="1022"/>
                      </a:cubicBezTo>
                      <a:cubicBezTo>
                        <a:pt x="452" y="1002"/>
                        <a:pt x="454" y="985"/>
                        <a:pt x="460" y="970"/>
                      </a:cubicBezTo>
                      <a:cubicBezTo>
                        <a:pt x="468" y="948"/>
                        <a:pt x="488" y="934"/>
                        <a:pt x="503" y="926"/>
                      </a:cubicBezTo>
                      <a:cubicBezTo>
                        <a:pt x="566" y="1054"/>
                        <a:pt x="566" y="1054"/>
                        <a:pt x="566" y="1054"/>
                      </a:cubicBezTo>
                      <a:cubicBezTo>
                        <a:pt x="527" y="1089"/>
                        <a:pt x="475" y="1110"/>
                        <a:pt x="425" y="1125"/>
                      </a:cubicBezTo>
                      <a:moveTo>
                        <a:pt x="638" y="763"/>
                      </a:moveTo>
                      <a:cubicBezTo>
                        <a:pt x="733" y="763"/>
                        <a:pt x="733" y="763"/>
                        <a:pt x="733" y="763"/>
                      </a:cubicBezTo>
                      <a:cubicBezTo>
                        <a:pt x="748" y="763"/>
                        <a:pt x="761" y="753"/>
                        <a:pt x="765" y="739"/>
                      </a:cubicBezTo>
                      <a:cubicBezTo>
                        <a:pt x="805" y="739"/>
                        <a:pt x="805" y="739"/>
                        <a:pt x="805" y="739"/>
                      </a:cubicBezTo>
                      <a:cubicBezTo>
                        <a:pt x="774" y="770"/>
                        <a:pt x="740" y="788"/>
                        <a:pt x="716" y="798"/>
                      </a:cubicBezTo>
                      <a:cubicBezTo>
                        <a:pt x="691" y="808"/>
                        <a:pt x="663" y="809"/>
                        <a:pt x="637" y="799"/>
                      </a:cubicBezTo>
                      <a:cubicBezTo>
                        <a:pt x="514" y="750"/>
                        <a:pt x="480" y="614"/>
                        <a:pt x="477" y="599"/>
                      </a:cubicBezTo>
                      <a:cubicBezTo>
                        <a:pt x="476" y="452"/>
                        <a:pt x="476" y="452"/>
                        <a:pt x="476" y="452"/>
                      </a:cubicBezTo>
                      <a:cubicBezTo>
                        <a:pt x="564" y="450"/>
                        <a:pt x="770" y="431"/>
                        <a:pt x="852" y="314"/>
                      </a:cubicBezTo>
                      <a:cubicBezTo>
                        <a:pt x="872" y="349"/>
                        <a:pt x="872" y="349"/>
                        <a:pt x="872" y="349"/>
                      </a:cubicBezTo>
                      <a:cubicBezTo>
                        <a:pt x="879" y="360"/>
                        <a:pt x="882" y="373"/>
                        <a:pt x="882" y="386"/>
                      </a:cubicBezTo>
                      <a:cubicBezTo>
                        <a:pt x="882" y="597"/>
                        <a:pt x="882" y="597"/>
                        <a:pt x="882" y="597"/>
                      </a:cubicBezTo>
                      <a:cubicBezTo>
                        <a:pt x="872" y="642"/>
                        <a:pt x="854" y="677"/>
                        <a:pt x="834" y="706"/>
                      </a:cubicBezTo>
                      <a:cubicBezTo>
                        <a:pt x="767" y="706"/>
                        <a:pt x="767" y="706"/>
                        <a:pt x="767" y="706"/>
                      </a:cubicBezTo>
                      <a:cubicBezTo>
                        <a:pt x="765" y="688"/>
                        <a:pt x="751" y="674"/>
                        <a:pt x="733" y="674"/>
                      </a:cubicBezTo>
                      <a:cubicBezTo>
                        <a:pt x="638" y="674"/>
                        <a:pt x="638" y="674"/>
                        <a:pt x="638" y="674"/>
                      </a:cubicBezTo>
                      <a:cubicBezTo>
                        <a:pt x="619" y="674"/>
                        <a:pt x="604" y="689"/>
                        <a:pt x="604" y="708"/>
                      </a:cubicBezTo>
                      <a:cubicBezTo>
                        <a:pt x="604" y="729"/>
                        <a:pt x="604" y="729"/>
                        <a:pt x="604" y="729"/>
                      </a:cubicBezTo>
                      <a:cubicBezTo>
                        <a:pt x="604" y="748"/>
                        <a:pt x="619" y="763"/>
                        <a:pt x="638" y="763"/>
                      </a:cubicBezTo>
                      <a:moveTo>
                        <a:pt x="764" y="1037"/>
                      </a:moveTo>
                      <a:cubicBezTo>
                        <a:pt x="679" y="1098"/>
                        <a:pt x="679" y="1098"/>
                        <a:pt x="679" y="1098"/>
                      </a:cubicBezTo>
                      <a:cubicBezTo>
                        <a:pt x="595" y="1037"/>
                        <a:pt x="595" y="1037"/>
                        <a:pt x="595" y="1037"/>
                      </a:cubicBezTo>
                      <a:cubicBezTo>
                        <a:pt x="524" y="893"/>
                        <a:pt x="524" y="893"/>
                        <a:pt x="524" y="893"/>
                      </a:cubicBezTo>
                      <a:cubicBezTo>
                        <a:pt x="538" y="871"/>
                        <a:pt x="546" y="848"/>
                        <a:pt x="551" y="828"/>
                      </a:cubicBezTo>
                      <a:cubicBezTo>
                        <a:pt x="569" y="841"/>
                        <a:pt x="589" y="853"/>
                        <a:pt x="613" y="862"/>
                      </a:cubicBezTo>
                      <a:cubicBezTo>
                        <a:pt x="633" y="870"/>
                        <a:pt x="654" y="874"/>
                        <a:pt x="676" y="874"/>
                      </a:cubicBezTo>
                      <a:cubicBezTo>
                        <a:pt x="699" y="874"/>
                        <a:pt x="721" y="869"/>
                        <a:pt x="742" y="861"/>
                      </a:cubicBezTo>
                      <a:cubicBezTo>
                        <a:pt x="760" y="853"/>
                        <a:pt x="783" y="842"/>
                        <a:pt x="807" y="825"/>
                      </a:cubicBezTo>
                      <a:cubicBezTo>
                        <a:pt x="812" y="846"/>
                        <a:pt x="819" y="870"/>
                        <a:pt x="834" y="892"/>
                      </a:cubicBezTo>
                      <a:lnTo>
                        <a:pt x="764" y="1037"/>
                      </a:lnTo>
                      <a:close/>
                      <a:moveTo>
                        <a:pt x="937" y="1125"/>
                      </a:moveTo>
                      <a:cubicBezTo>
                        <a:pt x="886" y="1109"/>
                        <a:pt x="832" y="1088"/>
                        <a:pt x="794" y="1052"/>
                      </a:cubicBezTo>
                      <a:cubicBezTo>
                        <a:pt x="856" y="924"/>
                        <a:pt x="856" y="924"/>
                        <a:pt x="856" y="924"/>
                      </a:cubicBezTo>
                      <a:cubicBezTo>
                        <a:pt x="871" y="932"/>
                        <a:pt x="893" y="946"/>
                        <a:pt x="902" y="970"/>
                      </a:cubicBezTo>
                      <a:cubicBezTo>
                        <a:pt x="908" y="985"/>
                        <a:pt x="910" y="1002"/>
                        <a:pt x="910" y="1022"/>
                      </a:cubicBezTo>
                      <a:cubicBezTo>
                        <a:pt x="910" y="1035"/>
                        <a:pt x="913" y="1078"/>
                        <a:pt x="937" y="1125"/>
                      </a:cubicBezTo>
                      <a:moveTo>
                        <a:pt x="1038" y="923"/>
                      </a:moveTo>
                      <a:cubicBezTo>
                        <a:pt x="994" y="898"/>
                        <a:pt x="946" y="878"/>
                        <a:pt x="896" y="862"/>
                      </a:cubicBezTo>
                      <a:cubicBezTo>
                        <a:pt x="869" y="826"/>
                        <a:pt x="870" y="783"/>
                        <a:pt x="871" y="768"/>
                      </a:cubicBezTo>
                      <a:cubicBezTo>
                        <a:pt x="879" y="759"/>
                        <a:pt x="886" y="750"/>
                        <a:pt x="893" y="739"/>
                      </a:cubicBezTo>
                      <a:cubicBezTo>
                        <a:pt x="935" y="739"/>
                        <a:pt x="935" y="739"/>
                        <a:pt x="935" y="739"/>
                      </a:cubicBezTo>
                      <a:cubicBezTo>
                        <a:pt x="981" y="739"/>
                        <a:pt x="1018" y="702"/>
                        <a:pt x="1018" y="656"/>
                      </a:cubicBezTo>
                      <a:cubicBezTo>
                        <a:pt x="1018" y="638"/>
                        <a:pt x="1013" y="622"/>
                        <a:pt x="1004" y="609"/>
                      </a:cubicBezTo>
                      <a:cubicBezTo>
                        <a:pt x="1012" y="591"/>
                        <a:pt x="1017" y="572"/>
                        <a:pt x="1017" y="552"/>
                      </a:cubicBezTo>
                      <a:cubicBezTo>
                        <a:pt x="1017" y="503"/>
                        <a:pt x="990" y="460"/>
                        <a:pt x="950" y="438"/>
                      </a:cubicBezTo>
                      <a:cubicBezTo>
                        <a:pt x="950" y="386"/>
                        <a:pt x="950" y="386"/>
                        <a:pt x="950" y="386"/>
                      </a:cubicBezTo>
                      <a:cubicBezTo>
                        <a:pt x="950" y="362"/>
                        <a:pt x="943" y="337"/>
                        <a:pt x="931" y="316"/>
                      </a:cubicBezTo>
                      <a:cubicBezTo>
                        <a:pt x="878" y="223"/>
                        <a:pt x="878" y="223"/>
                        <a:pt x="878" y="223"/>
                      </a:cubicBezTo>
                      <a:cubicBezTo>
                        <a:pt x="871" y="211"/>
                        <a:pt x="858" y="204"/>
                        <a:pt x="844" y="206"/>
                      </a:cubicBezTo>
                      <a:cubicBezTo>
                        <a:pt x="830" y="208"/>
                        <a:pt x="819" y="219"/>
                        <a:pt x="816" y="232"/>
                      </a:cubicBezTo>
                      <a:cubicBezTo>
                        <a:pt x="782" y="375"/>
                        <a:pt x="513" y="384"/>
                        <a:pt x="459" y="385"/>
                      </a:cubicBezTo>
                      <a:cubicBezTo>
                        <a:pt x="431" y="385"/>
                        <a:pt x="408" y="408"/>
                        <a:pt x="408" y="436"/>
                      </a:cubicBezTo>
                      <a:cubicBezTo>
                        <a:pt x="408" y="437"/>
                        <a:pt x="408" y="437"/>
                        <a:pt x="408" y="437"/>
                      </a:cubicBezTo>
                      <a:cubicBezTo>
                        <a:pt x="368" y="460"/>
                        <a:pt x="341" y="503"/>
                        <a:pt x="341" y="552"/>
                      </a:cubicBezTo>
                      <a:cubicBezTo>
                        <a:pt x="341" y="611"/>
                        <a:pt x="380" y="660"/>
                        <a:pt x="432" y="677"/>
                      </a:cubicBezTo>
                      <a:cubicBezTo>
                        <a:pt x="444" y="705"/>
                        <a:pt x="462" y="737"/>
                        <a:pt x="487" y="768"/>
                      </a:cubicBezTo>
                      <a:cubicBezTo>
                        <a:pt x="488" y="781"/>
                        <a:pt x="490" y="825"/>
                        <a:pt x="463" y="862"/>
                      </a:cubicBezTo>
                      <a:cubicBezTo>
                        <a:pt x="412" y="878"/>
                        <a:pt x="364" y="898"/>
                        <a:pt x="320" y="923"/>
                      </a:cubicBezTo>
                      <a:cubicBezTo>
                        <a:pt x="320" y="413"/>
                        <a:pt x="320" y="413"/>
                        <a:pt x="320" y="413"/>
                      </a:cubicBezTo>
                      <a:cubicBezTo>
                        <a:pt x="320" y="339"/>
                        <a:pt x="339" y="271"/>
                        <a:pt x="376" y="217"/>
                      </a:cubicBezTo>
                      <a:cubicBezTo>
                        <a:pt x="497" y="34"/>
                        <a:pt x="702" y="103"/>
                        <a:pt x="762" y="128"/>
                      </a:cubicBezTo>
                      <a:cubicBezTo>
                        <a:pt x="777" y="134"/>
                        <a:pt x="793" y="135"/>
                        <a:pt x="809" y="131"/>
                      </a:cubicBezTo>
                      <a:cubicBezTo>
                        <a:pt x="879" y="111"/>
                        <a:pt x="936" y="123"/>
                        <a:pt x="981" y="169"/>
                      </a:cubicBezTo>
                      <a:cubicBezTo>
                        <a:pt x="1000" y="187"/>
                        <a:pt x="1014" y="212"/>
                        <a:pt x="1023" y="239"/>
                      </a:cubicBezTo>
                      <a:cubicBezTo>
                        <a:pt x="1032" y="266"/>
                        <a:pt x="1037" y="294"/>
                        <a:pt x="1038" y="321"/>
                      </a:cubicBezTo>
                      <a:lnTo>
                        <a:pt x="1038" y="923"/>
                      </a:lnTo>
                      <a:close/>
                      <a:moveTo>
                        <a:pt x="914" y="706"/>
                      </a:moveTo>
                      <a:cubicBezTo>
                        <a:pt x="918" y="697"/>
                        <a:pt x="923" y="687"/>
                        <a:pt x="927" y="677"/>
                      </a:cubicBezTo>
                      <a:cubicBezTo>
                        <a:pt x="948" y="670"/>
                        <a:pt x="967" y="657"/>
                        <a:pt x="982" y="641"/>
                      </a:cubicBezTo>
                      <a:cubicBezTo>
                        <a:pt x="984" y="646"/>
                        <a:pt x="985" y="651"/>
                        <a:pt x="985" y="656"/>
                      </a:cubicBezTo>
                      <a:cubicBezTo>
                        <a:pt x="985" y="683"/>
                        <a:pt x="962" y="706"/>
                        <a:pt x="935" y="706"/>
                      </a:cubicBezTo>
                      <a:lnTo>
                        <a:pt x="914" y="7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Freeform 84"/>
                <p:cNvSpPr>
                  <a:spLocks/>
                </p:cNvSpPr>
                <p:nvPr/>
              </p:nvSpPr>
              <p:spPr bwMode="auto">
                <a:xfrm>
                  <a:off x="-2192340" y="3443275"/>
                  <a:ext cx="136525" cy="93663"/>
                </a:xfrm>
                <a:custGeom>
                  <a:avLst/>
                  <a:gdLst>
                    <a:gd name="T0" fmla="*/ 62 w 62"/>
                    <a:gd name="T1" fmla="*/ 21 h 42"/>
                    <a:gd name="T2" fmla="*/ 41 w 62"/>
                    <a:gd name="T3" fmla="*/ 0 h 42"/>
                    <a:gd name="T4" fmla="*/ 21 w 62"/>
                    <a:gd name="T5" fmla="*/ 0 h 42"/>
                    <a:gd name="T6" fmla="*/ 0 w 62"/>
                    <a:gd name="T7" fmla="*/ 21 h 42"/>
                    <a:gd name="T8" fmla="*/ 21 w 62"/>
                    <a:gd name="T9" fmla="*/ 42 h 42"/>
                    <a:gd name="T10" fmla="*/ 41 w 62"/>
                    <a:gd name="T11" fmla="*/ 42 h 42"/>
                    <a:gd name="T12" fmla="*/ 62 w 62"/>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62" h="42">
                      <a:moveTo>
                        <a:pt x="62" y="21"/>
                      </a:moveTo>
                      <a:cubicBezTo>
                        <a:pt x="62" y="10"/>
                        <a:pt x="52" y="0"/>
                        <a:pt x="41" y="0"/>
                      </a:cubicBezTo>
                      <a:cubicBezTo>
                        <a:pt x="21" y="0"/>
                        <a:pt x="21" y="0"/>
                        <a:pt x="21" y="0"/>
                      </a:cubicBezTo>
                      <a:cubicBezTo>
                        <a:pt x="9" y="0"/>
                        <a:pt x="0" y="10"/>
                        <a:pt x="0" y="21"/>
                      </a:cubicBezTo>
                      <a:cubicBezTo>
                        <a:pt x="0" y="33"/>
                        <a:pt x="9" y="42"/>
                        <a:pt x="21" y="42"/>
                      </a:cubicBezTo>
                      <a:cubicBezTo>
                        <a:pt x="41" y="42"/>
                        <a:pt x="41" y="42"/>
                        <a:pt x="41" y="42"/>
                      </a:cubicBezTo>
                      <a:cubicBezTo>
                        <a:pt x="52" y="42"/>
                        <a:pt x="62" y="33"/>
                        <a:pt x="6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68" name="Freeform 85"/>
                <p:cNvSpPr>
                  <a:spLocks/>
                </p:cNvSpPr>
                <p:nvPr/>
              </p:nvSpPr>
              <p:spPr bwMode="auto">
                <a:xfrm>
                  <a:off x="-1811339" y="3443275"/>
                  <a:ext cx="136525" cy="93663"/>
                </a:xfrm>
                <a:custGeom>
                  <a:avLst/>
                  <a:gdLst>
                    <a:gd name="T0" fmla="*/ 21 w 62"/>
                    <a:gd name="T1" fmla="*/ 42 h 42"/>
                    <a:gd name="T2" fmla="*/ 41 w 62"/>
                    <a:gd name="T3" fmla="*/ 42 h 42"/>
                    <a:gd name="T4" fmla="*/ 62 w 62"/>
                    <a:gd name="T5" fmla="*/ 21 h 42"/>
                    <a:gd name="T6" fmla="*/ 41 w 62"/>
                    <a:gd name="T7" fmla="*/ 0 h 42"/>
                    <a:gd name="T8" fmla="*/ 21 w 62"/>
                    <a:gd name="T9" fmla="*/ 0 h 42"/>
                    <a:gd name="T10" fmla="*/ 0 w 62"/>
                    <a:gd name="T11" fmla="*/ 21 h 42"/>
                    <a:gd name="T12" fmla="*/ 21 w 6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62" h="42">
                      <a:moveTo>
                        <a:pt x="21" y="42"/>
                      </a:moveTo>
                      <a:cubicBezTo>
                        <a:pt x="41" y="42"/>
                        <a:pt x="41" y="42"/>
                        <a:pt x="41" y="42"/>
                      </a:cubicBezTo>
                      <a:cubicBezTo>
                        <a:pt x="53" y="42"/>
                        <a:pt x="62" y="33"/>
                        <a:pt x="62" y="21"/>
                      </a:cubicBezTo>
                      <a:cubicBezTo>
                        <a:pt x="62" y="10"/>
                        <a:pt x="53" y="0"/>
                        <a:pt x="41" y="0"/>
                      </a:cubicBezTo>
                      <a:cubicBezTo>
                        <a:pt x="21" y="0"/>
                        <a:pt x="21" y="0"/>
                        <a:pt x="21" y="0"/>
                      </a:cubicBezTo>
                      <a:cubicBezTo>
                        <a:pt x="10" y="0"/>
                        <a:pt x="0" y="10"/>
                        <a:pt x="0" y="21"/>
                      </a:cubicBezTo>
                      <a:cubicBezTo>
                        <a:pt x="0" y="33"/>
                        <a:pt x="10" y="42"/>
                        <a:pt x="21"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grpSp>
        </p:grpSp>
        <p:grpSp>
          <p:nvGrpSpPr>
            <p:cNvPr id="12" name="Group 11"/>
            <p:cNvGrpSpPr/>
            <p:nvPr/>
          </p:nvGrpSpPr>
          <p:grpSpPr>
            <a:xfrm>
              <a:off x="7070437" y="2194768"/>
              <a:ext cx="741680" cy="741680"/>
              <a:chOff x="7019821" y="2347168"/>
              <a:chExt cx="741680" cy="741680"/>
            </a:xfrm>
          </p:grpSpPr>
          <p:sp>
            <p:nvSpPr>
              <p:cNvPr id="81" name="Oval 80"/>
              <p:cNvSpPr/>
              <p:nvPr/>
            </p:nvSpPr>
            <p:spPr>
              <a:xfrm>
                <a:off x="7019821" y="2347168"/>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3"/>
              <p:cNvGrpSpPr>
                <a:grpSpLocks noChangeAspect="1"/>
              </p:cNvGrpSpPr>
              <p:nvPr/>
            </p:nvGrpSpPr>
            <p:grpSpPr bwMode="auto">
              <a:xfrm>
                <a:off x="7161658" y="2537543"/>
                <a:ext cx="458007" cy="360930"/>
                <a:chOff x="247" y="1742"/>
                <a:chExt cx="184" cy="145"/>
              </a:xfrm>
              <a:solidFill>
                <a:srgbClr val="003DA1"/>
              </a:solidFill>
            </p:grpSpPr>
            <p:sp>
              <p:nvSpPr>
                <p:cNvPr id="70" name="Freeform 14"/>
                <p:cNvSpPr>
                  <a:spLocks noEditPoints="1"/>
                </p:cNvSpPr>
                <p:nvPr/>
              </p:nvSpPr>
              <p:spPr bwMode="auto">
                <a:xfrm>
                  <a:off x="247" y="1742"/>
                  <a:ext cx="184" cy="145"/>
                </a:xfrm>
                <a:custGeom>
                  <a:avLst/>
                  <a:gdLst>
                    <a:gd name="T0" fmla="*/ 19 w 300"/>
                    <a:gd name="T1" fmla="*/ 210 h 225"/>
                    <a:gd name="T2" fmla="*/ 19 w 300"/>
                    <a:gd name="T3" fmla="*/ 210 h 225"/>
                    <a:gd name="T4" fmla="*/ 40 w 300"/>
                    <a:gd name="T5" fmla="*/ 164 h 225"/>
                    <a:gd name="T6" fmla="*/ 258 w 300"/>
                    <a:gd name="T7" fmla="*/ 164 h 225"/>
                    <a:gd name="T8" fmla="*/ 280 w 300"/>
                    <a:gd name="T9" fmla="*/ 210 h 225"/>
                    <a:gd name="T10" fmla="*/ 19 w 300"/>
                    <a:gd name="T11" fmla="*/ 210 h 225"/>
                    <a:gd name="T12" fmla="*/ 254 w 300"/>
                    <a:gd name="T13" fmla="*/ 149 h 225"/>
                    <a:gd name="T14" fmla="*/ 254 w 300"/>
                    <a:gd name="T15" fmla="*/ 149 h 225"/>
                    <a:gd name="T16" fmla="*/ 44 w 300"/>
                    <a:gd name="T17" fmla="*/ 149 h 225"/>
                    <a:gd name="T18" fmla="*/ 44 w 300"/>
                    <a:gd name="T19" fmla="*/ 14 h 225"/>
                    <a:gd name="T20" fmla="*/ 254 w 300"/>
                    <a:gd name="T21" fmla="*/ 14 h 225"/>
                    <a:gd name="T22" fmla="*/ 254 w 300"/>
                    <a:gd name="T23" fmla="*/ 149 h 225"/>
                    <a:gd name="T24" fmla="*/ 299 w 300"/>
                    <a:gd name="T25" fmla="*/ 214 h 225"/>
                    <a:gd name="T26" fmla="*/ 299 w 300"/>
                    <a:gd name="T27" fmla="*/ 214 h 225"/>
                    <a:gd name="T28" fmla="*/ 269 w 300"/>
                    <a:gd name="T29" fmla="*/ 154 h 225"/>
                    <a:gd name="T30" fmla="*/ 269 w 300"/>
                    <a:gd name="T31" fmla="*/ 153 h 225"/>
                    <a:gd name="T32" fmla="*/ 269 w 300"/>
                    <a:gd name="T33" fmla="*/ 7 h 225"/>
                    <a:gd name="T34" fmla="*/ 261 w 300"/>
                    <a:gd name="T35" fmla="*/ 0 h 225"/>
                    <a:gd name="T36" fmla="*/ 37 w 300"/>
                    <a:gd name="T37" fmla="*/ 0 h 225"/>
                    <a:gd name="T38" fmla="*/ 29 w 300"/>
                    <a:gd name="T39" fmla="*/ 7 h 225"/>
                    <a:gd name="T40" fmla="*/ 29 w 300"/>
                    <a:gd name="T41" fmla="*/ 153 h 225"/>
                    <a:gd name="T42" fmla="*/ 29 w 300"/>
                    <a:gd name="T43" fmla="*/ 154 h 225"/>
                    <a:gd name="T44" fmla="*/ 0 w 300"/>
                    <a:gd name="T45" fmla="*/ 214 h 225"/>
                    <a:gd name="T46" fmla="*/ 1 w 300"/>
                    <a:gd name="T47" fmla="*/ 221 h 225"/>
                    <a:gd name="T48" fmla="*/ 7 w 300"/>
                    <a:gd name="T49" fmla="*/ 225 h 225"/>
                    <a:gd name="T50" fmla="*/ 292 w 300"/>
                    <a:gd name="T51" fmla="*/ 225 h 225"/>
                    <a:gd name="T52" fmla="*/ 298 w 300"/>
                    <a:gd name="T53" fmla="*/ 221 h 225"/>
                    <a:gd name="T54" fmla="*/ 299 w 300"/>
                    <a:gd name="T55" fmla="*/ 2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5">
                      <a:moveTo>
                        <a:pt x="19" y="210"/>
                      </a:moveTo>
                      <a:lnTo>
                        <a:pt x="19" y="210"/>
                      </a:lnTo>
                      <a:lnTo>
                        <a:pt x="40" y="164"/>
                      </a:lnTo>
                      <a:lnTo>
                        <a:pt x="258" y="164"/>
                      </a:lnTo>
                      <a:lnTo>
                        <a:pt x="280" y="210"/>
                      </a:lnTo>
                      <a:lnTo>
                        <a:pt x="19" y="210"/>
                      </a:lnTo>
                      <a:close/>
                      <a:moveTo>
                        <a:pt x="254" y="149"/>
                      </a:moveTo>
                      <a:lnTo>
                        <a:pt x="254" y="149"/>
                      </a:lnTo>
                      <a:lnTo>
                        <a:pt x="44" y="149"/>
                      </a:lnTo>
                      <a:lnTo>
                        <a:pt x="44" y="14"/>
                      </a:lnTo>
                      <a:lnTo>
                        <a:pt x="254" y="14"/>
                      </a:lnTo>
                      <a:lnTo>
                        <a:pt x="254" y="149"/>
                      </a:lnTo>
                      <a:close/>
                      <a:moveTo>
                        <a:pt x="299" y="214"/>
                      </a:moveTo>
                      <a:lnTo>
                        <a:pt x="299" y="214"/>
                      </a:lnTo>
                      <a:lnTo>
                        <a:pt x="269" y="154"/>
                      </a:lnTo>
                      <a:cubicBezTo>
                        <a:pt x="269" y="153"/>
                        <a:pt x="269" y="153"/>
                        <a:pt x="269" y="153"/>
                      </a:cubicBezTo>
                      <a:lnTo>
                        <a:pt x="269" y="7"/>
                      </a:lnTo>
                      <a:cubicBezTo>
                        <a:pt x="269" y="4"/>
                        <a:pt x="265" y="0"/>
                        <a:pt x="261" y="0"/>
                      </a:cubicBezTo>
                      <a:lnTo>
                        <a:pt x="37" y="0"/>
                      </a:lnTo>
                      <a:cubicBezTo>
                        <a:pt x="33" y="0"/>
                        <a:pt x="29" y="4"/>
                        <a:pt x="29" y="7"/>
                      </a:cubicBezTo>
                      <a:lnTo>
                        <a:pt x="29" y="153"/>
                      </a:lnTo>
                      <a:cubicBezTo>
                        <a:pt x="29" y="153"/>
                        <a:pt x="29" y="153"/>
                        <a:pt x="29" y="154"/>
                      </a:cubicBezTo>
                      <a:lnTo>
                        <a:pt x="0" y="214"/>
                      </a:lnTo>
                      <a:cubicBezTo>
                        <a:pt x="0" y="216"/>
                        <a:pt x="0" y="219"/>
                        <a:pt x="1" y="221"/>
                      </a:cubicBezTo>
                      <a:cubicBezTo>
                        <a:pt x="2" y="223"/>
                        <a:pt x="4" y="225"/>
                        <a:pt x="7" y="225"/>
                      </a:cubicBezTo>
                      <a:lnTo>
                        <a:pt x="292" y="225"/>
                      </a:lnTo>
                      <a:cubicBezTo>
                        <a:pt x="294" y="225"/>
                        <a:pt x="297" y="223"/>
                        <a:pt x="298" y="221"/>
                      </a:cubicBezTo>
                      <a:cubicBezTo>
                        <a:pt x="300" y="219"/>
                        <a:pt x="300" y="216"/>
                        <a:pt x="299" y="2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Freeform 15"/>
                <p:cNvSpPr>
                  <a:spLocks/>
                </p:cNvSpPr>
                <p:nvPr/>
              </p:nvSpPr>
              <p:spPr bwMode="auto">
                <a:xfrm>
                  <a:off x="299" y="1858"/>
                  <a:ext cx="80" cy="10"/>
                </a:xfrm>
                <a:custGeom>
                  <a:avLst/>
                  <a:gdLst>
                    <a:gd name="T0" fmla="*/ 123 w 130"/>
                    <a:gd name="T1" fmla="*/ 0 h 15"/>
                    <a:gd name="T2" fmla="*/ 123 w 130"/>
                    <a:gd name="T3" fmla="*/ 0 h 15"/>
                    <a:gd name="T4" fmla="*/ 8 w 130"/>
                    <a:gd name="T5" fmla="*/ 0 h 15"/>
                    <a:gd name="T6" fmla="*/ 0 w 130"/>
                    <a:gd name="T7" fmla="*/ 7 h 15"/>
                    <a:gd name="T8" fmla="*/ 8 w 130"/>
                    <a:gd name="T9" fmla="*/ 15 h 15"/>
                    <a:gd name="T10" fmla="*/ 123 w 130"/>
                    <a:gd name="T11" fmla="*/ 15 h 15"/>
                    <a:gd name="T12" fmla="*/ 130 w 130"/>
                    <a:gd name="T13" fmla="*/ 7 h 15"/>
                    <a:gd name="T14" fmla="*/ 123 w 13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
                      <a:moveTo>
                        <a:pt x="123" y="0"/>
                      </a:moveTo>
                      <a:lnTo>
                        <a:pt x="123" y="0"/>
                      </a:lnTo>
                      <a:lnTo>
                        <a:pt x="8" y="0"/>
                      </a:lnTo>
                      <a:cubicBezTo>
                        <a:pt x="4" y="0"/>
                        <a:pt x="0" y="3"/>
                        <a:pt x="0" y="7"/>
                      </a:cubicBezTo>
                      <a:cubicBezTo>
                        <a:pt x="0" y="11"/>
                        <a:pt x="4" y="15"/>
                        <a:pt x="8" y="15"/>
                      </a:cubicBezTo>
                      <a:lnTo>
                        <a:pt x="123" y="15"/>
                      </a:lnTo>
                      <a:cubicBezTo>
                        <a:pt x="127" y="15"/>
                        <a:pt x="130" y="11"/>
                        <a:pt x="130" y="7"/>
                      </a:cubicBezTo>
                      <a:cubicBezTo>
                        <a:pt x="130" y="3"/>
                        <a:pt x="127" y="0"/>
                        <a:pt x="1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1" name="Group 10"/>
            <p:cNvGrpSpPr/>
            <p:nvPr/>
          </p:nvGrpSpPr>
          <p:grpSpPr>
            <a:xfrm>
              <a:off x="7940930" y="2194768"/>
              <a:ext cx="741680" cy="741680"/>
              <a:chOff x="7940930" y="2347168"/>
              <a:chExt cx="741680" cy="741680"/>
            </a:xfrm>
          </p:grpSpPr>
          <p:sp>
            <p:nvSpPr>
              <p:cNvPr id="76" name="Oval 75"/>
              <p:cNvSpPr/>
              <p:nvPr/>
            </p:nvSpPr>
            <p:spPr>
              <a:xfrm>
                <a:off x="7940930" y="2347168"/>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68"/>
              <p:cNvGrpSpPr>
                <a:grpSpLocks noChangeAspect="1"/>
              </p:cNvGrpSpPr>
              <p:nvPr/>
            </p:nvGrpSpPr>
            <p:grpSpPr bwMode="auto">
              <a:xfrm>
                <a:off x="8193434" y="2486167"/>
                <a:ext cx="236672" cy="463682"/>
                <a:chOff x="2687" y="2392"/>
                <a:chExt cx="98" cy="192"/>
              </a:xfrm>
              <a:solidFill>
                <a:srgbClr val="003DA1"/>
              </a:solidFill>
            </p:grpSpPr>
            <p:sp>
              <p:nvSpPr>
                <p:cNvPr id="87" name="Freeform 69"/>
                <p:cNvSpPr>
                  <a:spLocks noEditPoints="1"/>
                </p:cNvSpPr>
                <p:nvPr/>
              </p:nvSpPr>
              <p:spPr bwMode="auto">
                <a:xfrm>
                  <a:off x="2687" y="2392"/>
                  <a:ext cx="98" cy="192"/>
                </a:xfrm>
                <a:custGeom>
                  <a:avLst/>
                  <a:gdLst>
                    <a:gd name="T0" fmla="*/ 134 w 149"/>
                    <a:gd name="T1" fmla="*/ 45 h 299"/>
                    <a:gd name="T2" fmla="*/ 134 w 149"/>
                    <a:gd name="T3" fmla="*/ 45 h 299"/>
                    <a:gd name="T4" fmla="*/ 14 w 149"/>
                    <a:gd name="T5" fmla="*/ 45 h 299"/>
                    <a:gd name="T6" fmla="*/ 14 w 149"/>
                    <a:gd name="T7" fmla="*/ 22 h 299"/>
                    <a:gd name="T8" fmla="*/ 22 w 149"/>
                    <a:gd name="T9" fmla="*/ 14 h 299"/>
                    <a:gd name="T10" fmla="*/ 127 w 149"/>
                    <a:gd name="T11" fmla="*/ 14 h 299"/>
                    <a:gd name="T12" fmla="*/ 134 w 149"/>
                    <a:gd name="T13" fmla="*/ 22 h 299"/>
                    <a:gd name="T14" fmla="*/ 134 w 149"/>
                    <a:gd name="T15" fmla="*/ 45 h 299"/>
                    <a:gd name="T16" fmla="*/ 134 w 149"/>
                    <a:gd name="T17" fmla="*/ 240 h 299"/>
                    <a:gd name="T18" fmla="*/ 134 w 149"/>
                    <a:gd name="T19" fmla="*/ 240 h 299"/>
                    <a:gd name="T20" fmla="*/ 14 w 149"/>
                    <a:gd name="T21" fmla="*/ 240 h 299"/>
                    <a:gd name="T22" fmla="*/ 14 w 149"/>
                    <a:gd name="T23" fmla="*/ 52 h 299"/>
                    <a:gd name="T24" fmla="*/ 134 w 149"/>
                    <a:gd name="T25" fmla="*/ 52 h 299"/>
                    <a:gd name="T26" fmla="*/ 134 w 149"/>
                    <a:gd name="T27" fmla="*/ 240 h 299"/>
                    <a:gd name="T28" fmla="*/ 134 w 149"/>
                    <a:gd name="T29" fmla="*/ 277 h 299"/>
                    <a:gd name="T30" fmla="*/ 134 w 149"/>
                    <a:gd name="T31" fmla="*/ 277 h 299"/>
                    <a:gd name="T32" fmla="*/ 127 w 149"/>
                    <a:gd name="T33" fmla="*/ 284 h 299"/>
                    <a:gd name="T34" fmla="*/ 22 w 149"/>
                    <a:gd name="T35" fmla="*/ 284 h 299"/>
                    <a:gd name="T36" fmla="*/ 14 w 149"/>
                    <a:gd name="T37" fmla="*/ 277 h 299"/>
                    <a:gd name="T38" fmla="*/ 14 w 149"/>
                    <a:gd name="T39" fmla="*/ 247 h 299"/>
                    <a:gd name="T40" fmla="*/ 134 w 149"/>
                    <a:gd name="T41" fmla="*/ 247 h 299"/>
                    <a:gd name="T42" fmla="*/ 134 w 149"/>
                    <a:gd name="T43" fmla="*/ 277 h 299"/>
                    <a:gd name="T44" fmla="*/ 127 w 149"/>
                    <a:gd name="T45" fmla="*/ 0 h 299"/>
                    <a:gd name="T46" fmla="*/ 127 w 149"/>
                    <a:gd name="T47" fmla="*/ 0 h 299"/>
                    <a:gd name="T48" fmla="*/ 22 w 149"/>
                    <a:gd name="T49" fmla="*/ 0 h 299"/>
                    <a:gd name="T50" fmla="*/ 0 w 149"/>
                    <a:gd name="T51" fmla="*/ 22 h 299"/>
                    <a:gd name="T52" fmla="*/ 0 w 149"/>
                    <a:gd name="T53" fmla="*/ 277 h 299"/>
                    <a:gd name="T54" fmla="*/ 22 w 149"/>
                    <a:gd name="T55" fmla="*/ 299 h 299"/>
                    <a:gd name="T56" fmla="*/ 127 w 149"/>
                    <a:gd name="T57" fmla="*/ 299 h 299"/>
                    <a:gd name="T58" fmla="*/ 149 w 149"/>
                    <a:gd name="T59" fmla="*/ 277 h 299"/>
                    <a:gd name="T60" fmla="*/ 149 w 149"/>
                    <a:gd name="T61" fmla="*/ 22 h 299"/>
                    <a:gd name="T62" fmla="*/ 127 w 149"/>
                    <a:gd name="T6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9">
                      <a:moveTo>
                        <a:pt x="134" y="45"/>
                      </a:moveTo>
                      <a:lnTo>
                        <a:pt x="134" y="45"/>
                      </a:lnTo>
                      <a:lnTo>
                        <a:pt x="14" y="45"/>
                      </a:lnTo>
                      <a:lnTo>
                        <a:pt x="14" y="22"/>
                      </a:lnTo>
                      <a:cubicBezTo>
                        <a:pt x="14" y="18"/>
                        <a:pt x="18" y="14"/>
                        <a:pt x="22" y="14"/>
                      </a:cubicBezTo>
                      <a:lnTo>
                        <a:pt x="127" y="14"/>
                      </a:lnTo>
                      <a:cubicBezTo>
                        <a:pt x="131" y="14"/>
                        <a:pt x="134" y="18"/>
                        <a:pt x="134" y="22"/>
                      </a:cubicBezTo>
                      <a:lnTo>
                        <a:pt x="134" y="45"/>
                      </a:lnTo>
                      <a:close/>
                      <a:moveTo>
                        <a:pt x="134" y="240"/>
                      </a:moveTo>
                      <a:lnTo>
                        <a:pt x="134" y="240"/>
                      </a:lnTo>
                      <a:lnTo>
                        <a:pt x="14" y="240"/>
                      </a:lnTo>
                      <a:lnTo>
                        <a:pt x="14" y="52"/>
                      </a:lnTo>
                      <a:lnTo>
                        <a:pt x="134" y="52"/>
                      </a:lnTo>
                      <a:lnTo>
                        <a:pt x="134" y="240"/>
                      </a:lnTo>
                      <a:close/>
                      <a:moveTo>
                        <a:pt x="134" y="277"/>
                      </a:moveTo>
                      <a:lnTo>
                        <a:pt x="134" y="277"/>
                      </a:lnTo>
                      <a:cubicBezTo>
                        <a:pt x="134" y="281"/>
                        <a:pt x="131" y="284"/>
                        <a:pt x="127" y="284"/>
                      </a:cubicBezTo>
                      <a:lnTo>
                        <a:pt x="22" y="284"/>
                      </a:lnTo>
                      <a:cubicBezTo>
                        <a:pt x="18" y="284"/>
                        <a:pt x="14" y="281"/>
                        <a:pt x="14" y="277"/>
                      </a:cubicBezTo>
                      <a:lnTo>
                        <a:pt x="14" y="247"/>
                      </a:lnTo>
                      <a:lnTo>
                        <a:pt x="134" y="247"/>
                      </a:lnTo>
                      <a:lnTo>
                        <a:pt x="134" y="277"/>
                      </a:lnTo>
                      <a:close/>
                      <a:moveTo>
                        <a:pt x="127" y="0"/>
                      </a:moveTo>
                      <a:lnTo>
                        <a:pt x="127" y="0"/>
                      </a:lnTo>
                      <a:lnTo>
                        <a:pt x="22" y="0"/>
                      </a:lnTo>
                      <a:cubicBezTo>
                        <a:pt x="10" y="0"/>
                        <a:pt x="0" y="10"/>
                        <a:pt x="0" y="22"/>
                      </a:cubicBezTo>
                      <a:lnTo>
                        <a:pt x="0" y="277"/>
                      </a:lnTo>
                      <a:cubicBezTo>
                        <a:pt x="0" y="289"/>
                        <a:pt x="10" y="299"/>
                        <a:pt x="22" y="299"/>
                      </a:cubicBezTo>
                      <a:lnTo>
                        <a:pt x="127" y="299"/>
                      </a:lnTo>
                      <a:cubicBezTo>
                        <a:pt x="139" y="299"/>
                        <a:pt x="149" y="289"/>
                        <a:pt x="149" y="277"/>
                      </a:cubicBezTo>
                      <a:lnTo>
                        <a:pt x="149" y="22"/>
                      </a:lnTo>
                      <a:cubicBezTo>
                        <a:pt x="149" y="10"/>
                        <a:pt x="139" y="0"/>
                        <a:pt x="1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Freeform 70"/>
                <p:cNvSpPr>
                  <a:spLocks/>
                </p:cNvSpPr>
                <p:nvPr/>
              </p:nvSpPr>
              <p:spPr bwMode="auto">
                <a:xfrm>
                  <a:off x="2731" y="2557"/>
                  <a:ext cx="10" cy="10"/>
                </a:xfrm>
                <a:custGeom>
                  <a:avLst/>
                  <a:gdLst>
                    <a:gd name="T0" fmla="*/ 7 w 15"/>
                    <a:gd name="T1" fmla="*/ 15 h 15"/>
                    <a:gd name="T2" fmla="*/ 7 w 15"/>
                    <a:gd name="T3" fmla="*/ 15 h 15"/>
                    <a:gd name="T4" fmla="*/ 15 w 15"/>
                    <a:gd name="T5" fmla="*/ 8 h 15"/>
                    <a:gd name="T6" fmla="*/ 7 w 15"/>
                    <a:gd name="T7" fmla="*/ 0 h 15"/>
                    <a:gd name="T8" fmla="*/ 0 w 15"/>
                    <a:gd name="T9" fmla="*/ 8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lnTo>
                        <a:pt x="7" y="15"/>
                      </a:lnTo>
                      <a:cubicBezTo>
                        <a:pt x="11" y="15"/>
                        <a:pt x="15" y="12"/>
                        <a:pt x="15" y="8"/>
                      </a:cubicBezTo>
                      <a:cubicBezTo>
                        <a:pt x="15" y="4"/>
                        <a:pt x="11" y="0"/>
                        <a:pt x="7" y="0"/>
                      </a:cubicBezTo>
                      <a:cubicBezTo>
                        <a:pt x="3" y="0"/>
                        <a:pt x="0" y="4"/>
                        <a:pt x="0" y="8"/>
                      </a:cubicBezTo>
                      <a:cubicBezTo>
                        <a:pt x="0" y="12"/>
                        <a:pt x="3" y="15"/>
                        <a:pt x="7"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
        <p:nvSpPr>
          <p:cNvPr id="30"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2</a:t>
            </a:fld>
            <a:endParaRPr lang="en-US" dirty="0"/>
          </a:p>
        </p:txBody>
      </p:sp>
    </p:spTree>
    <p:extLst>
      <p:ext uri="{BB962C8B-B14F-4D97-AF65-F5344CB8AC3E}">
        <p14:creationId xmlns:p14="http://schemas.microsoft.com/office/powerpoint/2010/main" val="2181588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133"/>
          <p:cNvGrpSpPr>
            <a:grpSpLocks noChangeAspect="1"/>
          </p:cNvGrpSpPr>
          <p:nvPr/>
        </p:nvGrpSpPr>
        <p:grpSpPr bwMode="auto">
          <a:xfrm>
            <a:off x="744837" y="1790632"/>
            <a:ext cx="3463691" cy="3671100"/>
            <a:chOff x="2369" y="1927"/>
            <a:chExt cx="167" cy="177"/>
          </a:xfrm>
          <a:solidFill>
            <a:srgbClr val="E0E0E0"/>
          </a:solidFill>
        </p:grpSpPr>
        <p:sp>
          <p:nvSpPr>
            <p:cNvPr id="154" name="Freeform 134"/>
            <p:cNvSpPr>
              <a:spLocks noEditPoints="1"/>
            </p:cNvSpPr>
            <p:nvPr/>
          </p:nvSpPr>
          <p:spPr bwMode="auto">
            <a:xfrm>
              <a:off x="2429" y="1990"/>
              <a:ext cx="48" cy="81"/>
            </a:xfrm>
            <a:custGeom>
              <a:avLst/>
              <a:gdLst>
                <a:gd name="T0" fmla="*/ 43 w 78"/>
                <a:gd name="T1" fmla="*/ 100 h 128"/>
                <a:gd name="T2" fmla="*/ 43 w 78"/>
                <a:gd name="T3" fmla="*/ 100 h 128"/>
                <a:gd name="T4" fmla="*/ 43 w 78"/>
                <a:gd name="T5" fmla="*/ 74 h 128"/>
                <a:gd name="T6" fmla="*/ 58 w 78"/>
                <a:gd name="T7" fmla="*/ 86 h 128"/>
                <a:gd name="T8" fmla="*/ 43 w 78"/>
                <a:gd name="T9" fmla="*/ 100 h 128"/>
                <a:gd name="T10" fmla="*/ 35 w 78"/>
                <a:gd name="T11" fmla="*/ 51 h 128"/>
                <a:gd name="T12" fmla="*/ 35 w 78"/>
                <a:gd name="T13" fmla="*/ 51 h 128"/>
                <a:gd name="T14" fmla="*/ 22 w 78"/>
                <a:gd name="T15" fmla="*/ 39 h 128"/>
                <a:gd name="T16" fmla="*/ 35 w 78"/>
                <a:gd name="T17" fmla="*/ 28 h 128"/>
                <a:gd name="T18" fmla="*/ 35 w 78"/>
                <a:gd name="T19" fmla="*/ 51 h 128"/>
                <a:gd name="T20" fmla="*/ 68 w 78"/>
                <a:gd name="T21" fmla="*/ 63 h 128"/>
                <a:gd name="T22" fmla="*/ 68 w 78"/>
                <a:gd name="T23" fmla="*/ 63 h 128"/>
                <a:gd name="T24" fmla="*/ 43 w 78"/>
                <a:gd name="T25" fmla="*/ 53 h 128"/>
                <a:gd name="T26" fmla="*/ 43 w 78"/>
                <a:gd name="T27" fmla="*/ 28 h 128"/>
                <a:gd name="T28" fmla="*/ 55 w 78"/>
                <a:gd name="T29" fmla="*/ 41 h 128"/>
                <a:gd name="T30" fmla="*/ 75 w 78"/>
                <a:gd name="T31" fmla="*/ 41 h 128"/>
                <a:gd name="T32" fmla="*/ 43 w 78"/>
                <a:gd name="T33" fmla="*/ 11 h 128"/>
                <a:gd name="T34" fmla="*/ 43 w 78"/>
                <a:gd name="T35" fmla="*/ 0 h 128"/>
                <a:gd name="T36" fmla="*/ 35 w 78"/>
                <a:gd name="T37" fmla="*/ 0 h 128"/>
                <a:gd name="T38" fmla="*/ 35 w 78"/>
                <a:gd name="T39" fmla="*/ 11 h 128"/>
                <a:gd name="T40" fmla="*/ 13 w 78"/>
                <a:gd name="T41" fmla="*/ 19 h 128"/>
                <a:gd name="T42" fmla="*/ 2 w 78"/>
                <a:gd name="T43" fmla="*/ 42 h 128"/>
                <a:gd name="T44" fmla="*/ 30 w 78"/>
                <a:gd name="T45" fmla="*/ 70 h 128"/>
                <a:gd name="T46" fmla="*/ 32 w 78"/>
                <a:gd name="T47" fmla="*/ 71 h 128"/>
                <a:gd name="T48" fmla="*/ 34 w 78"/>
                <a:gd name="T49" fmla="*/ 71 h 128"/>
                <a:gd name="T50" fmla="*/ 35 w 78"/>
                <a:gd name="T51" fmla="*/ 71 h 128"/>
                <a:gd name="T52" fmla="*/ 35 w 78"/>
                <a:gd name="T53" fmla="*/ 100 h 128"/>
                <a:gd name="T54" fmla="*/ 20 w 78"/>
                <a:gd name="T55" fmla="*/ 82 h 128"/>
                <a:gd name="T56" fmla="*/ 20 w 78"/>
                <a:gd name="T57" fmla="*/ 81 h 128"/>
                <a:gd name="T58" fmla="*/ 0 w 78"/>
                <a:gd name="T59" fmla="*/ 81 h 128"/>
                <a:gd name="T60" fmla="*/ 35 w 78"/>
                <a:gd name="T61" fmla="*/ 116 h 128"/>
                <a:gd name="T62" fmla="*/ 35 w 78"/>
                <a:gd name="T63" fmla="*/ 128 h 128"/>
                <a:gd name="T64" fmla="*/ 43 w 78"/>
                <a:gd name="T65" fmla="*/ 128 h 128"/>
                <a:gd name="T66" fmla="*/ 43 w 78"/>
                <a:gd name="T67" fmla="*/ 116 h 128"/>
                <a:gd name="T68" fmla="*/ 70 w 78"/>
                <a:gd name="T69" fmla="*/ 105 h 128"/>
                <a:gd name="T70" fmla="*/ 78 w 78"/>
                <a:gd name="T71" fmla="*/ 85 h 128"/>
                <a:gd name="T72" fmla="*/ 68 w 78"/>
                <a:gd name="T73"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128">
                  <a:moveTo>
                    <a:pt x="43" y="100"/>
                  </a:moveTo>
                  <a:lnTo>
                    <a:pt x="43" y="100"/>
                  </a:lnTo>
                  <a:lnTo>
                    <a:pt x="43" y="74"/>
                  </a:lnTo>
                  <a:cubicBezTo>
                    <a:pt x="55" y="77"/>
                    <a:pt x="58" y="80"/>
                    <a:pt x="58" y="86"/>
                  </a:cubicBezTo>
                  <a:cubicBezTo>
                    <a:pt x="58" y="94"/>
                    <a:pt x="53" y="98"/>
                    <a:pt x="43" y="100"/>
                  </a:cubicBezTo>
                  <a:close/>
                  <a:moveTo>
                    <a:pt x="35" y="51"/>
                  </a:moveTo>
                  <a:lnTo>
                    <a:pt x="35" y="51"/>
                  </a:lnTo>
                  <a:cubicBezTo>
                    <a:pt x="25" y="48"/>
                    <a:pt x="22" y="45"/>
                    <a:pt x="22" y="39"/>
                  </a:cubicBezTo>
                  <a:cubicBezTo>
                    <a:pt x="22" y="32"/>
                    <a:pt x="27" y="28"/>
                    <a:pt x="35" y="28"/>
                  </a:cubicBezTo>
                  <a:lnTo>
                    <a:pt x="35" y="51"/>
                  </a:lnTo>
                  <a:close/>
                  <a:moveTo>
                    <a:pt x="68" y="63"/>
                  </a:moveTo>
                  <a:lnTo>
                    <a:pt x="68" y="63"/>
                  </a:lnTo>
                  <a:cubicBezTo>
                    <a:pt x="62" y="58"/>
                    <a:pt x="56" y="56"/>
                    <a:pt x="43" y="53"/>
                  </a:cubicBezTo>
                  <a:lnTo>
                    <a:pt x="43" y="28"/>
                  </a:lnTo>
                  <a:cubicBezTo>
                    <a:pt x="49" y="27"/>
                    <a:pt x="55" y="34"/>
                    <a:pt x="55" y="41"/>
                  </a:cubicBezTo>
                  <a:lnTo>
                    <a:pt x="75" y="41"/>
                  </a:lnTo>
                  <a:cubicBezTo>
                    <a:pt x="74" y="24"/>
                    <a:pt x="62" y="13"/>
                    <a:pt x="43" y="11"/>
                  </a:cubicBezTo>
                  <a:lnTo>
                    <a:pt x="43" y="0"/>
                  </a:lnTo>
                  <a:lnTo>
                    <a:pt x="35" y="0"/>
                  </a:lnTo>
                  <a:lnTo>
                    <a:pt x="35" y="11"/>
                  </a:lnTo>
                  <a:cubicBezTo>
                    <a:pt x="24" y="13"/>
                    <a:pt x="19" y="14"/>
                    <a:pt x="13" y="19"/>
                  </a:cubicBezTo>
                  <a:cubicBezTo>
                    <a:pt x="6" y="25"/>
                    <a:pt x="2" y="32"/>
                    <a:pt x="2" y="42"/>
                  </a:cubicBezTo>
                  <a:cubicBezTo>
                    <a:pt x="2" y="57"/>
                    <a:pt x="10" y="65"/>
                    <a:pt x="30" y="70"/>
                  </a:cubicBezTo>
                  <a:cubicBezTo>
                    <a:pt x="31" y="70"/>
                    <a:pt x="32" y="70"/>
                    <a:pt x="32" y="71"/>
                  </a:cubicBezTo>
                  <a:cubicBezTo>
                    <a:pt x="33" y="71"/>
                    <a:pt x="34" y="71"/>
                    <a:pt x="34" y="71"/>
                  </a:cubicBezTo>
                  <a:cubicBezTo>
                    <a:pt x="34" y="71"/>
                    <a:pt x="34" y="71"/>
                    <a:pt x="35" y="71"/>
                  </a:cubicBezTo>
                  <a:lnTo>
                    <a:pt x="35" y="100"/>
                  </a:lnTo>
                  <a:cubicBezTo>
                    <a:pt x="25" y="98"/>
                    <a:pt x="20" y="91"/>
                    <a:pt x="20" y="82"/>
                  </a:cubicBezTo>
                  <a:lnTo>
                    <a:pt x="20" y="81"/>
                  </a:lnTo>
                  <a:lnTo>
                    <a:pt x="0" y="81"/>
                  </a:lnTo>
                  <a:cubicBezTo>
                    <a:pt x="2" y="103"/>
                    <a:pt x="14" y="115"/>
                    <a:pt x="35" y="116"/>
                  </a:cubicBezTo>
                  <a:lnTo>
                    <a:pt x="35" y="128"/>
                  </a:lnTo>
                  <a:lnTo>
                    <a:pt x="43" y="128"/>
                  </a:lnTo>
                  <a:lnTo>
                    <a:pt x="43" y="116"/>
                  </a:lnTo>
                  <a:cubicBezTo>
                    <a:pt x="56" y="115"/>
                    <a:pt x="64" y="112"/>
                    <a:pt x="70" y="105"/>
                  </a:cubicBezTo>
                  <a:cubicBezTo>
                    <a:pt x="76" y="100"/>
                    <a:pt x="78" y="93"/>
                    <a:pt x="78" y="85"/>
                  </a:cubicBezTo>
                  <a:cubicBezTo>
                    <a:pt x="78" y="76"/>
                    <a:pt x="75" y="68"/>
                    <a:pt x="68"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35"/>
            <p:cNvSpPr>
              <a:spLocks noEditPoints="1"/>
            </p:cNvSpPr>
            <p:nvPr/>
          </p:nvSpPr>
          <p:spPr bwMode="auto">
            <a:xfrm>
              <a:off x="2369" y="1927"/>
              <a:ext cx="167" cy="177"/>
            </a:xfrm>
            <a:custGeom>
              <a:avLst/>
              <a:gdLst>
                <a:gd name="T0" fmla="*/ 248 w 270"/>
                <a:gd name="T1" fmla="*/ 140 h 284"/>
                <a:gd name="T2" fmla="*/ 248 w 270"/>
                <a:gd name="T3" fmla="*/ 140 h 284"/>
                <a:gd name="T4" fmla="*/ 202 w 270"/>
                <a:gd name="T5" fmla="*/ 248 h 284"/>
                <a:gd name="T6" fmla="*/ 169 w 270"/>
                <a:gd name="T7" fmla="*/ 269 h 284"/>
                <a:gd name="T8" fmla="*/ 160 w 270"/>
                <a:gd name="T9" fmla="*/ 268 h 284"/>
                <a:gd name="T10" fmla="*/ 145 w 270"/>
                <a:gd name="T11" fmla="*/ 264 h 284"/>
                <a:gd name="T12" fmla="*/ 134 w 270"/>
                <a:gd name="T13" fmla="*/ 263 h 284"/>
                <a:gd name="T14" fmla="*/ 122 w 270"/>
                <a:gd name="T15" fmla="*/ 264 h 284"/>
                <a:gd name="T16" fmla="*/ 109 w 270"/>
                <a:gd name="T17" fmla="*/ 268 h 284"/>
                <a:gd name="T18" fmla="*/ 100 w 270"/>
                <a:gd name="T19" fmla="*/ 269 h 284"/>
                <a:gd name="T20" fmla="*/ 67 w 270"/>
                <a:gd name="T21" fmla="*/ 248 h 284"/>
                <a:gd name="T22" fmla="*/ 21 w 270"/>
                <a:gd name="T23" fmla="*/ 140 h 284"/>
                <a:gd name="T24" fmla="*/ 15 w 270"/>
                <a:gd name="T25" fmla="*/ 111 h 284"/>
                <a:gd name="T26" fmla="*/ 44 w 270"/>
                <a:gd name="T27" fmla="*/ 62 h 284"/>
                <a:gd name="T28" fmla="*/ 73 w 270"/>
                <a:gd name="T29" fmla="*/ 55 h 284"/>
                <a:gd name="T30" fmla="*/ 109 w 270"/>
                <a:gd name="T31" fmla="*/ 67 h 284"/>
                <a:gd name="T32" fmla="*/ 160 w 270"/>
                <a:gd name="T33" fmla="*/ 67 h 284"/>
                <a:gd name="T34" fmla="*/ 196 w 270"/>
                <a:gd name="T35" fmla="*/ 55 h 284"/>
                <a:gd name="T36" fmla="*/ 225 w 270"/>
                <a:gd name="T37" fmla="*/ 62 h 284"/>
                <a:gd name="T38" fmla="*/ 255 w 270"/>
                <a:gd name="T39" fmla="*/ 111 h 284"/>
                <a:gd name="T40" fmla="*/ 248 w 270"/>
                <a:gd name="T41" fmla="*/ 140 h 284"/>
                <a:gd name="T42" fmla="*/ 232 w 270"/>
                <a:gd name="T43" fmla="*/ 49 h 284"/>
                <a:gd name="T44" fmla="*/ 232 w 270"/>
                <a:gd name="T45" fmla="*/ 49 h 284"/>
                <a:gd name="T46" fmla="*/ 196 w 270"/>
                <a:gd name="T47" fmla="*/ 40 h 284"/>
                <a:gd name="T48" fmla="*/ 151 w 270"/>
                <a:gd name="T49" fmla="*/ 55 h 284"/>
                <a:gd name="T50" fmla="*/ 140 w 270"/>
                <a:gd name="T51" fmla="*/ 60 h 284"/>
                <a:gd name="T52" fmla="*/ 140 w 270"/>
                <a:gd name="T53" fmla="*/ 60 h 284"/>
                <a:gd name="T54" fmla="*/ 161 w 270"/>
                <a:gd name="T55" fmla="*/ 14 h 284"/>
                <a:gd name="T56" fmla="*/ 164 w 270"/>
                <a:gd name="T57" fmla="*/ 5 h 284"/>
                <a:gd name="T58" fmla="*/ 154 w 270"/>
                <a:gd name="T59" fmla="*/ 2 h 284"/>
                <a:gd name="T60" fmla="*/ 125 w 270"/>
                <a:gd name="T61" fmla="*/ 59 h 284"/>
                <a:gd name="T62" fmla="*/ 118 w 270"/>
                <a:gd name="T63" fmla="*/ 55 h 284"/>
                <a:gd name="T64" fmla="*/ 73 w 270"/>
                <a:gd name="T65" fmla="*/ 40 h 284"/>
                <a:gd name="T66" fmla="*/ 37 w 270"/>
                <a:gd name="T67" fmla="*/ 49 h 284"/>
                <a:gd name="T68" fmla="*/ 0 w 270"/>
                <a:gd name="T69" fmla="*/ 110 h 284"/>
                <a:gd name="T70" fmla="*/ 7 w 270"/>
                <a:gd name="T71" fmla="*/ 146 h 284"/>
                <a:gd name="T72" fmla="*/ 53 w 270"/>
                <a:gd name="T73" fmla="*/ 254 h 284"/>
                <a:gd name="T74" fmla="*/ 100 w 270"/>
                <a:gd name="T75" fmla="*/ 284 h 284"/>
                <a:gd name="T76" fmla="*/ 113 w 270"/>
                <a:gd name="T77" fmla="*/ 283 h 284"/>
                <a:gd name="T78" fmla="*/ 126 w 270"/>
                <a:gd name="T79" fmla="*/ 279 h 284"/>
                <a:gd name="T80" fmla="*/ 141 w 270"/>
                <a:gd name="T81" fmla="*/ 279 h 284"/>
                <a:gd name="T82" fmla="*/ 157 w 270"/>
                <a:gd name="T83" fmla="*/ 283 h 284"/>
                <a:gd name="T84" fmla="*/ 169 w 270"/>
                <a:gd name="T85" fmla="*/ 284 h 284"/>
                <a:gd name="T86" fmla="*/ 216 w 270"/>
                <a:gd name="T87" fmla="*/ 254 h 284"/>
                <a:gd name="T88" fmla="*/ 262 w 270"/>
                <a:gd name="T89" fmla="*/ 146 h 284"/>
                <a:gd name="T90" fmla="*/ 269 w 270"/>
                <a:gd name="T91" fmla="*/ 110 h 284"/>
                <a:gd name="T92" fmla="*/ 232 w 270"/>
                <a:gd name="T93" fmla="*/ 4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 h="284">
                  <a:moveTo>
                    <a:pt x="248" y="140"/>
                  </a:moveTo>
                  <a:lnTo>
                    <a:pt x="248" y="140"/>
                  </a:lnTo>
                  <a:lnTo>
                    <a:pt x="202" y="248"/>
                  </a:lnTo>
                  <a:cubicBezTo>
                    <a:pt x="196" y="261"/>
                    <a:pt x="183" y="269"/>
                    <a:pt x="169" y="269"/>
                  </a:cubicBezTo>
                  <a:cubicBezTo>
                    <a:pt x="166" y="269"/>
                    <a:pt x="163" y="269"/>
                    <a:pt x="160" y="268"/>
                  </a:cubicBezTo>
                  <a:lnTo>
                    <a:pt x="145" y="264"/>
                  </a:lnTo>
                  <a:cubicBezTo>
                    <a:pt x="141" y="263"/>
                    <a:pt x="137" y="263"/>
                    <a:pt x="134" y="263"/>
                  </a:cubicBezTo>
                  <a:cubicBezTo>
                    <a:pt x="130" y="263"/>
                    <a:pt x="126" y="263"/>
                    <a:pt x="122" y="264"/>
                  </a:cubicBezTo>
                  <a:lnTo>
                    <a:pt x="109" y="268"/>
                  </a:lnTo>
                  <a:cubicBezTo>
                    <a:pt x="106" y="269"/>
                    <a:pt x="103" y="269"/>
                    <a:pt x="100" y="269"/>
                  </a:cubicBezTo>
                  <a:cubicBezTo>
                    <a:pt x="85" y="269"/>
                    <a:pt x="73" y="261"/>
                    <a:pt x="67" y="248"/>
                  </a:cubicBezTo>
                  <a:lnTo>
                    <a:pt x="21" y="140"/>
                  </a:lnTo>
                  <a:cubicBezTo>
                    <a:pt x="16" y="130"/>
                    <a:pt x="14" y="120"/>
                    <a:pt x="15" y="111"/>
                  </a:cubicBezTo>
                  <a:cubicBezTo>
                    <a:pt x="16" y="90"/>
                    <a:pt x="27" y="72"/>
                    <a:pt x="44" y="62"/>
                  </a:cubicBezTo>
                  <a:cubicBezTo>
                    <a:pt x="53" y="57"/>
                    <a:pt x="63" y="55"/>
                    <a:pt x="73" y="55"/>
                  </a:cubicBezTo>
                  <a:cubicBezTo>
                    <a:pt x="86" y="55"/>
                    <a:pt x="99" y="59"/>
                    <a:pt x="109" y="67"/>
                  </a:cubicBezTo>
                  <a:cubicBezTo>
                    <a:pt x="124" y="78"/>
                    <a:pt x="145" y="78"/>
                    <a:pt x="160" y="67"/>
                  </a:cubicBezTo>
                  <a:cubicBezTo>
                    <a:pt x="170" y="59"/>
                    <a:pt x="183" y="55"/>
                    <a:pt x="196" y="55"/>
                  </a:cubicBezTo>
                  <a:cubicBezTo>
                    <a:pt x="206" y="55"/>
                    <a:pt x="216" y="57"/>
                    <a:pt x="225" y="62"/>
                  </a:cubicBezTo>
                  <a:cubicBezTo>
                    <a:pt x="242" y="72"/>
                    <a:pt x="253" y="90"/>
                    <a:pt x="255" y="111"/>
                  </a:cubicBezTo>
                  <a:cubicBezTo>
                    <a:pt x="255" y="120"/>
                    <a:pt x="253" y="130"/>
                    <a:pt x="248" y="140"/>
                  </a:cubicBezTo>
                  <a:close/>
                  <a:moveTo>
                    <a:pt x="232" y="49"/>
                  </a:moveTo>
                  <a:lnTo>
                    <a:pt x="232" y="49"/>
                  </a:lnTo>
                  <a:cubicBezTo>
                    <a:pt x="221" y="43"/>
                    <a:pt x="209" y="40"/>
                    <a:pt x="196" y="40"/>
                  </a:cubicBezTo>
                  <a:cubicBezTo>
                    <a:pt x="180" y="40"/>
                    <a:pt x="164" y="45"/>
                    <a:pt x="151" y="55"/>
                  </a:cubicBezTo>
                  <a:cubicBezTo>
                    <a:pt x="147" y="58"/>
                    <a:pt x="144" y="59"/>
                    <a:pt x="140" y="60"/>
                  </a:cubicBezTo>
                  <a:cubicBezTo>
                    <a:pt x="140" y="60"/>
                    <a:pt x="140" y="60"/>
                    <a:pt x="140" y="60"/>
                  </a:cubicBezTo>
                  <a:cubicBezTo>
                    <a:pt x="140" y="59"/>
                    <a:pt x="136" y="26"/>
                    <a:pt x="161" y="14"/>
                  </a:cubicBezTo>
                  <a:cubicBezTo>
                    <a:pt x="165" y="12"/>
                    <a:pt x="166" y="8"/>
                    <a:pt x="164" y="5"/>
                  </a:cubicBezTo>
                  <a:cubicBezTo>
                    <a:pt x="163" y="1"/>
                    <a:pt x="158" y="0"/>
                    <a:pt x="154" y="2"/>
                  </a:cubicBezTo>
                  <a:cubicBezTo>
                    <a:pt x="125" y="15"/>
                    <a:pt x="124" y="49"/>
                    <a:pt x="125" y="59"/>
                  </a:cubicBezTo>
                  <a:cubicBezTo>
                    <a:pt x="122" y="58"/>
                    <a:pt x="120" y="57"/>
                    <a:pt x="118" y="55"/>
                  </a:cubicBezTo>
                  <a:cubicBezTo>
                    <a:pt x="105" y="45"/>
                    <a:pt x="89" y="40"/>
                    <a:pt x="73" y="40"/>
                  </a:cubicBezTo>
                  <a:cubicBezTo>
                    <a:pt x="60" y="40"/>
                    <a:pt x="48" y="43"/>
                    <a:pt x="37" y="49"/>
                  </a:cubicBezTo>
                  <a:cubicBezTo>
                    <a:pt x="15" y="61"/>
                    <a:pt x="1" y="84"/>
                    <a:pt x="0" y="110"/>
                  </a:cubicBezTo>
                  <a:cubicBezTo>
                    <a:pt x="0" y="121"/>
                    <a:pt x="1" y="133"/>
                    <a:pt x="7" y="146"/>
                  </a:cubicBezTo>
                  <a:lnTo>
                    <a:pt x="53" y="254"/>
                  </a:lnTo>
                  <a:cubicBezTo>
                    <a:pt x="61" y="272"/>
                    <a:pt x="79" y="284"/>
                    <a:pt x="100" y="284"/>
                  </a:cubicBezTo>
                  <a:cubicBezTo>
                    <a:pt x="104" y="284"/>
                    <a:pt x="108" y="284"/>
                    <a:pt x="113" y="283"/>
                  </a:cubicBezTo>
                  <a:lnTo>
                    <a:pt x="126" y="279"/>
                  </a:lnTo>
                  <a:cubicBezTo>
                    <a:pt x="131" y="278"/>
                    <a:pt x="136" y="278"/>
                    <a:pt x="141" y="279"/>
                  </a:cubicBezTo>
                  <a:lnTo>
                    <a:pt x="157" y="283"/>
                  </a:lnTo>
                  <a:cubicBezTo>
                    <a:pt x="161" y="284"/>
                    <a:pt x="165" y="284"/>
                    <a:pt x="169" y="284"/>
                  </a:cubicBezTo>
                  <a:cubicBezTo>
                    <a:pt x="189" y="284"/>
                    <a:pt x="208" y="273"/>
                    <a:pt x="216" y="254"/>
                  </a:cubicBezTo>
                  <a:lnTo>
                    <a:pt x="262" y="146"/>
                  </a:lnTo>
                  <a:cubicBezTo>
                    <a:pt x="268" y="133"/>
                    <a:pt x="270" y="121"/>
                    <a:pt x="269" y="110"/>
                  </a:cubicBezTo>
                  <a:cubicBezTo>
                    <a:pt x="268" y="84"/>
                    <a:pt x="254" y="61"/>
                    <a:pt x="2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315" name="Rectangle 2"/>
          <p:cNvSpPr>
            <a:spLocks noGrp="1" noChangeArrowheads="1"/>
          </p:cNvSpPr>
          <p:nvPr>
            <p:ph type="title"/>
          </p:nvPr>
        </p:nvSpPr>
        <p:spPr/>
        <p:txBody>
          <a:bodyPr/>
          <a:lstStyle/>
          <a:p>
            <a:r>
              <a:rPr lang="en-US" dirty="0" smtClean="0"/>
              <a:t>How does </a:t>
            </a:r>
            <a:r>
              <a:rPr lang="en-US" dirty="0"/>
              <a:t>an </a:t>
            </a:r>
            <a:r>
              <a:rPr lang="en-US" dirty="0" smtClean="0"/>
              <a:t>HSA work?</a:t>
            </a:r>
            <a:endParaRPr lang="en-US" dirty="0"/>
          </a:p>
        </p:txBody>
      </p:sp>
      <p:sp>
        <p:nvSpPr>
          <p:cNvPr id="54" name="Oval 53"/>
          <p:cNvSpPr/>
          <p:nvPr/>
        </p:nvSpPr>
        <p:spPr>
          <a:xfrm>
            <a:off x="3744930" y="2767761"/>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030583" y="2203750"/>
            <a:ext cx="2909801" cy="215444"/>
          </a:xfrm>
          <a:prstGeom prst="rect">
            <a:avLst/>
          </a:prstGeom>
          <a:noFill/>
        </p:spPr>
        <p:txBody>
          <a:bodyPr wrap="square" lIns="0" tIns="0" rIns="0" bIns="0" rtlCol="0" anchor="ctr">
            <a:spAutoFit/>
          </a:bodyPr>
          <a:lstStyle/>
          <a:p>
            <a:r>
              <a:rPr lang="en-US" sz="1400" b="1" dirty="0">
                <a:solidFill>
                  <a:schemeClr val="accent1"/>
                </a:solidFill>
                <a:cs typeface="Arial"/>
              </a:rPr>
              <a:t>Deposit money into your HSA.</a:t>
            </a:r>
          </a:p>
        </p:txBody>
      </p:sp>
      <p:sp>
        <p:nvSpPr>
          <p:cNvPr id="56" name="TextBox 55"/>
          <p:cNvSpPr txBox="1"/>
          <p:nvPr/>
        </p:nvSpPr>
        <p:spPr>
          <a:xfrm>
            <a:off x="4642576" y="3030879"/>
            <a:ext cx="3875004" cy="215444"/>
          </a:xfrm>
          <a:prstGeom prst="rect">
            <a:avLst/>
          </a:prstGeom>
          <a:noFill/>
        </p:spPr>
        <p:txBody>
          <a:bodyPr wrap="square" lIns="0" tIns="0" rIns="0" bIns="0" rtlCol="0" anchor="ctr">
            <a:spAutoFit/>
          </a:bodyPr>
          <a:lstStyle/>
          <a:p>
            <a:r>
              <a:rPr lang="en-US" sz="1400" b="1" dirty="0">
                <a:solidFill>
                  <a:schemeClr val="accent1"/>
                </a:solidFill>
                <a:cs typeface="Arial"/>
              </a:rPr>
              <a:t>Save on taxes.</a:t>
            </a:r>
          </a:p>
        </p:txBody>
      </p:sp>
      <p:sp>
        <p:nvSpPr>
          <p:cNvPr id="57" name="TextBox 56"/>
          <p:cNvSpPr txBox="1"/>
          <p:nvPr/>
        </p:nvSpPr>
        <p:spPr>
          <a:xfrm>
            <a:off x="4642576" y="3876447"/>
            <a:ext cx="3666332" cy="430887"/>
          </a:xfrm>
          <a:prstGeom prst="rect">
            <a:avLst/>
          </a:prstGeom>
          <a:noFill/>
        </p:spPr>
        <p:txBody>
          <a:bodyPr wrap="square" lIns="0" tIns="0" rIns="0" bIns="0" rtlCol="0" anchor="ctr">
            <a:spAutoFit/>
          </a:bodyPr>
          <a:lstStyle/>
          <a:p>
            <a:r>
              <a:rPr lang="en-US" sz="1400" b="1" dirty="0">
                <a:solidFill>
                  <a:schemeClr val="accent1"/>
                </a:solidFill>
                <a:cs typeface="Arial"/>
              </a:rPr>
              <a:t>Use your HSA to pay for qualified </a:t>
            </a:r>
            <a:r>
              <a:rPr lang="en-US" sz="1400" b="1" dirty="0" smtClean="0">
                <a:solidFill>
                  <a:schemeClr val="accent1"/>
                </a:solidFill>
                <a:cs typeface="Arial"/>
              </a:rPr>
              <a:t/>
            </a:r>
            <a:br>
              <a:rPr lang="en-US" sz="1400" b="1" dirty="0" smtClean="0">
                <a:solidFill>
                  <a:schemeClr val="accent1"/>
                </a:solidFill>
                <a:cs typeface="Arial"/>
              </a:rPr>
            </a:br>
            <a:r>
              <a:rPr lang="en-US" sz="1400" b="1" dirty="0" smtClean="0">
                <a:solidFill>
                  <a:schemeClr val="accent1"/>
                </a:solidFill>
                <a:cs typeface="Arial"/>
              </a:rPr>
              <a:t>medical </a:t>
            </a:r>
            <a:r>
              <a:rPr lang="en-US" sz="1400" b="1" dirty="0">
                <a:solidFill>
                  <a:schemeClr val="accent1"/>
                </a:solidFill>
                <a:cs typeface="Arial"/>
              </a:rPr>
              <a:t>expenses.</a:t>
            </a:r>
          </a:p>
        </p:txBody>
      </p:sp>
      <p:sp>
        <p:nvSpPr>
          <p:cNvPr id="59" name="TextBox 58"/>
          <p:cNvSpPr txBox="1"/>
          <p:nvPr/>
        </p:nvSpPr>
        <p:spPr>
          <a:xfrm>
            <a:off x="4030583" y="4697184"/>
            <a:ext cx="4278325" cy="430887"/>
          </a:xfrm>
          <a:prstGeom prst="rect">
            <a:avLst/>
          </a:prstGeom>
          <a:noFill/>
        </p:spPr>
        <p:txBody>
          <a:bodyPr wrap="square" lIns="0" tIns="0" rIns="0" bIns="0" rtlCol="0" anchor="ctr">
            <a:spAutoFit/>
          </a:bodyPr>
          <a:lstStyle/>
          <a:p>
            <a:r>
              <a:rPr lang="en-US" sz="1400" b="1" dirty="0">
                <a:solidFill>
                  <a:schemeClr val="accent1"/>
                </a:solidFill>
                <a:cs typeface="Arial"/>
              </a:rPr>
              <a:t>Invest your savings in mutual funds, </a:t>
            </a:r>
            <a:r>
              <a:rPr lang="en-US" sz="1400" b="1" dirty="0" smtClean="0">
                <a:solidFill>
                  <a:schemeClr val="accent1"/>
                </a:solidFill>
                <a:cs typeface="Arial"/>
              </a:rPr>
              <a:t/>
            </a:r>
            <a:br>
              <a:rPr lang="en-US" sz="1400" b="1" dirty="0" smtClean="0">
                <a:solidFill>
                  <a:schemeClr val="accent1"/>
                </a:solidFill>
                <a:cs typeface="Arial"/>
              </a:rPr>
            </a:br>
            <a:r>
              <a:rPr lang="en-US" sz="1400" b="1" dirty="0" smtClean="0">
                <a:solidFill>
                  <a:schemeClr val="accent1"/>
                </a:solidFill>
                <a:cs typeface="Arial"/>
              </a:rPr>
              <a:t>if </a:t>
            </a:r>
            <a:r>
              <a:rPr lang="en-US" sz="1400" b="1" dirty="0">
                <a:solidFill>
                  <a:schemeClr val="accent1"/>
                </a:solidFill>
                <a:cs typeface="Arial"/>
              </a:rPr>
              <a:t>you choose.</a:t>
            </a:r>
          </a:p>
        </p:txBody>
      </p:sp>
      <p:sp>
        <p:nvSpPr>
          <p:cNvPr id="88" name="TextBox 87"/>
          <p:cNvSpPr txBox="1"/>
          <p:nvPr/>
        </p:nvSpPr>
        <p:spPr>
          <a:xfrm>
            <a:off x="741900" y="6253476"/>
            <a:ext cx="8075431" cy="215444"/>
          </a:xfrm>
          <a:prstGeom prst="rect">
            <a:avLst/>
          </a:prstGeom>
          <a:noFill/>
        </p:spPr>
        <p:txBody>
          <a:bodyPr wrap="square" lIns="0">
            <a:spAutoFit/>
          </a:bodyPr>
          <a:lstStyle/>
          <a:p>
            <a:pPr lvl="0"/>
            <a:r>
              <a:rPr lang="en-US" sz="750" dirty="0" smtClean="0">
                <a:solidFill>
                  <a:srgbClr val="424242"/>
                </a:solidFill>
              </a:rPr>
              <a:t>Investments </a:t>
            </a:r>
            <a:r>
              <a:rPr lang="en-US" sz="750" dirty="0">
                <a:solidFill>
                  <a:srgbClr val="424242"/>
                </a:solidFill>
              </a:rPr>
              <a:t>are not FDIC insured, are not guaranteed by </a:t>
            </a:r>
            <a:r>
              <a:rPr lang="en-US" sz="750" dirty="0" err="1">
                <a:solidFill>
                  <a:srgbClr val="424242"/>
                </a:solidFill>
              </a:rPr>
              <a:t>Optum</a:t>
            </a:r>
            <a:r>
              <a:rPr lang="en-US" sz="750" dirty="0">
                <a:solidFill>
                  <a:srgbClr val="424242"/>
                </a:solidFill>
              </a:rPr>
              <a:t> </a:t>
            </a:r>
            <a:r>
              <a:rPr lang="en-US" sz="750" dirty="0" smtClean="0">
                <a:solidFill>
                  <a:srgbClr val="424242"/>
                </a:solidFill>
              </a:rPr>
              <a:t>Bank </a:t>
            </a:r>
            <a:r>
              <a:rPr lang="en-US" sz="750" dirty="0">
                <a:solidFill>
                  <a:srgbClr val="424242"/>
                </a:solidFill>
              </a:rPr>
              <a:t>and may lose value.</a:t>
            </a:r>
          </a:p>
        </p:txBody>
      </p:sp>
      <p:sp>
        <p:nvSpPr>
          <p:cNvPr id="103" name="Oval 102"/>
          <p:cNvSpPr/>
          <p:nvPr/>
        </p:nvSpPr>
        <p:spPr>
          <a:xfrm>
            <a:off x="3135553" y="4541787"/>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744930" y="3721050"/>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74"/>
          <p:cNvGrpSpPr>
            <a:grpSpLocks noChangeAspect="1"/>
          </p:cNvGrpSpPr>
          <p:nvPr/>
        </p:nvGrpSpPr>
        <p:grpSpPr bwMode="auto">
          <a:xfrm>
            <a:off x="3240126" y="4698315"/>
            <a:ext cx="532535" cy="428625"/>
            <a:chOff x="611" y="2619"/>
            <a:chExt cx="738" cy="594"/>
          </a:xfrm>
          <a:solidFill>
            <a:srgbClr val="003DA1"/>
          </a:solidFill>
        </p:grpSpPr>
        <p:sp>
          <p:nvSpPr>
            <p:cNvPr id="130" name="Freeform 75"/>
            <p:cNvSpPr>
              <a:spLocks noEditPoints="1"/>
            </p:cNvSpPr>
            <p:nvPr/>
          </p:nvSpPr>
          <p:spPr bwMode="auto">
            <a:xfrm>
              <a:off x="611" y="2619"/>
              <a:ext cx="738" cy="594"/>
            </a:xfrm>
            <a:custGeom>
              <a:avLst/>
              <a:gdLst>
                <a:gd name="T0" fmla="*/ 251 w 299"/>
                <a:gd name="T1" fmla="*/ 132 h 239"/>
                <a:gd name="T2" fmla="*/ 231 w 299"/>
                <a:gd name="T3" fmla="*/ 152 h 239"/>
                <a:gd name="T4" fmla="*/ 182 w 299"/>
                <a:gd name="T5" fmla="*/ 224 h 239"/>
                <a:gd name="T6" fmla="*/ 178 w 299"/>
                <a:gd name="T7" fmla="*/ 182 h 239"/>
                <a:gd name="T8" fmla="*/ 133 w 299"/>
                <a:gd name="T9" fmla="*/ 184 h 239"/>
                <a:gd name="T10" fmla="*/ 122 w 299"/>
                <a:gd name="T11" fmla="*/ 190 h 239"/>
                <a:gd name="T12" fmla="*/ 109 w 299"/>
                <a:gd name="T13" fmla="*/ 223 h 239"/>
                <a:gd name="T14" fmla="*/ 77 w 299"/>
                <a:gd name="T15" fmla="*/ 169 h 239"/>
                <a:gd name="T16" fmla="*/ 76 w 299"/>
                <a:gd name="T17" fmla="*/ 166 h 239"/>
                <a:gd name="T18" fmla="*/ 74 w 299"/>
                <a:gd name="T19" fmla="*/ 164 h 239"/>
                <a:gd name="T20" fmla="*/ 71 w 299"/>
                <a:gd name="T21" fmla="*/ 163 h 239"/>
                <a:gd name="T22" fmla="*/ 14 w 299"/>
                <a:gd name="T23" fmla="*/ 134 h 239"/>
                <a:gd name="T24" fmla="*/ 18 w 299"/>
                <a:gd name="T25" fmla="*/ 111 h 239"/>
                <a:gd name="T26" fmla="*/ 74 w 299"/>
                <a:gd name="T27" fmla="*/ 75 h 239"/>
                <a:gd name="T28" fmla="*/ 84 w 299"/>
                <a:gd name="T29" fmla="*/ 62 h 239"/>
                <a:gd name="T30" fmla="*/ 112 w 299"/>
                <a:gd name="T31" fmla="*/ 35 h 239"/>
                <a:gd name="T32" fmla="*/ 152 w 299"/>
                <a:gd name="T33" fmla="*/ 33 h 239"/>
                <a:gd name="T34" fmla="*/ 247 w 299"/>
                <a:gd name="T35" fmla="*/ 110 h 239"/>
                <a:gd name="T36" fmla="*/ 281 w 299"/>
                <a:gd name="T37" fmla="*/ 108 h 239"/>
                <a:gd name="T38" fmla="*/ 295 w 299"/>
                <a:gd name="T39" fmla="*/ 87 h 239"/>
                <a:gd name="T40" fmla="*/ 287 w 299"/>
                <a:gd name="T41" fmla="*/ 88 h 239"/>
                <a:gd name="T42" fmla="*/ 152 w 299"/>
                <a:gd name="T43" fmla="*/ 18 h 239"/>
                <a:gd name="T44" fmla="*/ 60 w 299"/>
                <a:gd name="T45" fmla="*/ 9 h 239"/>
                <a:gd name="T46" fmla="*/ 68 w 299"/>
                <a:gd name="T47" fmla="*/ 61 h 239"/>
                <a:gd name="T48" fmla="*/ 45 w 299"/>
                <a:gd name="T49" fmla="*/ 82 h 239"/>
                <a:gd name="T50" fmla="*/ 0 w 299"/>
                <a:gd name="T51" fmla="*/ 110 h 239"/>
                <a:gd name="T52" fmla="*/ 1 w 299"/>
                <a:gd name="T53" fmla="*/ 141 h 239"/>
                <a:gd name="T54" fmla="*/ 101 w 299"/>
                <a:gd name="T55" fmla="*/ 236 h 239"/>
                <a:gd name="T56" fmla="*/ 129 w 299"/>
                <a:gd name="T57" fmla="*/ 238 h 239"/>
                <a:gd name="T58" fmla="*/ 137 w 299"/>
                <a:gd name="T59" fmla="*/ 202 h 239"/>
                <a:gd name="T60" fmla="*/ 167 w 299"/>
                <a:gd name="T61" fmla="*/ 231 h 239"/>
                <a:gd name="T62" fmla="*/ 198 w 299"/>
                <a:gd name="T63" fmla="*/ 239 h 239"/>
                <a:gd name="T64" fmla="*/ 246 w 299"/>
                <a:gd name="T65" fmla="*/ 156 h 239"/>
                <a:gd name="T66" fmla="*/ 255 w 299"/>
                <a:gd name="T67" fmla="*/ 146 h 239"/>
                <a:gd name="T68" fmla="*/ 295 w 299"/>
                <a:gd name="T69" fmla="*/ 8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239">
                  <a:moveTo>
                    <a:pt x="251" y="132"/>
                  </a:moveTo>
                  <a:lnTo>
                    <a:pt x="251" y="132"/>
                  </a:lnTo>
                  <a:cubicBezTo>
                    <a:pt x="241" y="135"/>
                    <a:pt x="235" y="140"/>
                    <a:pt x="232" y="148"/>
                  </a:cubicBezTo>
                  <a:lnTo>
                    <a:pt x="231" y="152"/>
                  </a:lnTo>
                  <a:cubicBezTo>
                    <a:pt x="231" y="153"/>
                    <a:pt x="218" y="199"/>
                    <a:pt x="195" y="224"/>
                  </a:cubicBezTo>
                  <a:lnTo>
                    <a:pt x="182" y="224"/>
                  </a:lnTo>
                  <a:lnTo>
                    <a:pt x="182" y="189"/>
                  </a:lnTo>
                  <a:cubicBezTo>
                    <a:pt x="182" y="186"/>
                    <a:pt x="180" y="183"/>
                    <a:pt x="178" y="182"/>
                  </a:cubicBezTo>
                  <a:cubicBezTo>
                    <a:pt x="175" y="181"/>
                    <a:pt x="172" y="181"/>
                    <a:pt x="170" y="183"/>
                  </a:cubicBezTo>
                  <a:cubicBezTo>
                    <a:pt x="169" y="183"/>
                    <a:pt x="153" y="196"/>
                    <a:pt x="133" y="184"/>
                  </a:cubicBezTo>
                  <a:cubicBezTo>
                    <a:pt x="131" y="182"/>
                    <a:pt x="128" y="182"/>
                    <a:pt x="126" y="183"/>
                  </a:cubicBezTo>
                  <a:cubicBezTo>
                    <a:pt x="123" y="185"/>
                    <a:pt x="122" y="187"/>
                    <a:pt x="122" y="190"/>
                  </a:cubicBezTo>
                  <a:lnTo>
                    <a:pt x="122" y="223"/>
                  </a:lnTo>
                  <a:lnTo>
                    <a:pt x="109" y="223"/>
                  </a:lnTo>
                  <a:cubicBezTo>
                    <a:pt x="96" y="210"/>
                    <a:pt x="84" y="190"/>
                    <a:pt x="77" y="169"/>
                  </a:cubicBezTo>
                  <a:cubicBezTo>
                    <a:pt x="77" y="169"/>
                    <a:pt x="77" y="169"/>
                    <a:pt x="77" y="169"/>
                  </a:cubicBezTo>
                  <a:cubicBezTo>
                    <a:pt x="77" y="168"/>
                    <a:pt x="77" y="167"/>
                    <a:pt x="76" y="167"/>
                  </a:cubicBezTo>
                  <a:cubicBezTo>
                    <a:pt x="76" y="167"/>
                    <a:pt x="76" y="166"/>
                    <a:pt x="76" y="166"/>
                  </a:cubicBezTo>
                  <a:cubicBezTo>
                    <a:pt x="76" y="166"/>
                    <a:pt x="75" y="165"/>
                    <a:pt x="75" y="165"/>
                  </a:cubicBezTo>
                  <a:cubicBezTo>
                    <a:pt x="74" y="165"/>
                    <a:pt x="74" y="164"/>
                    <a:pt x="74" y="164"/>
                  </a:cubicBezTo>
                  <a:cubicBezTo>
                    <a:pt x="73" y="164"/>
                    <a:pt x="73" y="164"/>
                    <a:pt x="73" y="164"/>
                  </a:cubicBezTo>
                  <a:cubicBezTo>
                    <a:pt x="72" y="164"/>
                    <a:pt x="71" y="164"/>
                    <a:pt x="71" y="163"/>
                  </a:cubicBezTo>
                  <a:cubicBezTo>
                    <a:pt x="71" y="163"/>
                    <a:pt x="71" y="163"/>
                    <a:pt x="71" y="163"/>
                  </a:cubicBezTo>
                  <a:cubicBezTo>
                    <a:pt x="39" y="162"/>
                    <a:pt x="20" y="140"/>
                    <a:pt x="14" y="134"/>
                  </a:cubicBezTo>
                  <a:lnTo>
                    <a:pt x="14" y="111"/>
                  </a:lnTo>
                  <a:cubicBezTo>
                    <a:pt x="15" y="111"/>
                    <a:pt x="16" y="111"/>
                    <a:pt x="18" y="111"/>
                  </a:cubicBezTo>
                  <a:cubicBezTo>
                    <a:pt x="40" y="111"/>
                    <a:pt x="49" y="101"/>
                    <a:pt x="56" y="91"/>
                  </a:cubicBezTo>
                  <a:cubicBezTo>
                    <a:pt x="62" y="84"/>
                    <a:pt x="68" y="79"/>
                    <a:pt x="74" y="75"/>
                  </a:cubicBezTo>
                  <a:lnTo>
                    <a:pt x="81" y="70"/>
                  </a:lnTo>
                  <a:cubicBezTo>
                    <a:pt x="84" y="69"/>
                    <a:pt x="85" y="65"/>
                    <a:pt x="84" y="62"/>
                  </a:cubicBezTo>
                  <a:lnTo>
                    <a:pt x="72" y="22"/>
                  </a:lnTo>
                  <a:cubicBezTo>
                    <a:pt x="100" y="16"/>
                    <a:pt x="112" y="34"/>
                    <a:pt x="112" y="35"/>
                  </a:cubicBezTo>
                  <a:cubicBezTo>
                    <a:pt x="114" y="38"/>
                    <a:pt x="118" y="39"/>
                    <a:pt x="121" y="38"/>
                  </a:cubicBezTo>
                  <a:cubicBezTo>
                    <a:pt x="131" y="35"/>
                    <a:pt x="142" y="33"/>
                    <a:pt x="152" y="33"/>
                  </a:cubicBezTo>
                  <a:cubicBezTo>
                    <a:pt x="196" y="33"/>
                    <a:pt x="233" y="63"/>
                    <a:pt x="241" y="104"/>
                  </a:cubicBezTo>
                  <a:cubicBezTo>
                    <a:pt x="241" y="107"/>
                    <a:pt x="244" y="110"/>
                    <a:pt x="247" y="110"/>
                  </a:cubicBezTo>
                  <a:cubicBezTo>
                    <a:pt x="248" y="110"/>
                    <a:pt x="248" y="110"/>
                    <a:pt x="248" y="111"/>
                  </a:cubicBezTo>
                  <a:cubicBezTo>
                    <a:pt x="249" y="111"/>
                    <a:pt x="265" y="112"/>
                    <a:pt x="281" y="108"/>
                  </a:cubicBezTo>
                  <a:cubicBezTo>
                    <a:pt x="277" y="116"/>
                    <a:pt x="269" y="127"/>
                    <a:pt x="251" y="132"/>
                  </a:cubicBezTo>
                  <a:close/>
                  <a:moveTo>
                    <a:pt x="295" y="87"/>
                  </a:moveTo>
                  <a:lnTo>
                    <a:pt x="295" y="87"/>
                  </a:lnTo>
                  <a:cubicBezTo>
                    <a:pt x="292" y="86"/>
                    <a:pt x="289" y="87"/>
                    <a:pt x="287" y="88"/>
                  </a:cubicBezTo>
                  <a:cubicBezTo>
                    <a:pt x="277" y="96"/>
                    <a:pt x="261" y="96"/>
                    <a:pt x="254" y="96"/>
                  </a:cubicBezTo>
                  <a:cubicBezTo>
                    <a:pt x="243" y="50"/>
                    <a:pt x="201" y="18"/>
                    <a:pt x="152" y="18"/>
                  </a:cubicBezTo>
                  <a:cubicBezTo>
                    <a:pt x="142" y="18"/>
                    <a:pt x="132" y="19"/>
                    <a:pt x="122" y="22"/>
                  </a:cubicBezTo>
                  <a:cubicBezTo>
                    <a:pt x="112" y="11"/>
                    <a:pt x="91" y="0"/>
                    <a:pt x="60" y="9"/>
                  </a:cubicBezTo>
                  <a:cubicBezTo>
                    <a:pt x="56" y="11"/>
                    <a:pt x="54" y="15"/>
                    <a:pt x="55" y="19"/>
                  </a:cubicBezTo>
                  <a:lnTo>
                    <a:pt x="68" y="61"/>
                  </a:lnTo>
                  <a:lnTo>
                    <a:pt x="66" y="62"/>
                  </a:lnTo>
                  <a:cubicBezTo>
                    <a:pt x="58" y="67"/>
                    <a:pt x="51" y="74"/>
                    <a:pt x="45" y="82"/>
                  </a:cubicBezTo>
                  <a:cubicBezTo>
                    <a:pt x="38" y="91"/>
                    <a:pt x="33" y="96"/>
                    <a:pt x="18" y="96"/>
                  </a:cubicBezTo>
                  <a:cubicBezTo>
                    <a:pt x="4" y="96"/>
                    <a:pt x="0" y="103"/>
                    <a:pt x="0" y="110"/>
                  </a:cubicBezTo>
                  <a:lnTo>
                    <a:pt x="0" y="137"/>
                  </a:lnTo>
                  <a:cubicBezTo>
                    <a:pt x="0" y="138"/>
                    <a:pt x="0" y="140"/>
                    <a:pt x="1" y="141"/>
                  </a:cubicBezTo>
                  <a:cubicBezTo>
                    <a:pt x="2" y="142"/>
                    <a:pt x="24" y="173"/>
                    <a:pt x="65" y="178"/>
                  </a:cubicBezTo>
                  <a:cubicBezTo>
                    <a:pt x="70" y="192"/>
                    <a:pt x="81" y="217"/>
                    <a:pt x="101" y="236"/>
                  </a:cubicBezTo>
                  <a:cubicBezTo>
                    <a:pt x="102" y="238"/>
                    <a:pt x="104" y="238"/>
                    <a:pt x="106" y="238"/>
                  </a:cubicBezTo>
                  <a:lnTo>
                    <a:pt x="129" y="238"/>
                  </a:lnTo>
                  <a:cubicBezTo>
                    <a:pt x="133" y="238"/>
                    <a:pt x="137" y="235"/>
                    <a:pt x="137" y="231"/>
                  </a:cubicBezTo>
                  <a:lnTo>
                    <a:pt x="137" y="202"/>
                  </a:lnTo>
                  <a:cubicBezTo>
                    <a:pt x="148" y="206"/>
                    <a:pt x="159" y="204"/>
                    <a:pt x="167" y="201"/>
                  </a:cubicBezTo>
                  <a:lnTo>
                    <a:pt x="167" y="231"/>
                  </a:lnTo>
                  <a:cubicBezTo>
                    <a:pt x="167" y="235"/>
                    <a:pt x="170" y="239"/>
                    <a:pt x="174" y="239"/>
                  </a:cubicBezTo>
                  <a:lnTo>
                    <a:pt x="198" y="239"/>
                  </a:lnTo>
                  <a:cubicBezTo>
                    <a:pt x="200" y="239"/>
                    <a:pt x="202" y="238"/>
                    <a:pt x="203" y="236"/>
                  </a:cubicBezTo>
                  <a:cubicBezTo>
                    <a:pt x="231" y="210"/>
                    <a:pt x="245" y="158"/>
                    <a:pt x="246" y="156"/>
                  </a:cubicBezTo>
                  <a:lnTo>
                    <a:pt x="247" y="152"/>
                  </a:lnTo>
                  <a:cubicBezTo>
                    <a:pt x="247" y="151"/>
                    <a:pt x="248" y="148"/>
                    <a:pt x="255" y="146"/>
                  </a:cubicBezTo>
                  <a:cubicBezTo>
                    <a:pt x="290" y="136"/>
                    <a:pt x="299" y="108"/>
                    <a:pt x="299" y="94"/>
                  </a:cubicBezTo>
                  <a:cubicBezTo>
                    <a:pt x="299" y="91"/>
                    <a:pt x="297" y="89"/>
                    <a:pt x="295" y="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Freeform 76"/>
            <p:cNvSpPr>
              <a:spLocks/>
            </p:cNvSpPr>
            <p:nvPr/>
          </p:nvSpPr>
          <p:spPr bwMode="auto">
            <a:xfrm>
              <a:off x="895" y="2738"/>
              <a:ext cx="183" cy="80"/>
            </a:xfrm>
            <a:custGeom>
              <a:avLst/>
              <a:gdLst>
                <a:gd name="T0" fmla="*/ 4 w 74"/>
                <a:gd name="T1" fmla="*/ 14 h 32"/>
                <a:gd name="T2" fmla="*/ 4 w 74"/>
                <a:gd name="T3" fmla="*/ 14 h 32"/>
                <a:gd name="T4" fmla="*/ 2 w 74"/>
                <a:gd name="T5" fmla="*/ 25 h 32"/>
                <a:gd name="T6" fmla="*/ 13 w 74"/>
                <a:gd name="T7" fmla="*/ 27 h 32"/>
                <a:gd name="T8" fmla="*/ 60 w 74"/>
                <a:gd name="T9" fmla="*/ 30 h 32"/>
                <a:gd name="T10" fmla="*/ 65 w 74"/>
                <a:gd name="T11" fmla="*/ 32 h 32"/>
                <a:gd name="T12" fmla="*/ 71 w 74"/>
                <a:gd name="T13" fmla="*/ 30 h 32"/>
                <a:gd name="T14" fmla="*/ 71 w 74"/>
                <a:gd name="T15" fmla="*/ 19 h 32"/>
                <a:gd name="T16" fmla="*/ 4 w 74"/>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2">
                  <a:moveTo>
                    <a:pt x="4" y="14"/>
                  </a:moveTo>
                  <a:lnTo>
                    <a:pt x="4" y="14"/>
                  </a:lnTo>
                  <a:cubicBezTo>
                    <a:pt x="1" y="17"/>
                    <a:pt x="0" y="21"/>
                    <a:pt x="2" y="25"/>
                  </a:cubicBezTo>
                  <a:cubicBezTo>
                    <a:pt x="5" y="28"/>
                    <a:pt x="9" y="29"/>
                    <a:pt x="13" y="27"/>
                  </a:cubicBezTo>
                  <a:cubicBezTo>
                    <a:pt x="28" y="16"/>
                    <a:pt x="48" y="18"/>
                    <a:pt x="60" y="30"/>
                  </a:cubicBezTo>
                  <a:cubicBezTo>
                    <a:pt x="61" y="31"/>
                    <a:pt x="63" y="32"/>
                    <a:pt x="65" y="32"/>
                  </a:cubicBezTo>
                  <a:cubicBezTo>
                    <a:pt x="67" y="32"/>
                    <a:pt x="69" y="31"/>
                    <a:pt x="71" y="30"/>
                  </a:cubicBezTo>
                  <a:cubicBezTo>
                    <a:pt x="74" y="27"/>
                    <a:pt x="74" y="22"/>
                    <a:pt x="71" y="19"/>
                  </a:cubicBezTo>
                  <a:cubicBezTo>
                    <a:pt x="53" y="2"/>
                    <a:pt x="25" y="0"/>
                    <a:pt x="4" y="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Freeform 77"/>
            <p:cNvSpPr>
              <a:spLocks/>
            </p:cNvSpPr>
            <p:nvPr/>
          </p:nvSpPr>
          <p:spPr bwMode="auto">
            <a:xfrm>
              <a:off x="804" y="2865"/>
              <a:ext cx="37" cy="37"/>
            </a:xfrm>
            <a:custGeom>
              <a:avLst/>
              <a:gdLst>
                <a:gd name="T0" fmla="*/ 7 w 15"/>
                <a:gd name="T1" fmla="*/ 0 h 15"/>
                <a:gd name="T2" fmla="*/ 7 w 15"/>
                <a:gd name="T3" fmla="*/ 0 h 15"/>
                <a:gd name="T4" fmla="*/ 0 w 15"/>
                <a:gd name="T5" fmla="*/ 7 h 15"/>
                <a:gd name="T6" fmla="*/ 7 w 15"/>
                <a:gd name="T7" fmla="*/ 15 h 15"/>
                <a:gd name="T8" fmla="*/ 15 w 15"/>
                <a:gd name="T9" fmla="*/ 7 h 15"/>
                <a:gd name="T10" fmla="*/ 7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7" y="0"/>
                  </a:moveTo>
                  <a:lnTo>
                    <a:pt x="7" y="0"/>
                  </a:lnTo>
                  <a:cubicBezTo>
                    <a:pt x="3" y="0"/>
                    <a:pt x="0" y="3"/>
                    <a:pt x="0" y="7"/>
                  </a:cubicBezTo>
                  <a:cubicBezTo>
                    <a:pt x="0" y="11"/>
                    <a:pt x="3" y="15"/>
                    <a:pt x="7" y="15"/>
                  </a:cubicBezTo>
                  <a:cubicBezTo>
                    <a:pt x="11" y="15"/>
                    <a:pt x="15" y="11"/>
                    <a:pt x="15" y="7"/>
                  </a:cubicBezTo>
                  <a:cubicBezTo>
                    <a:pt x="15" y="3"/>
                    <a:pt x="11" y="0"/>
                    <a:pt x="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33" name="Government"/>
          <p:cNvGrpSpPr/>
          <p:nvPr>
            <p:custDataLst>
              <p:tags r:id="rId2"/>
            </p:custDataLst>
          </p:nvPr>
        </p:nvGrpSpPr>
        <p:grpSpPr>
          <a:xfrm>
            <a:off x="3901574" y="2869898"/>
            <a:ext cx="428393" cy="478792"/>
            <a:chOff x="5175250" y="4659313"/>
            <a:chExt cx="728663" cy="814388"/>
          </a:xfrm>
          <a:solidFill>
            <a:schemeClr val="accent1"/>
          </a:solidFill>
        </p:grpSpPr>
        <p:sp>
          <p:nvSpPr>
            <p:cNvPr id="134" name="Freeform 588"/>
            <p:cNvSpPr>
              <a:spLocks/>
            </p:cNvSpPr>
            <p:nvPr>
              <p:custDataLst>
                <p:tags r:id="rId3"/>
              </p:custDataLst>
            </p:nvPr>
          </p:nvSpPr>
          <p:spPr bwMode="auto">
            <a:xfrm>
              <a:off x="5251450"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589"/>
            <p:cNvSpPr>
              <a:spLocks/>
            </p:cNvSpPr>
            <p:nvPr>
              <p:custDataLst>
                <p:tags r:id="rId4"/>
              </p:custDataLst>
            </p:nvPr>
          </p:nvSpPr>
          <p:spPr bwMode="auto">
            <a:xfrm>
              <a:off x="5327650"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590"/>
            <p:cNvSpPr>
              <a:spLocks/>
            </p:cNvSpPr>
            <p:nvPr>
              <p:custDataLst>
                <p:tags r:id="rId5"/>
              </p:custDataLst>
            </p:nvPr>
          </p:nvSpPr>
          <p:spPr bwMode="auto">
            <a:xfrm>
              <a:off x="5487988"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591"/>
            <p:cNvSpPr>
              <a:spLocks/>
            </p:cNvSpPr>
            <p:nvPr>
              <p:custDataLst>
                <p:tags r:id="rId6"/>
              </p:custDataLst>
            </p:nvPr>
          </p:nvSpPr>
          <p:spPr bwMode="auto">
            <a:xfrm>
              <a:off x="5564188"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592"/>
            <p:cNvSpPr>
              <a:spLocks/>
            </p:cNvSpPr>
            <p:nvPr>
              <p:custDataLst>
                <p:tags r:id="rId7"/>
              </p:custDataLst>
            </p:nvPr>
          </p:nvSpPr>
          <p:spPr bwMode="auto">
            <a:xfrm>
              <a:off x="5802313" y="5076826"/>
              <a:ext cx="28575" cy="317500"/>
            </a:xfrm>
            <a:custGeom>
              <a:avLst/>
              <a:gdLst>
                <a:gd name="T0" fmla="*/ 18 w 18"/>
                <a:gd name="T1" fmla="*/ 200 h 200"/>
                <a:gd name="T2" fmla="*/ 0 w 18"/>
                <a:gd name="T3" fmla="*/ 200 h 200"/>
                <a:gd name="T4" fmla="*/ 0 w 18"/>
                <a:gd name="T5" fmla="*/ 0 h 200"/>
                <a:gd name="T6" fmla="*/ 18 w 18"/>
                <a:gd name="T7" fmla="*/ 0 h 200"/>
                <a:gd name="T8" fmla="*/ 18 w 18"/>
                <a:gd name="T9" fmla="*/ 200 h 200"/>
                <a:gd name="T10" fmla="*/ 18 w 18"/>
                <a:gd name="T11" fmla="*/ 200 h 200"/>
              </a:gdLst>
              <a:ahLst/>
              <a:cxnLst>
                <a:cxn ang="0">
                  <a:pos x="T0" y="T1"/>
                </a:cxn>
                <a:cxn ang="0">
                  <a:pos x="T2" y="T3"/>
                </a:cxn>
                <a:cxn ang="0">
                  <a:pos x="T4" y="T5"/>
                </a:cxn>
                <a:cxn ang="0">
                  <a:pos x="T6" y="T7"/>
                </a:cxn>
                <a:cxn ang="0">
                  <a:pos x="T8" y="T9"/>
                </a:cxn>
                <a:cxn ang="0">
                  <a:pos x="T10" y="T11"/>
                </a:cxn>
              </a:cxnLst>
              <a:rect l="0" t="0" r="r" b="b"/>
              <a:pathLst>
                <a:path w="18" h="200">
                  <a:moveTo>
                    <a:pt x="18" y="200"/>
                  </a:moveTo>
                  <a:lnTo>
                    <a:pt x="0" y="200"/>
                  </a:lnTo>
                  <a:lnTo>
                    <a:pt x="0" y="0"/>
                  </a:lnTo>
                  <a:lnTo>
                    <a:pt x="18" y="0"/>
                  </a:lnTo>
                  <a:lnTo>
                    <a:pt x="18" y="200"/>
                  </a:lnTo>
                  <a:lnTo>
                    <a:pt x="1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593"/>
            <p:cNvSpPr>
              <a:spLocks/>
            </p:cNvSpPr>
            <p:nvPr>
              <p:custDataLst>
                <p:tags r:id="rId8"/>
              </p:custDataLst>
            </p:nvPr>
          </p:nvSpPr>
          <p:spPr bwMode="auto">
            <a:xfrm>
              <a:off x="5726113" y="5076826"/>
              <a:ext cx="28575" cy="317500"/>
            </a:xfrm>
            <a:custGeom>
              <a:avLst/>
              <a:gdLst>
                <a:gd name="T0" fmla="*/ 18 w 18"/>
                <a:gd name="T1" fmla="*/ 200 h 200"/>
                <a:gd name="T2" fmla="*/ 0 w 18"/>
                <a:gd name="T3" fmla="*/ 200 h 200"/>
                <a:gd name="T4" fmla="*/ 0 w 18"/>
                <a:gd name="T5" fmla="*/ 0 h 200"/>
                <a:gd name="T6" fmla="*/ 18 w 18"/>
                <a:gd name="T7" fmla="*/ 0 h 200"/>
                <a:gd name="T8" fmla="*/ 18 w 18"/>
                <a:gd name="T9" fmla="*/ 200 h 200"/>
                <a:gd name="T10" fmla="*/ 18 w 18"/>
                <a:gd name="T11" fmla="*/ 200 h 200"/>
              </a:gdLst>
              <a:ahLst/>
              <a:cxnLst>
                <a:cxn ang="0">
                  <a:pos x="T0" y="T1"/>
                </a:cxn>
                <a:cxn ang="0">
                  <a:pos x="T2" y="T3"/>
                </a:cxn>
                <a:cxn ang="0">
                  <a:pos x="T4" y="T5"/>
                </a:cxn>
                <a:cxn ang="0">
                  <a:pos x="T6" y="T7"/>
                </a:cxn>
                <a:cxn ang="0">
                  <a:pos x="T8" y="T9"/>
                </a:cxn>
                <a:cxn ang="0">
                  <a:pos x="T10" y="T11"/>
                </a:cxn>
              </a:cxnLst>
              <a:rect l="0" t="0" r="r" b="b"/>
              <a:pathLst>
                <a:path w="18" h="200">
                  <a:moveTo>
                    <a:pt x="18" y="200"/>
                  </a:moveTo>
                  <a:lnTo>
                    <a:pt x="0" y="200"/>
                  </a:lnTo>
                  <a:lnTo>
                    <a:pt x="0" y="0"/>
                  </a:lnTo>
                  <a:lnTo>
                    <a:pt x="18" y="0"/>
                  </a:lnTo>
                  <a:lnTo>
                    <a:pt x="18" y="200"/>
                  </a:lnTo>
                  <a:lnTo>
                    <a:pt x="1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594"/>
            <p:cNvSpPr>
              <a:spLocks noEditPoints="1"/>
            </p:cNvSpPr>
            <p:nvPr>
              <p:custDataLst>
                <p:tags r:id="rId9"/>
              </p:custDataLst>
            </p:nvPr>
          </p:nvSpPr>
          <p:spPr bwMode="auto">
            <a:xfrm>
              <a:off x="5175250" y="5378451"/>
              <a:ext cx="728663" cy="95250"/>
            </a:xfrm>
            <a:custGeom>
              <a:avLst/>
              <a:gdLst>
                <a:gd name="T0" fmla="*/ 16 w 229"/>
                <a:gd name="T1" fmla="*/ 9 h 30"/>
                <a:gd name="T2" fmla="*/ 8 w 229"/>
                <a:gd name="T3" fmla="*/ 15 h 30"/>
                <a:gd name="T4" fmla="*/ 16 w 229"/>
                <a:gd name="T5" fmla="*/ 21 h 30"/>
                <a:gd name="T6" fmla="*/ 212 w 229"/>
                <a:gd name="T7" fmla="*/ 21 h 30"/>
                <a:gd name="T8" fmla="*/ 220 w 229"/>
                <a:gd name="T9" fmla="*/ 15 h 30"/>
                <a:gd name="T10" fmla="*/ 212 w 229"/>
                <a:gd name="T11" fmla="*/ 9 h 30"/>
                <a:gd name="T12" fmla="*/ 16 w 229"/>
                <a:gd name="T13" fmla="*/ 9 h 30"/>
                <a:gd name="T14" fmla="*/ 212 w 229"/>
                <a:gd name="T15" fmla="*/ 30 h 30"/>
                <a:gd name="T16" fmla="*/ 16 w 229"/>
                <a:gd name="T17" fmla="*/ 30 h 30"/>
                <a:gd name="T18" fmla="*/ 0 w 229"/>
                <a:gd name="T19" fmla="*/ 15 h 30"/>
                <a:gd name="T20" fmla="*/ 16 w 229"/>
                <a:gd name="T21" fmla="*/ 0 h 30"/>
                <a:gd name="T22" fmla="*/ 212 w 229"/>
                <a:gd name="T23" fmla="*/ 0 h 30"/>
                <a:gd name="T24" fmla="*/ 229 w 229"/>
                <a:gd name="T25" fmla="*/ 15 h 30"/>
                <a:gd name="T26" fmla="*/ 212 w 229"/>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0">
                  <a:moveTo>
                    <a:pt x="16" y="9"/>
                  </a:moveTo>
                  <a:cubicBezTo>
                    <a:pt x="12" y="9"/>
                    <a:pt x="8" y="12"/>
                    <a:pt x="8" y="15"/>
                  </a:cubicBezTo>
                  <a:cubicBezTo>
                    <a:pt x="8" y="19"/>
                    <a:pt x="12" y="21"/>
                    <a:pt x="16" y="21"/>
                  </a:cubicBezTo>
                  <a:cubicBezTo>
                    <a:pt x="212" y="21"/>
                    <a:pt x="212" y="21"/>
                    <a:pt x="212" y="21"/>
                  </a:cubicBezTo>
                  <a:cubicBezTo>
                    <a:pt x="217" y="21"/>
                    <a:pt x="220" y="19"/>
                    <a:pt x="220" y="15"/>
                  </a:cubicBezTo>
                  <a:cubicBezTo>
                    <a:pt x="220" y="12"/>
                    <a:pt x="217" y="9"/>
                    <a:pt x="212" y="9"/>
                  </a:cubicBezTo>
                  <a:cubicBezTo>
                    <a:pt x="16" y="9"/>
                    <a:pt x="16" y="9"/>
                    <a:pt x="16" y="9"/>
                  </a:cubicBezTo>
                  <a:close/>
                  <a:moveTo>
                    <a:pt x="212" y="30"/>
                  </a:moveTo>
                  <a:cubicBezTo>
                    <a:pt x="16" y="30"/>
                    <a:pt x="16" y="30"/>
                    <a:pt x="16" y="30"/>
                  </a:cubicBezTo>
                  <a:cubicBezTo>
                    <a:pt x="7" y="30"/>
                    <a:pt x="0" y="23"/>
                    <a:pt x="0" y="15"/>
                  </a:cubicBezTo>
                  <a:cubicBezTo>
                    <a:pt x="0" y="7"/>
                    <a:pt x="7" y="0"/>
                    <a:pt x="16" y="0"/>
                  </a:cubicBezTo>
                  <a:cubicBezTo>
                    <a:pt x="212" y="0"/>
                    <a:pt x="212" y="0"/>
                    <a:pt x="212" y="0"/>
                  </a:cubicBezTo>
                  <a:cubicBezTo>
                    <a:pt x="221" y="0"/>
                    <a:pt x="229" y="7"/>
                    <a:pt x="229" y="15"/>
                  </a:cubicBezTo>
                  <a:cubicBezTo>
                    <a:pt x="229" y="23"/>
                    <a:pt x="221" y="30"/>
                    <a:pt x="2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595"/>
            <p:cNvSpPr>
              <a:spLocks noEditPoints="1"/>
            </p:cNvSpPr>
            <p:nvPr>
              <p:custDataLst>
                <p:tags r:id="rId10"/>
              </p:custDataLst>
            </p:nvPr>
          </p:nvSpPr>
          <p:spPr bwMode="auto">
            <a:xfrm>
              <a:off x="5532438" y="4659313"/>
              <a:ext cx="161925" cy="177800"/>
            </a:xfrm>
            <a:custGeom>
              <a:avLst/>
              <a:gdLst>
                <a:gd name="T0" fmla="*/ 86 w 102"/>
                <a:gd name="T1" fmla="*/ 48 h 112"/>
                <a:gd name="T2" fmla="*/ 16 w 102"/>
                <a:gd name="T3" fmla="*/ 48 h 112"/>
                <a:gd name="T4" fmla="*/ 16 w 102"/>
                <a:gd name="T5" fmla="*/ 16 h 112"/>
                <a:gd name="T6" fmla="*/ 86 w 102"/>
                <a:gd name="T7" fmla="*/ 16 h 112"/>
                <a:gd name="T8" fmla="*/ 86 w 102"/>
                <a:gd name="T9" fmla="*/ 48 h 112"/>
                <a:gd name="T10" fmla="*/ 86 w 102"/>
                <a:gd name="T11" fmla="*/ 48 h 112"/>
                <a:gd name="T12" fmla="*/ 102 w 102"/>
                <a:gd name="T13" fmla="*/ 0 h 112"/>
                <a:gd name="T14" fmla="*/ 16 w 102"/>
                <a:gd name="T15" fmla="*/ 0 h 112"/>
                <a:gd name="T16" fmla="*/ 0 w 102"/>
                <a:gd name="T17" fmla="*/ 0 h 112"/>
                <a:gd name="T18" fmla="*/ 0 w 102"/>
                <a:gd name="T19" fmla="*/ 64 h 112"/>
                <a:gd name="T20" fmla="*/ 0 w 102"/>
                <a:gd name="T21" fmla="*/ 112 h 112"/>
                <a:gd name="T22" fmla="*/ 16 w 102"/>
                <a:gd name="T23" fmla="*/ 112 h 112"/>
                <a:gd name="T24" fmla="*/ 16 w 102"/>
                <a:gd name="T25" fmla="*/ 64 h 112"/>
                <a:gd name="T26" fmla="*/ 102 w 102"/>
                <a:gd name="T27" fmla="*/ 64 h 112"/>
                <a:gd name="T28" fmla="*/ 102 w 102"/>
                <a:gd name="T29" fmla="*/ 0 h 112"/>
                <a:gd name="T30" fmla="*/ 102 w 102"/>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12">
                  <a:moveTo>
                    <a:pt x="86" y="48"/>
                  </a:moveTo>
                  <a:lnTo>
                    <a:pt x="16" y="48"/>
                  </a:lnTo>
                  <a:lnTo>
                    <a:pt x="16" y="16"/>
                  </a:lnTo>
                  <a:lnTo>
                    <a:pt x="86" y="16"/>
                  </a:lnTo>
                  <a:lnTo>
                    <a:pt x="86" y="48"/>
                  </a:lnTo>
                  <a:lnTo>
                    <a:pt x="86" y="48"/>
                  </a:lnTo>
                  <a:close/>
                  <a:moveTo>
                    <a:pt x="102" y="0"/>
                  </a:moveTo>
                  <a:lnTo>
                    <a:pt x="16" y="0"/>
                  </a:lnTo>
                  <a:lnTo>
                    <a:pt x="0" y="0"/>
                  </a:lnTo>
                  <a:lnTo>
                    <a:pt x="0" y="64"/>
                  </a:lnTo>
                  <a:lnTo>
                    <a:pt x="0" y="112"/>
                  </a:lnTo>
                  <a:lnTo>
                    <a:pt x="16" y="112"/>
                  </a:lnTo>
                  <a:lnTo>
                    <a:pt x="16" y="64"/>
                  </a:lnTo>
                  <a:lnTo>
                    <a:pt x="102" y="64"/>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596"/>
            <p:cNvSpPr>
              <a:spLocks noEditPoints="1"/>
            </p:cNvSpPr>
            <p:nvPr>
              <p:custDataLst>
                <p:tags r:id="rId11"/>
              </p:custDataLst>
            </p:nvPr>
          </p:nvSpPr>
          <p:spPr bwMode="auto">
            <a:xfrm>
              <a:off x="5175250" y="4837113"/>
              <a:ext cx="728663" cy="258763"/>
            </a:xfrm>
            <a:custGeom>
              <a:avLst/>
              <a:gdLst>
                <a:gd name="T0" fmla="*/ 212 w 229"/>
                <a:gd name="T1" fmla="*/ 72 h 81"/>
                <a:gd name="T2" fmla="*/ 16 w 229"/>
                <a:gd name="T3" fmla="*/ 72 h 81"/>
                <a:gd name="T4" fmla="*/ 8 w 229"/>
                <a:gd name="T5" fmla="*/ 66 h 81"/>
                <a:gd name="T6" fmla="*/ 16 w 229"/>
                <a:gd name="T7" fmla="*/ 60 h 81"/>
                <a:gd name="T8" fmla="*/ 212 w 229"/>
                <a:gd name="T9" fmla="*/ 60 h 81"/>
                <a:gd name="T10" fmla="*/ 220 w 229"/>
                <a:gd name="T11" fmla="*/ 66 h 81"/>
                <a:gd name="T12" fmla="*/ 212 w 229"/>
                <a:gd name="T13" fmla="*/ 72 h 81"/>
                <a:gd name="T14" fmla="*/ 116 w 229"/>
                <a:gd name="T15" fmla="*/ 8 h 81"/>
                <a:gd name="T16" fmla="*/ 196 w 229"/>
                <a:gd name="T17" fmla="*/ 51 h 81"/>
                <a:gd name="T18" fmla="*/ 36 w 229"/>
                <a:gd name="T19" fmla="*/ 51 h 81"/>
                <a:gd name="T20" fmla="*/ 116 w 229"/>
                <a:gd name="T21" fmla="*/ 8 h 81"/>
                <a:gd name="T22" fmla="*/ 212 w 229"/>
                <a:gd name="T23" fmla="*/ 51 h 81"/>
                <a:gd name="T24" fmla="*/ 205 w 229"/>
                <a:gd name="T25" fmla="*/ 51 h 81"/>
                <a:gd name="T26" fmla="*/ 116 w 229"/>
                <a:gd name="T27" fmla="*/ 0 h 81"/>
                <a:gd name="T28" fmla="*/ 27 w 229"/>
                <a:gd name="T29" fmla="*/ 51 h 81"/>
                <a:gd name="T30" fmla="*/ 16 w 229"/>
                <a:gd name="T31" fmla="*/ 51 h 81"/>
                <a:gd name="T32" fmla="*/ 0 w 229"/>
                <a:gd name="T33" fmla="*/ 66 h 81"/>
                <a:gd name="T34" fmla="*/ 16 w 229"/>
                <a:gd name="T35" fmla="*/ 81 h 81"/>
                <a:gd name="T36" fmla="*/ 212 w 229"/>
                <a:gd name="T37" fmla="*/ 81 h 81"/>
                <a:gd name="T38" fmla="*/ 229 w 229"/>
                <a:gd name="T39" fmla="*/ 66 h 81"/>
                <a:gd name="T40" fmla="*/ 212 w 229"/>
                <a:gd name="T41" fmla="*/ 5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81">
                  <a:moveTo>
                    <a:pt x="212" y="72"/>
                  </a:moveTo>
                  <a:cubicBezTo>
                    <a:pt x="16" y="72"/>
                    <a:pt x="16" y="72"/>
                    <a:pt x="16" y="72"/>
                  </a:cubicBezTo>
                  <a:cubicBezTo>
                    <a:pt x="12" y="72"/>
                    <a:pt x="8" y="69"/>
                    <a:pt x="8" y="66"/>
                  </a:cubicBezTo>
                  <a:cubicBezTo>
                    <a:pt x="8" y="62"/>
                    <a:pt x="12" y="60"/>
                    <a:pt x="16" y="60"/>
                  </a:cubicBezTo>
                  <a:cubicBezTo>
                    <a:pt x="212" y="60"/>
                    <a:pt x="212" y="60"/>
                    <a:pt x="212" y="60"/>
                  </a:cubicBezTo>
                  <a:cubicBezTo>
                    <a:pt x="217" y="60"/>
                    <a:pt x="220" y="62"/>
                    <a:pt x="220" y="66"/>
                  </a:cubicBezTo>
                  <a:cubicBezTo>
                    <a:pt x="220" y="69"/>
                    <a:pt x="217" y="72"/>
                    <a:pt x="212" y="72"/>
                  </a:cubicBezTo>
                  <a:close/>
                  <a:moveTo>
                    <a:pt x="116" y="8"/>
                  </a:moveTo>
                  <a:cubicBezTo>
                    <a:pt x="150" y="8"/>
                    <a:pt x="181" y="25"/>
                    <a:pt x="196" y="51"/>
                  </a:cubicBezTo>
                  <a:cubicBezTo>
                    <a:pt x="36" y="51"/>
                    <a:pt x="36" y="51"/>
                    <a:pt x="36" y="51"/>
                  </a:cubicBezTo>
                  <a:cubicBezTo>
                    <a:pt x="51" y="25"/>
                    <a:pt x="82" y="8"/>
                    <a:pt x="116" y="8"/>
                  </a:cubicBezTo>
                  <a:close/>
                  <a:moveTo>
                    <a:pt x="212" y="51"/>
                  </a:moveTo>
                  <a:cubicBezTo>
                    <a:pt x="205" y="51"/>
                    <a:pt x="205" y="51"/>
                    <a:pt x="205" y="51"/>
                  </a:cubicBezTo>
                  <a:cubicBezTo>
                    <a:pt x="190" y="20"/>
                    <a:pt x="155" y="0"/>
                    <a:pt x="116" y="0"/>
                  </a:cubicBezTo>
                  <a:cubicBezTo>
                    <a:pt x="78" y="0"/>
                    <a:pt x="42" y="20"/>
                    <a:pt x="27" y="51"/>
                  </a:cubicBezTo>
                  <a:cubicBezTo>
                    <a:pt x="16" y="51"/>
                    <a:pt x="16" y="51"/>
                    <a:pt x="16" y="51"/>
                  </a:cubicBezTo>
                  <a:cubicBezTo>
                    <a:pt x="7" y="51"/>
                    <a:pt x="0" y="58"/>
                    <a:pt x="0" y="66"/>
                  </a:cubicBezTo>
                  <a:cubicBezTo>
                    <a:pt x="0" y="74"/>
                    <a:pt x="7" y="81"/>
                    <a:pt x="16" y="81"/>
                  </a:cubicBezTo>
                  <a:cubicBezTo>
                    <a:pt x="212" y="81"/>
                    <a:pt x="212" y="81"/>
                    <a:pt x="212" y="81"/>
                  </a:cubicBezTo>
                  <a:cubicBezTo>
                    <a:pt x="221" y="81"/>
                    <a:pt x="229" y="74"/>
                    <a:pt x="229" y="66"/>
                  </a:cubicBezTo>
                  <a:cubicBezTo>
                    <a:pt x="229" y="58"/>
                    <a:pt x="221" y="51"/>
                    <a:pt x="21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9" name="Oval 148"/>
          <p:cNvSpPr/>
          <p:nvPr/>
        </p:nvSpPr>
        <p:spPr>
          <a:xfrm>
            <a:off x="3135553" y="1940632"/>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3287052" y="2180208"/>
            <a:ext cx="469306" cy="292237"/>
            <a:chOff x="8065804" y="5261688"/>
            <a:chExt cx="517525" cy="322263"/>
          </a:xfrm>
          <a:solidFill>
            <a:srgbClr val="003DA1"/>
          </a:solidFill>
        </p:grpSpPr>
        <p:sp>
          <p:nvSpPr>
            <p:cNvPr id="151" name="Freeform 15"/>
            <p:cNvSpPr>
              <a:spLocks noEditPoints="1"/>
            </p:cNvSpPr>
            <p:nvPr/>
          </p:nvSpPr>
          <p:spPr bwMode="auto">
            <a:xfrm>
              <a:off x="8265829" y="5328363"/>
              <a:ext cx="115888" cy="192088"/>
            </a:xfrm>
            <a:custGeom>
              <a:avLst/>
              <a:gdLst>
                <a:gd name="T0" fmla="*/ 37 w 67"/>
                <a:gd name="T1" fmla="*/ 86 h 110"/>
                <a:gd name="T2" fmla="*/ 37 w 67"/>
                <a:gd name="T3" fmla="*/ 86 h 110"/>
                <a:gd name="T4" fmla="*/ 50 w 67"/>
                <a:gd name="T5" fmla="*/ 74 h 110"/>
                <a:gd name="T6" fmla="*/ 37 w 67"/>
                <a:gd name="T7" fmla="*/ 63 h 110"/>
                <a:gd name="T8" fmla="*/ 37 w 67"/>
                <a:gd name="T9" fmla="*/ 86 h 110"/>
                <a:gd name="T10" fmla="*/ 30 w 67"/>
                <a:gd name="T11" fmla="*/ 24 h 110"/>
                <a:gd name="T12" fmla="*/ 30 w 67"/>
                <a:gd name="T13" fmla="*/ 24 h 110"/>
                <a:gd name="T14" fmla="*/ 19 w 67"/>
                <a:gd name="T15" fmla="*/ 34 h 110"/>
                <a:gd name="T16" fmla="*/ 30 w 67"/>
                <a:gd name="T17" fmla="*/ 43 h 110"/>
                <a:gd name="T18" fmla="*/ 30 w 67"/>
                <a:gd name="T19" fmla="*/ 24 h 110"/>
                <a:gd name="T20" fmla="*/ 30 w 67"/>
                <a:gd name="T21" fmla="*/ 61 h 110"/>
                <a:gd name="T22" fmla="*/ 30 w 67"/>
                <a:gd name="T23" fmla="*/ 61 h 110"/>
                <a:gd name="T24" fmla="*/ 29 w 67"/>
                <a:gd name="T25" fmla="*/ 61 h 110"/>
                <a:gd name="T26" fmla="*/ 27 w 67"/>
                <a:gd name="T27" fmla="*/ 61 h 110"/>
                <a:gd name="T28" fmla="*/ 25 w 67"/>
                <a:gd name="T29" fmla="*/ 60 h 110"/>
                <a:gd name="T30" fmla="*/ 2 w 67"/>
                <a:gd name="T31" fmla="*/ 36 h 110"/>
                <a:gd name="T32" fmla="*/ 11 w 67"/>
                <a:gd name="T33" fmla="*/ 16 h 110"/>
                <a:gd name="T34" fmla="*/ 30 w 67"/>
                <a:gd name="T35" fmla="*/ 10 h 110"/>
                <a:gd name="T36" fmla="*/ 30 w 67"/>
                <a:gd name="T37" fmla="*/ 0 h 110"/>
                <a:gd name="T38" fmla="*/ 37 w 67"/>
                <a:gd name="T39" fmla="*/ 0 h 110"/>
                <a:gd name="T40" fmla="*/ 37 w 67"/>
                <a:gd name="T41" fmla="*/ 10 h 110"/>
                <a:gd name="T42" fmla="*/ 64 w 67"/>
                <a:gd name="T43" fmla="*/ 35 h 110"/>
                <a:gd name="T44" fmla="*/ 47 w 67"/>
                <a:gd name="T45" fmla="*/ 35 h 110"/>
                <a:gd name="T46" fmla="*/ 37 w 67"/>
                <a:gd name="T47" fmla="*/ 24 h 110"/>
                <a:gd name="T48" fmla="*/ 37 w 67"/>
                <a:gd name="T49" fmla="*/ 45 h 110"/>
                <a:gd name="T50" fmla="*/ 58 w 67"/>
                <a:gd name="T51" fmla="*/ 54 h 110"/>
                <a:gd name="T52" fmla="*/ 67 w 67"/>
                <a:gd name="T53" fmla="*/ 73 h 110"/>
                <a:gd name="T54" fmla="*/ 60 w 67"/>
                <a:gd name="T55" fmla="*/ 90 h 110"/>
                <a:gd name="T56" fmla="*/ 37 w 67"/>
                <a:gd name="T57" fmla="*/ 100 h 110"/>
                <a:gd name="T58" fmla="*/ 37 w 67"/>
                <a:gd name="T59" fmla="*/ 110 h 110"/>
                <a:gd name="T60" fmla="*/ 30 w 67"/>
                <a:gd name="T61" fmla="*/ 110 h 110"/>
                <a:gd name="T62" fmla="*/ 30 w 67"/>
                <a:gd name="T63" fmla="*/ 100 h 110"/>
                <a:gd name="T64" fmla="*/ 0 w 67"/>
                <a:gd name="T65" fmla="*/ 70 h 110"/>
                <a:gd name="T66" fmla="*/ 17 w 67"/>
                <a:gd name="T67" fmla="*/ 70 h 110"/>
                <a:gd name="T68" fmla="*/ 17 w 67"/>
                <a:gd name="T69" fmla="*/ 70 h 110"/>
                <a:gd name="T70" fmla="*/ 30 w 67"/>
                <a:gd name="T71" fmla="*/ 86 h 110"/>
                <a:gd name="T72" fmla="*/ 30 w 67"/>
                <a:gd name="T73"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10">
                  <a:moveTo>
                    <a:pt x="37" y="86"/>
                  </a:moveTo>
                  <a:lnTo>
                    <a:pt x="37" y="86"/>
                  </a:lnTo>
                  <a:cubicBezTo>
                    <a:pt x="45" y="84"/>
                    <a:pt x="50" y="80"/>
                    <a:pt x="50" y="74"/>
                  </a:cubicBezTo>
                  <a:cubicBezTo>
                    <a:pt x="50" y="69"/>
                    <a:pt x="47" y="66"/>
                    <a:pt x="37" y="63"/>
                  </a:cubicBezTo>
                  <a:lnTo>
                    <a:pt x="37" y="86"/>
                  </a:lnTo>
                  <a:close/>
                  <a:moveTo>
                    <a:pt x="30" y="24"/>
                  </a:moveTo>
                  <a:lnTo>
                    <a:pt x="30" y="24"/>
                  </a:lnTo>
                  <a:cubicBezTo>
                    <a:pt x="23" y="24"/>
                    <a:pt x="19" y="28"/>
                    <a:pt x="19" y="34"/>
                  </a:cubicBezTo>
                  <a:cubicBezTo>
                    <a:pt x="19" y="39"/>
                    <a:pt x="21" y="41"/>
                    <a:pt x="30" y="43"/>
                  </a:cubicBezTo>
                  <a:lnTo>
                    <a:pt x="30" y="24"/>
                  </a:lnTo>
                  <a:close/>
                  <a:moveTo>
                    <a:pt x="30" y="61"/>
                  </a:moveTo>
                  <a:lnTo>
                    <a:pt x="30" y="61"/>
                  </a:lnTo>
                  <a:cubicBezTo>
                    <a:pt x="29" y="61"/>
                    <a:pt x="29" y="61"/>
                    <a:pt x="29" y="61"/>
                  </a:cubicBezTo>
                  <a:cubicBezTo>
                    <a:pt x="29" y="61"/>
                    <a:pt x="28" y="61"/>
                    <a:pt x="27" y="61"/>
                  </a:cubicBezTo>
                  <a:cubicBezTo>
                    <a:pt x="27" y="60"/>
                    <a:pt x="26" y="60"/>
                    <a:pt x="25" y="60"/>
                  </a:cubicBezTo>
                  <a:cubicBezTo>
                    <a:pt x="9" y="56"/>
                    <a:pt x="2" y="49"/>
                    <a:pt x="2" y="36"/>
                  </a:cubicBezTo>
                  <a:cubicBezTo>
                    <a:pt x="2" y="28"/>
                    <a:pt x="5" y="21"/>
                    <a:pt x="11" y="16"/>
                  </a:cubicBezTo>
                  <a:cubicBezTo>
                    <a:pt x="16" y="12"/>
                    <a:pt x="20" y="11"/>
                    <a:pt x="30" y="10"/>
                  </a:cubicBezTo>
                  <a:lnTo>
                    <a:pt x="30" y="0"/>
                  </a:lnTo>
                  <a:lnTo>
                    <a:pt x="37" y="0"/>
                  </a:lnTo>
                  <a:lnTo>
                    <a:pt x="37" y="10"/>
                  </a:lnTo>
                  <a:cubicBezTo>
                    <a:pt x="53" y="11"/>
                    <a:pt x="63" y="21"/>
                    <a:pt x="64" y="35"/>
                  </a:cubicBezTo>
                  <a:lnTo>
                    <a:pt x="47" y="35"/>
                  </a:lnTo>
                  <a:cubicBezTo>
                    <a:pt x="47" y="29"/>
                    <a:pt x="42" y="24"/>
                    <a:pt x="37" y="24"/>
                  </a:cubicBezTo>
                  <a:lnTo>
                    <a:pt x="37" y="45"/>
                  </a:lnTo>
                  <a:cubicBezTo>
                    <a:pt x="48" y="48"/>
                    <a:pt x="53" y="50"/>
                    <a:pt x="58" y="54"/>
                  </a:cubicBezTo>
                  <a:cubicBezTo>
                    <a:pt x="64" y="58"/>
                    <a:pt x="67" y="65"/>
                    <a:pt x="67" y="73"/>
                  </a:cubicBezTo>
                  <a:cubicBezTo>
                    <a:pt x="67" y="80"/>
                    <a:pt x="64" y="85"/>
                    <a:pt x="60" y="90"/>
                  </a:cubicBezTo>
                  <a:cubicBezTo>
                    <a:pt x="54" y="96"/>
                    <a:pt x="48" y="99"/>
                    <a:pt x="37" y="100"/>
                  </a:cubicBezTo>
                  <a:lnTo>
                    <a:pt x="37" y="110"/>
                  </a:lnTo>
                  <a:lnTo>
                    <a:pt x="30" y="110"/>
                  </a:lnTo>
                  <a:lnTo>
                    <a:pt x="30" y="100"/>
                  </a:lnTo>
                  <a:cubicBezTo>
                    <a:pt x="11" y="98"/>
                    <a:pt x="1" y="88"/>
                    <a:pt x="0" y="70"/>
                  </a:cubicBezTo>
                  <a:lnTo>
                    <a:pt x="17" y="70"/>
                  </a:lnTo>
                  <a:lnTo>
                    <a:pt x="17" y="70"/>
                  </a:lnTo>
                  <a:cubicBezTo>
                    <a:pt x="17" y="78"/>
                    <a:pt x="21" y="84"/>
                    <a:pt x="30" y="86"/>
                  </a:cubicBezTo>
                  <a:lnTo>
                    <a:pt x="30"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6"/>
            <p:cNvSpPr>
              <a:spLocks noEditPoints="1"/>
            </p:cNvSpPr>
            <p:nvPr/>
          </p:nvSpPr>
          <p:spPr bwMode="auto">
            <a:xfrm>
              <a:off x="8065804" y="5261688"/>
              <a:ext cx="517525" cy="322263"/>
            </a:xfrm>
            <a:custGeom>
              <a:avLst/>
              <a:gdLst>
                <a:gd name="T0" fmla="*/ 14 w 300"/>
                <a:gd name="T1" fmla="*/ 165 h 184"/>
                <a:gd name="T2" fmla="*/ 14 w 300"/>
                <a:gd name="T3" fmla="*/ 165 h 184"/>
                <a:gd name="T4" fmla="*/ 62 w 300"/>
                <a:gd name="T5" fmla="*/ 169 h 184"/>
                <a:gd name="T6" fmla="*/ 62 w 300"/>
                <a:gd name="T7" fmla="*/ 169 h 184"/>
                <a:gd name="T8" fmla="*/ 148 w 300"/>
                <a:gd name="T9" fmla="*/ 160 h 184"/>
                <a:gd name="T10" fmla="*/ 237 w 300"/>
                <a:gd name="T11" fmla="*/ 151 h 184"/>
                <a:gd name="T12" fmla="*/ 285 w 300"/>
                <a:gd name="T13" fmla="*/ 156 h 184"/>
                <a:gd name="T14" fmla="*/ 285 w 300"/>
                <a:gd name="T15" fmla="*/ 19 h 184"/>
                <a:gd name="T16" fmla="*/ 237 w 300"/>
                <a:gd name="T17" fmla="*/ 14 h 184"/>
                <a:gd name="T18" fmla="*/ 151 w 300"/>
                <a:gd name="T19" fmla="*/ 23 h 184"/>
                <a:gd name="T20" fmla="*/ 62 w 300"/>
                <a:gd name="T21" fmla="*/ 33 h 184"/>
                <a:gd name="T22" fmla="*/ 14 w 300"/>
                <a:gd name="T23" fmla="*/ 28 h 184"/>
                <a:gd name="T24" fmla="*/ 14 w 300"/>
                <a:gd name="T25" fmla="*/ 165 h 184"/>
                <a:gd name="T26" fmla="*/ 62 w 300"/>
                <a:gd name="T27" fmla="*/ 184 h 184"/>
                <a:gd name="T28" fmla="*/ 62 w 300"/>
                <a:gd name="T29" fmla="*/ 184 h 184"/>
                <a:gd name="T30" fmla="*/ 5 w 300"/>
                <a:gd name="T31" fmla="*/ 178 h 184"/>
                <a:gd name="T32" fmla="*/ 0 w 300"/>
                <a:gd name="T33" fmla="*/ 171 h 184"/>
                <a:gd name="T34" fmla="*/ 0 w 300"/>
                <a:gd name="T35" fmla="*/ 19 h 184"/>
                <a:gd name="T36" fmla="*/ 7 w 300"/>
                <a:gd name="T37" fmla="*/ 11 h 184"/>
                <a:gd name="T38" fmla="*/ 9 w 300"/>
                <a:gd name="T39" fmla="*/ 11 h 184"/>
                <a:gd name="T40" fmla="*/ 62 w 300"/>
                <a:gd name="T41" fmla="*/ 18 h 184"/>
                <a:gd name="T42" fmla="*/ 148 w 300"/>
                <a:gd name="T43" fmla="*/ 8 h 184"/>
                <a:gd name="T44" fmla="*/ 237 w 300"/>
                <a:gd name="T45" fmla="*/ 0 h 184"/>
                <a:gd name="T46" fmla="*/ 294 w 300"/>
                <a:gd name="T47" fmla="*/ 6 h 184"/>
                <a:gd name="T48" fmla="*/ 300 w 300"/>
                <a:gd name="T49" fmla="*/ 13 h 184"/>
                <a:gd name="T50" fmla="*/ 300 w 300"/>
                <a:gd name="T51" fmla="*/ 165 h 184"/>
                <a:gd name="T52" fmla="*/ 297 w 300"/>
                <a:gd name="T53" fmla="*/ 171 h 184"/>
                <a:gd name="T54" fmla="*/ 290 w 300"/>
                <a:gd name="T55" fmla="*/ 172 h 184"/>
                <a:gd name="T56" fmla="*/ 237 w 300"/>
                <a:gd name="T57" fmla="*/ 166 h 184"/>
                <a:gd name="T58" fmla="*/ 151 w 300"/>
                <a:gd name="T59" fmla="*/ 175 h 184"/>
                <a:gd name="T60" fmla="*/ 62 w 300"/>
                <a:gd name="T61" fmla="*/ 184 h 184"/>
                <a:gd name="T62" fmla="*/ 62 w 300"/>
                <a:gd name="T6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184">
                  <a:moveTo>
                    <a:pt x="14" y="165"/>
                  </a:moveTo>
                  <a:lnTo>
                    <a:pt x="14" y="165"/>
                  </a:lnTo>
                  <a:cubicBezTo>
                    <a:pt x="30" y="168"/>
                    <a:pt x="45" y="169"/>
                    <a:pt x="62" y="169"/>
                  </a:cubicBezTo>
                  <a:lnTo>
                    <a:pt x="62" y="169"/>
                  </a:lnTo>
                  <a:cubicBezTo>
                    <a:pt x="91" y="169"/>
                    <a:pt x="120" y="165"/>
                    <a:pt x="148" y="160"/>
                  </a:cubicBezTo>
                  <a:cubicBezTo>
                    <a:pt x="177" y="156"/>
                    <a:pt x="207" y="151"/>
                    <a:pt x="237" y="151"/>
                  </a:cubicBezTo>
                  <a:cubicBezTo>
                    <a:pt x="254" y="151"/>
                    <a:pt x="269" y="153"/>
                    <a:pt x="285" y="156"/>
                  </a:cubicBezTo>
                  <a:lnTo>
                    <a:pt x="285" y="19"/>
                  </a:lnTo>
                  <a:cubicBezTo>
                    <a:pt x="269" y="16"/>
                    <a:pt x="254" y="14"/>
                    <a:pt x="237" y="14"/>
                  </a:cubicBezTo>
                  <a:cubicBezTo>
                    <a:pt x="208" y="14"/>
                    <a:pt x="179" y="19"/>
                    <a:pt x="151" y="23"/>
                  </a:cubicBezTo>
                  <a:cubicBezTo>
                    <a:pt x="122" y="28"/>
                    <a:pt x="92" y="33"/>
                    <a:pt x="62" y="33"/>
                  </a:cubicBezTo>
                  <a:cubicBezTo>
                    <a:pt x="45" y="33"/>
                    <a:pt x="30" y="31"/>
                    <a:pt x="14" y="28"/>
                  </a:cubicBezTo>
                  <a:lnTo>
                    <a:pt x="14" y="165"/>
                  </a:lnTo>
                  <a:close/>
                  <a:moveTo>
                    <a:pt x="62" y="184"/>
                  </a:moveTo>
                  <a:lnTo>
                    <a:pt x="62" y="184"/>
                  </a:lnTo>
                  <a:cubicBezTo>
                    <a:pt x="42" y="184"/>
                    <a:pt x="23" y="182"/>
                    <a:pt x="5" y="178"/>
                  </a:cubicBezTo>
                  <a:cubicBezTo>
                    <a:pt x="2" y="177"/>
                    <a:pt x="0" y="174"/>
                    <a:pt x="0" y="171"/>
                  </a:cubicBezTo>
                  <a:lnTo>
                    <a:pt x="0" y="19"/>
                  </a:lnTo>
                  <a:cubicBezTo>
                    <a:pt x="0" y="15"/>
                    <a:pt x="3" y="11"/>
                    <a:pt x="7" y="11"/>
                  </a:cubicBezTo>
                  <a:cubicBezTo>
                    <a:pt x="8" y="11"/>
                    <a:pt x="8" y="11"/>
                    <a:pt x="9" y="11"/>
                  </a:cubicBezTo>
                  <a:cubicBezTo>
                    <a:pt x="26" y="16"/>
                    <a:pt x="43" y="18"/>
                    <a:pt x="62" y="18"/>
                  </a:cubicBezTo>
                  <a:cubicBezTo>
                    <a:pt x="91" y="18"/>
                    <a:pt x="120" y="13"/>
                    <a:pt x="148" y="8"/>
                  </a:cubicBezTo>
                  <a:cubicBezTo>
                    <a:pt x="177" y="4"/>
                    <a:pt x="207" y="0"/>
                    <a:pt x="237" y="0"/>
                  </a:cubicBezTo>
                  <a:cubicBezTo>
                    <a:pt x="257" y="0"/>
                    <a:pt x="276" y="2"/>
                    <a:pt x="294" y="6"/>
                  </a:cubicBezTo>
                  <a:cubicBezTo>
                    <a:pt x="297" y="7"/>
                    <a:pt x="300" y="10"/>
                    <a:pt x="300" y="13"/>
                  </a:cubicBezTo>
                  <a:lnTo>
                    <a:pt x="300" y="165"/>
                  </a:lnTo>
                  <a:cubicBezTo>
                    <a:pt x="300" y="167"/>
                    <a:pt x="298" y="169"/>
                    <a:pt x="297" y="171"/>
                  </a:cubicBezTo>
                  <a:cubicBezTo>
                    <a:pt x="295" y="172"/>
                    <a:pt x="292" y="173"/>
                    <a:pt x="290" y="172"/>
                  </a:cubicBezTo>
                  <a:cubicBezTo>
                    <a:pt x="273" y="168"/>
                    <a:pt x="256" y="166"/>
                    <a:pt x="237" y="166"/>
                  </a:cubicBezTo>
                  <a:cubicBezTo>
                    <a:pt x="208" y="166"/>
                    <a:pt x="179" y="171"/>
                    <a:pt x="151" y="175"/>
                  </a:cubicBezTo>
                  <a:cubicBezTo>
                    <a:pt x="122" y="180"/>
                    <a:pt x="92" y="184"/>
                    <a:pt x="62" y="184"/>
                  </a:cubicBezTo>
                  <a:lnTo>
                    <a:pt x="62" y="1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a:grpSpLocks noChangeAspect="1"/>
          </p:cNvGrpSpPr>
          <p:nvPr/>
        </p:nvGrpSpPr>
        <p:grpSpPr bwMode="auto">
          <a:xfrm>
            <a:off x="3874002" y="3856553"/>
            <a:ext cx="483536" cy="470675"/>
            <a:chOff x="3722" y="2027"/>
            <a:chExt cx="188" cy="183"/>
          </a:xfrm>
          <a:solidFill>
            <a:srgbClr val="003DA1"/>
          </a:solidFill>
        </p:grpSpPr>
        <p:sp>
          <p:nvSpPr>
            <p:cNvPr id="45" name="Freeform 44"/>
            <p:cNvSpPr>
              <a:spLocks noEditPoints="1"/>
            </p:cNvSpPr>
            <p:nvPr/>
          </p:nvSpPr>
          <p:spPr bwMode="auto">
            <a:xfrm>
              <a:off x="3722" y="2027"/>
              <a:ext cx="188" cy="183"/>
            </a:xfrm>
            <a:custGeom>
              <a:avLst/>
              <a:gdLst>
                <a:gd name="T0" fmla="*/ 261 w 301"/>
                <a:gd name="T1" fmla="*/ 283 h 298"/>
                <a:gd name="T2" fmla="*/ 261 w 301"/>
                <a:gd name="T3" fmla="*/ 283 h 298"/>
                <a:gd name="T4" fmla="*/ 81 w 301"/>
                <a:gd name="T5" fmla="*/ 283 h 298"/>
                <a:gd name="T6" fmla="*/ 74 w 301"/>
                <a:gd name="T7" fmla="*/ 260 h 298"/>
                <a:gd name="T8" fmla="*/ 224 w 301"/>
                <a:gd name="T9" fmla="*/ 260 h 298"/>
                <a:gd name="T10" fmla="*/ 231 w 301"/>
                <a:gd name="T11" fmla="*/ 256 h 298"/>
                <a:gd name="T12" fmla="*/ 231 w 301"/>
                <a:gd name="T13" fmla="*/ 249 h 298"/>
                <a:gd name="T14" fmla="*/ 237 w 301"/>
                <a:gd name="T15" fmla="*/ 132 h 298"/>
                <a:gd name="T16" fmla="*/ 254 w 301"/>
                <a:gd name="T17" fmla="*/ 51 h 298"/>
                <a:gd name="T18" fmla="*/ 277 w 301"/>
                <a:gd name="T19" fmla="*/ 51 h 298"/>
                <a:gd name="T20" fmla="*/ 265 w 301"/>
                <a:gd name="T21" fmla="*/ 144 h 298"/>
                <a:gd name="T22" fmla="*/ 261 w 301"/>
                <a:gd name="T23" fmla="*/ 283 h 298"/>
                <a:gd name="T24" fmla="*/ 33 w 301"/>
                <a:gd name="T25" fmla="*/ 245 h 298"/>
                <a:gd name="T26" fmla="*/ 33 w 301"/>
                <a:gd name="T27" fmla="*/ 245 h 298"/>
                <a:gd name="T28" fmla="*/ 41 w 301"/>
                <a:gd name="T29" fmla="*/ 132 h 298"/>
                <a:gd name="T30" fmla="*/ 51 w 301"/>
                <a:gd name="T31" fmla="*/ 14 h 298"/>
                <a:gd name="T32" fmla="*/ 231 w 301"/>
                <a:gd name="T33" fmla="*/ 14 h 298"/>
                <a:gd name="T34" fmla="*/ 223 w 301"/>
                <a:gd name="T35" fmla="*/ 127 h 298"/>
                <a:gd name="T36" fmla="*/ 213 w 301"/>
                <a:gd name="T37" fmla="*/ 245 h 298"/>
                <a:gd name="T38" fmla="*/ 33 w 301"/>
                <a:gd name="T39" fmla="*/ 245 h 298"/>
                <a:gd name="T40" fmla="*/ 291 w 301"/>
                <a:gd name="T41" fmla="*/ 42 h 298"/>
                <a:gd name="T42" fmla="*/ 291 w 301"/>
                <a:gd name="T43" fmla="*/ 42 h 298"/>
                <a:gd name="T44" fmla="*/ 283 w 301"/>
                <a:gd name="T45" fmla="*/ 36 h 298"/>
                <a:gd name="T46" fmla="*/ 253 w 301"/>
                <a:gd name="T47" fmla="*/ 36 h 298"/>
                <a:gd name="T48" fmla="*/ 242 w 301"/>
                <a:gd name="T49" fmla="*/ 3 h 298"/>
                <a:gd name="T50" fmla="*/ 235 w 301"/>
                <a:gd name="T51" fmla="*/ 0 h 298"/>
                <a:gd name="T52" fmla="*/ 40 w 301"/>
                <a:gd name="T53" fmla="*/ 0 h 298"/>
                <a:gd name="T54" fmla="*/ 33 w 301"/>
                <a:gd name="T55" fmla="*/ 2 h 298"/>
                <a:gd name="T56" fmla="*/ 33 w 301"/>
                <a:gd name="T57" fmla="*/ 10 h 298"/>
                <a:gd name="T58" fmla="*/ 27 w 301"/>
                <a:gd name="T59" fmla="*/ 127 h 298"/>
                <a:gd name="T60" fmla="*/ 22 w 301"/>
                <a:gd name="T61" fmla="*/ 255 h 298"/>
                <a:gd name="T62" fmla="*/ 29 w 301"/>
                <a:gd name="T63" fmla="*/ 260 h 298"/>
                <a:gd name="T64" fmla="*/ 59 w 301"/>
                <a:gd name="T65" fmla="*/ 260 h 298"/>
                <a:gd name="T66" fmla="*/ 69 w 301"/>
                <a:gd name="T67" fmla="*/ 293 h 298"/>
                <a:gd name="T68" fmla="*/ 77 w 301"/>
                <a:gd name="T69" fmla="*/ 298 h 298"/>
                <a:gd name="T70" fmla="*/ 263 w 301"/>
                <a:gd name="T71" fmla="*/ 298 h 298"/>
                <a:gd name="T72" fmla="*/ 274 w 301"/>
                <a:gd name="T73" fmla="*/ 292 h 298"/>
                <a:gd name="T74" fmla="*/ 276 w 301"/>
                <a:gd name="T75" fmla="*/ 279 h 298"/>
                <a:gd name="T76" fmla="*/ 279 w 301"/>
                <a:gd name="T77" fmla="*/ 150 h 298"/>
                <a:gd name="T78" fmla="*/ 291 w 301"/>
                <a:gd name="T79" fmla="*/ 4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298">
                  <a:moveTo>
                    <a:pt x="261" y="283"/>
                  </a:moveTo>
                  <a:lnTo>
                    <a:pt x="261" y="283"/>
                  </a:lnTo>
                  <a:lnTo>
                    <a:pt x="81" y="283"/>
                  </a:lnTo>
                  <a:cubicBezTo>
                    <a:pt x="78" y="275"/>
                    <a:pt x="76" y="267"/>
                    <a:pt x="74" y="260"/>
                  </a:cubicBezTo>
                  <a:lnTo>
                    <a:pt x="224" y="260"/>
                  </a:lnTo>
                  <a:cubicBezTo>
                    <a:pt x="226" y="260"/>
                    <a:pt x="229" y="258"/>
                    <a:pt x="231" y="256"/>
                  </a:cubicBezTo>
                  <a:cubicBezTo>
                    <a:pt x="232" y="254"/>
                    <a:pt x="232" y="251"/>
                    <a:pt x="231" y="249"/>
                  </a:cubicBezTo>
                  <a:cubicBezTo>
                    <a:pt x="211" y="206"/>
                    <a:pt x="224" y="170"/>
                    <a:pt x="237" y="132"/>
                  </a:cubicBezTo>
                  <a:cubicBezTo>
                    <a:pt x="246" y="106"/>
                    <a:pt x="255" y="80"/>
                    <a:pt x="254" y="51"/>
                  </a:cubicBezTo>
                  <a:lnTo>
                    <a:pt x="277" y="51"/>
                  </a:lnTo>
                  <a:cubicBezTo>
                    <a:pt x="285" y="92"/>
                    <a:pt x="275" y="117"/>
                    <a:pt x="265" y="144"/>
                  </a:cubicBezTo>
                  <a:cubicBezTo>
                    <a:pt x="251" y="179"/>
                    <a:pt x="238" y="215"/>
                    <a:pt x="261" y="283"/>
                  </a:cubicBezTo>
                  <a:close/>
                  <a:moveTo>
                    <a:pt x="33" y="245"/>
                  </a:moveTo>
                  <a:lnTo>
                    <a:pt x="33" y="245"/>
                  </a:lnTo>
                  <a:cubicBezTo>
                    <a:pt x="16" y="204"/>
                    <a:pt x="28" y="169"/>
                    <a:pt x="41" y="132"/>
                  </a:cubicBezTo>
                  <a:cubicBezTo>
                    <a:pt x="54" y="95"/>
                    <a:pt x="67" y="58"/>
                    <a:pt x="51" y="14"/>
                  </a:cubicBezTo>
                  <a:lnTo>
                    <a:pt x="231" y="14"/>
                  </a:lnTo>
                  <a:cubicBezTo>
                    <a:pt x="248" y="55"/>
                    <a:pt x="236" y="90"/>
                    <a:pt x="223" y="127"/>
                  </a:cubicBezTo>
                  <a:cubicBezTo>
                    <a:pt x="210" y="163"/>
                    <a:pt x="197" y="201"/>
                    <a:pt x="213" y="245"/>
                  </a:cubicBezTo>
                  <a:lnTo>
                    <a:pt x="33" y="245"/>
                  </a:lnTo>
                  <a:close/>
                  <a:moveTo>
                    <a:pt x="291" y="42"/>
                  </a:moveTo>
                  <a:lnTo>
                    <a:pt x="291" y="42"/>
                  </a:lnTo>
                  <a:cubicBezTo>
                    <a:pt x="290" y="39"/>
                    <a:pt x="287" y="36"/>
                    <a:pt x="283" y="36"/>
                  </a:cubicBezTo>
                  <a:lnTo>
                    <a:pt x="253" y="36"/>
                  </a:lnTo>
                  <a:cubicBezTo>
                    <a:pt x="251" y="26"/>
                    <a:pt x="248" y="15"/>
                    <a:pt x="242" y="3"/>
                  </a:cubicBezTo>
                  <a:cubicBezTo>
                    <a:pt x="241" y="1"/>
                    <a:pt x="238" y="0"/>
                    <a:pt x="235" y="0"/>
                  </a:cubicBezTo>
                  <a:lnTo>
                    <a:pt x="40" y="0"/>
                  </a:lnTo>
                  <a:cubicBezTo>
                    <a:pt x="37" y="0"/>
                    <a:pt x="35" y="1"/>
                    <a:pt x="33" y="2"/>
                  </a:cubicBezTo>
                  <a:cubicBezTo>
                    <a:pt x="32" y="5"/>
                    <a:pt x="32" y="8"/>
                    <a:pt x="33" y="10"/>
                  </a:cubicBezTo>
                  <a:cubicBezTo>
                    <a:pt x="53" y="53"/>
                    <a:pt x="40" y="89"/>
                    <a:pt x="27" y="127"/>
                  </a:cubicBezTo>
                  <a:cubicBezTo>
                    <a:pt x="13" y="166"/>
                    <a:pt x="0" y="207"/>
                    <a:pt x="22" y="255"/>
                  </a:cubicBezTo>
                  <a:cubicBezTo>
                    <a:pt x="23" y="258"/>
                    <a:pt x="26" y="260"/>
                    <a:pt x="29" y="260"/>
                  </a:cubicBezTo>
                  <a:lnTo>
                    <a:pt x="59" y="260"/>
                  </a:lnTo>
                  <a:cubicBezTo>
                    <a:pt x="61" y="271"/>
                    <a:pt x="64" y="282"/>
                    <a:pt x="69" y="293"/>
                  </a:cubicBezTo>
                  <a:cubicBezTo>
                    <a:pt x="71" y="296"/>
                    <a:pt x="74" y="298"/>
                    <a:pt x="77" y="298"/>
                  </a:cubicBezTo>
                  <a:lnTo>
                    <a:pt x="263" y="298"/>
                  </a:lnTo>
                  <a:cubicBezTo>
                    <a:pt x="267" y="298"/>
                    <a:pt x="272" y="295"/>
                    <a:pt x="274" y="292"/>
                  </a:cubicBezTo>
                  <a:cubicBezTo>
                    <a:pt x="277" y="288"/>
                    <a:pt x="277" y="283"/>
                    <a:pt x="276" y="279"/>
                  </a:cubicBezTo>
                  <a:cubicBezTo>
                    <a:pt x="253" y="216"/>
                    <a:pt x="266" y="184"/>
                    <a:pt x="279" y="150"/>
                  </a:cubicBezTo>
                  <a:cubicBezTo>
                    <a:pt x="290" y="121"/>
                    <a:pt x="301" y="91"/>
                    <a:pt x="291" y="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97" y="2146"/>
              <a:ext cx="42" cy="10"/>
            </a:xfrm>
            <a:custGeom>
              <a:avLst/>
              <a:gdLst>
                <a:gd name="T0" fmla="*/ 60 w 67"/>
                <a:gd name="T1" fmla="*/ 0 h 15"/>
                <a:gd name="T2" fmla="*/ 60 w 67"/>
                <a:gd name="T3" fmla="*/ 0 h 15"/>
                <a:gd name="T4" fmla="*/ 7 w 67"/>
                <a:gd name="T5" fmla="*/ 0 h 15"/>
                <a:gd name="T6" fmla="*/ 0 w 67"/>
                <a:gd name="T7" fmla="*/ 7 h 15"/>
                <a:gd name="T8" fmla="*/ 7 w 67"/>
                <a:gd name="T9" fmla="*/ 15 h 15"/>
                <a:gd name="T10" fmla="*/ 60 w 67"/>
                <a:gd name="T11" fmla="*/ 15 h 15"/>
                <a:gd name="T12" fmla="*/ 67 w 67"/>
                <a:gd name="T13" fmla="*/ 7 h 15"/>
                <a:gd name="T14" fmla="*/ 60 w 6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5">
                  <a:moveTo>
                    <a:pt x="60" y="0"/>
                  </a:moveTo>
                  <a:lnTo>
                    <a:pt x="60" y="0"/>
                  </a:lnTo>
                  <a:lnTo>
                    <a:pt x="7" y="0"/>
                  </a:lnTo>
                  <a:cubicBezTo>
                    <a:pt x="3" y="0"/>
                    <a:pt x="0" y="3"/>
                    <a:pt x="0" y="7"/>
                  </a:cubicBezTo>
                  <a:cubicBezTo>
                    <a:pt x="0" y="11"/>
                    <a:pt x="3" y="15"/>
                    <a:pt x="7" y="15"/>
                  </a:cubicBezTo>
                  <a:lnTo>
                    <a:pt x="60" y="15"/>
                  </a:lnTo>
                  <a:cubicBezTo>
                    <a:pt x="64" y="15"/>
                    <a:pt x="67" y="11"/>
                    <a:pt x="67" y="7"/>
                  </a:cubicBezTo>
                  <a:cubicBezTo>
                    <a:pt x="67" y="3"/>
                    <a:pt x="64" y="0"/>
                    <a:pt x="6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3797" y="2119"/>
              <a:ext cx="42" cy="9"/>
            </a:xfrm>
            <a:custGeom>
              <a:avLst/>
              <a:gdLst>
                <a:gd name="T0" fmla="*/ 60 w 67"/>
                <a:gd name="T1" fmla="*/ 0 h 15"/>
                <a:gd name="T2" fmla="*/ 60 w 67"/>
                <a:gd name="T3" fmla="*/ 0 h 15"/>
                <a:gd name="T4" fmla="*/ 7 w 67"/>
                <a:gd name="T5" fmla="*/ 0 h 15"/>
                <a:gd name="T6" fmla="*/ 0 w 67"/>
                <a:gd name="T7" fmla="*/ 7 h 15"/>
                <a:gd name="T8" fmla="*/ 7 w 67"/>
                <a:gd name="T9" fmla="*/ 15 h 15"/>
                <a:gd name="T10" fmla="*/ 60 w 67"/>
                <a:gd name="T11" fmla="*/ 15 h 15"/>
                <a:gd name="T12" fmla="*/ 67 w 67"/>
                <a:gd name="T13" fmla="*/ 7 h 15"/>
                <a:gd name="T14" fmla="*/ 60 w 6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5">
                  <a:moveTo>
                    <a:pt x="60" y="0"/>
                  </a:moveTo>
                  <a:lnTo>
                    <a:pt x="60" y="0"/>
                  </a:lnTo>
                  <a:lnTo>
                    <a:pt x="7" y="0"/>
                  </a:lnTo>
                  <a:cubicBezTo>
                    <a:pt x="3" y="0"/>
                    <a:pt x="0" y="3"/>
                    <a:pt x="0" y="7"/>
                  </a:cubicBezTo>
                  <a:cubicBezTo>
                    <a:pt x="0" y="11"/>
                    <a:pt x="3" y="15"/>
                    <a:pt x="7" y="15"/>
                  </a:cubicBezTo>
                  <a:lnTo>
                    <a:pt x="60" y="15"/>
                  </a:lnTo>
                  <a:cubicBezTo>
                    <a:pt x="64" y="15"/>
                    <a:pt x="67" y="11"/>
                    <a:pt x="67" y="7"/>
                  </a:cubicBezTo>
                  <a:cubicBezTo>
                    <a:pt x="67" y="3"/>
                    <a:pt x="64" y="0"/>
                    <a:pt x="6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noEditPoints="1"/>
            </p:cNvSpPr>
            <p:nvPr/>
          </p:nvSpPr>
          <p:spPr bwMode="auto">
            <a:xfrm>
              <a:off x="3754" y="2110"/>
              <a:ext cx="31" cy="50"/>
            </a:xfrm>
            <a:custGeom>
              <a:avLst/>
              <a:gdLst>
                <a:gd name="T0" fmla="*/ 28 w 50"/>
                <a:gd name="T1" fmla="*/ 64 h 82"/>
                <a:gd name="T2" fmla="*/ 28 w 50"/>
                <a:gd name="T3" fmla="*/ 64 h 82"/>
                <a:gd name="T4" fmla="*/ 28 w 50"/>
                <a:gd name="T5" fmla="*/ 47 h 82"/>
                <a:gd name="T6" fmla="*/ 37 w 50"/>
                <a:gd name="T7" fmla="*/ 55 h 82"/>
                <a:gd name="T8" fmla="*/ 28 w 50"/>
                <a:gd name="T9" fmla="*/ 64 h 82"/>
                <a:gd name="T10" fmla="*/ 22 w 50"/>
                <a:gd name="T11" fmla="*/ 32 h 82"/>
                <a:gd name="T12" fmla="*/ 22 w 50"/>
                <a:gd name="T13" fmla="*/ 32 h 82"/>
                <a:gd name="T14" fmla="*/ 14 w 50"/>
                <a:gd name="T15" fmla="*/ 25 h 82"/>
                <a:gd name="T16" fmla="*/ 22 w 50"/>
                <a:gd name="T17" fmla="*/ 17 h 82"/>
                <a:gd name="T18" fmla="*/ 22 w 50"/>
                <a:gd name="T19" fmla="*/ 32 h 82"/>
                <a:gd name="T20" fmla="*/ 44 w 50"/>
                <a:gd name="T21" fmla="*/ 40 h 82"/>
                <a:gd name="T22" fmla="*/ 44 w 50"/>
                <a:gd name="T23" fmla="*/ 40 h 82"/>
                <a:gd name="T24" fmla="*/ 28 w 50"/>
                <a:gd name="T25" fmla="*/ 33 h 82"/>
                <a:gd name="T26" fmla="*/ 28 w 50"/>
                <a:gd name="T27" fmla="*/ 17 h 82"/>
                <a:gd name="T28" fmla="*/ 35 w 50"/>
                <a:gd name="T29" fmla="*/ 26 h 82"/>
                <a:gd name="T30" fmla="*/ 48 w 50"/>
                <a:gd name="T31" fmla="*/ 26 h 82"/>
                <a:gd name="T32" fmla="*/ 28 w 50"/>
                <a:gd name="T33" fmla="*/ 7 h 82"/>
                <a:gd name="T34" fmla="*/ 28 w 50"/>
                <a:gd name="T35" fmla="*/ 0 h 82"/>
                <a:gd name="T36" fmla="*/ 22 w 50"/>
                <a:gd name="T37" fmla="*/ 0 h 82"/>
                <a:gd name="T38" fmla="*/ 22 w 50"/>
                <a:gd name="T39" fmla="*/ 7 h 82"/>
                <a:gd name="T40" fmla="*/ 8 w 50"/>
                <a:gd name="T41" fmla="*/ 12 h 82"/>
                <a:gd name="T42" fmla="*/ 1 w 50"/>
                <a:gd name="T43" fmla="*/ 26 h 82"/>
                <a:gd name="T44" fmla="*/ 19 w 50"/>
                <a:gd name="T45" fmla="*/ 45 h 82"/>
                <a:gd name="T46" fmla="*/ 20 w 50"/>
                <a:gd name="T47" fmla="*/ 45 h 82"/>
                <a:gd name="T48" fmla="*/ 22 w 50"/>
                <a:gd name="T49" fmla="*/ 45 h 82"/>
                <a:gd name="T50" fmla="*/ 22 w 50"/>
                <a:gd name="T51" fmla="*/ 46 h 82"/>
                <a:gd name="T52" fmla="*/ 22 w 50"/>
                <a:gd name="T53" fmla="*/ 64 h 82"/>
                <a:gd name="T54" fmla="*/ 13 w 50"/>
                <a:gd name="T55" fmla="*/ 52 h 82"/>
                <a:gd name="T56" fmla="*/ 13 w 50"/>
                <a:gd name="T57" fmla="*/ 52 h 82"/>
                <a:gd name="T58" fmla="*/ 0 w 50"/>
                <a:gd name="T59" fmla="*/ 52 h 82"/>
                <a:gd name="T60" fmla="*/ 22 w 50"/>
                <a:gd name="T61" fmla="*/ 75 h 82"/>
                <a:gd name="T62" fmla="*/ 22 w 50"/>
                <a:gd name="T63" fmla="*/ 82 h 82"/>
                <a:gd name="T64" fmla="*/ 28 w 50"/>
                <a:gd name="T65" fmla="*/ 82 h 82"/>
                <a:gd name="T66" fmla="*/ 28 w 50"/>
                <a:gd name="T67" fmla="*/ 75 h 82"/>
                <a:gd name="T68" fmla="*/ 45 w 50"/>
                <a:gd name="T69" fmla="*/ 67 h 82"/>
                <a:gd name="T70" fmla="*/ 50 w 50"/>
                <a:gd name="T71" fmla="*/ 54 h 82"/>
                <a:gd name="T72" fmla="*/ 44 w 5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82">
                  <a:moveTo>
                    <a:pt x="28" y="64"/>
                  </a:moveTo>
                  <a:lnTo>
                    <a:pt x="28" y="64"/>
                  </a:lnTo>
                  <a:lnTo>
                    <a:pt x="28" y="47"/>
                  </a:lnTo>
                  <a:cubicBezTo>
                    <a:pt x="35" y="49"/>
                    <a:pt x="37" y="51"/>
                    <a:pt x="37" y="55"/>
                  </a:cubicBezTo>
                  <a:cubicBezTo>
                    <a:pt x="37" y="60"/>
                    <a:pt x="34" y="63"/>
                    <a:pt x="28" y="64"/>
                  </a:cubicBezTo>
                  <a:close/>
                  <a:moveTo>
                    <a:pt x="22" y="32"/>
                  </a:moveTo>
                  <a:lnTo>
                    <a:pt x="22" y="32"/>
                  </a:lnTo>
                  <a:cubicBezTo>
                    <a:pt x="16" y="30"/>
                    <a:pt x="14" y="29"/>
                    <a:pt x="14" y="25"/>
                  </a:cubicBezTo>
                  <a:cubicBezTo>
                    <a:pt x="14" y="20"/>
                    <a:pt x="17" y="17"/>
                    <a:pt x="22" y="17"/>
                  </a:cubicBezTo>
                  <a:lnTo>
                    <a:pt x="22" y="32"/>
                  </a:lnTo>
                  <a:close/>
                  <a:moveTo>
                    <a:pt x="44" y="40"/>
                  </a:moveTo>
                  <a:lnTo>
                    <a:pt x="44" y="40"/>
                  </a:lnTo>
                  <a:cubicBezTo>
                    <a:pt x="40" y="37"/>
                    <a:pt x="36" y="36"/>
                    <a:pt x="28" y="33"/>
                  </a:cubicBezTo>
                  <a:lnTo>
                    <a:pt x="28" y="17"/>
                  </a:lnTo>
                  <a:cubicBezTo>
                    <a:pt x="32" y="17"/>
                    <a:pt x="35" y="21"/>
                    <a:pt x="35" y="26"/>
                  </a:cubicBezTo>
                  <a:lnTo>
                    <a:pt x="48" y="26"/>
                  </a:lnTo>
                  <a:cubicBezTo>
                    <a:pt x="47" y="15"/>
                    <a:pt x="40" y="8"/>
                    <a:pt x="28" y="7"/>
                  </a:cubicBezTo>
                  <a:lnTo>
                    <a:pt x="28" y="0"/>
                  </a:lnTo>
                  <a:lnTo>
                    <a:pt x="22" y="0"/>
                  </a:lnTo>
                  <a:lnTo>
                    <a:pt x="22" y="7"/>
                  </a:lnTo>
                  <a:cubicBezTo>
                    <a:pt x="15" y="7"/>
                    <a:pt x="12" y="9"/>
                    <a:pt x="8" y="12"/>
                  </a:cubicBezTo>
                  <a:cubicBezTo>
                    <a:pt x="3" y="15"/>
                    <a:pt x="1" y="20"/>
                    <a:pt x="1" y="26"/>
                  </a:cubicBezTo>
                  <a:cubicBezTo>
                    <a:pt x="1" y="36"/>
                    <a:pt x="6" y="42"/>
                    <a:pt x="19" y="45"/>
                  </a:cubicBezTo>
                  <a:cubicBezTo>
                    <a:pt x="20" y="45"/>
                    <a:pt x="20" y="45"/>
                    <a:pt x="20" y="45"/>
                  </a:cubicBezTo>
                  <a:cubicBezTo>
                    <a:pt x="21" y="45"/>
                    <a:pt x="22" y="45"/>
                    <a:pt x="22" y="45"/>
                  </a:cubicBezTo>
                  <a:cubicBezTo>
                    <a:pt x="22" y="46"/>
                    <a:pt x="22" y="46"/>
                    <a:pt x="22" y="46"/>
                  </a:cubicBezTo>
                  <a:lnTo>
                    <a:pt x="22" y="64"/>
                  </a:lnTo>
                  <a:cubicBezTo>
                    <a:pt x="16" y="63"/>
                    <a:pt x="13" y="58"/>
                    <a:pt x="13" y="52"/>
                  </a:cubicBezTo>
                  <a:lnTo>
                    <a:pt x="13" y="52"/>
                  </a:lnTo>
                  <a:lnTo>
                    <a:pt x="0" y="52"/>
                  </a:lnTo>
                  <a:cubicBezTo>
                    <a:pt x="1" y="66"/>
                    <a:pt x="8" y="74"/>
                    <a:pt x="22" y="75"/>
                  </a:cubicBezTo>
                  <a:lnTo>
                    <a:pt x="22" y="82"/>
                  </a:lnTo>
                  <a:lnTo>
                    <a:pt x="28" y="82"/>
                  </a:lnTo>
                  <a:lnTo>
                    <a:pt x="28" y="75"/>
                  </a:lnTo>
                  <a:cubicBezTo>
                    <a:pt x="36" y="74"/>
                    <a:pt x="41" y="72"/>
                    <a:pt x="45" y="67"/>
                  </a:cubicBezTo>
                  <a:cubicBezTo>
                    <a:pt x="49" y="64"/>
                    <a:pt x="50" y="59"/>
                    <a:pt x="50" y="54"/>
                  </a:cubicBezTo>
                  <a:cubicBezTo>
                    <a:pt x="50" y="48"/>
                    <a:pt x="48" y="43"/>
                    <a:pt x="44"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EditPoints="1"/>
            </p:cNvSpPr>
            <p:nvPr/>
          </p:nvSpPr>
          <p:spPr bwMode="auto">
            <a:xfrm>
              <a:off x="3774" y="2054"/>
              <a:ext cx="76" cy="42"/>
            </a:xfrm>
            <a:custGeom>
              <a:avLst/>
              <a:gdLst>
                <a:gd name="T0" fmla="*/ 106 w 121"/>
                <a:gd name="T1" fmla="*/ 54 h 69"/>
                <a:gd name="T2" fmla="*/ 106 w 121"/>
                <a:gd name="T3" fmla="*/ 54 h 69"/>
                <a:gd name="T4" fmla="*/ 15 w 121"/>
                <a:gd name="T5" fmla="*/ 54 h 69"/>
                <a:gd name="T6" fmla="*/ 15 w 121"/>
                <a:gd name="T7" fmla="*/ 15 h 69"/>
                <a:gd name="T8" fmla="*/ 106 w 121"/>
                <a:gd name="T9" fmla="*/ 15 h 69"/>
                <a:gd name="T10" fmla="*/ 106 w 121"/>
                <a:gd name="T11" fmla="*/ 54 h 69"/>
                <a:gd name="T12" fmla="*/ 113 w 121"/>
                <a:gd name="T13" fmla="*/ 0 h 69"/>
                <a:gd name="T14" fmla="*/ 113 w 121"/>
                <a:gd name="T15" fmla="*/ 0 h 69"/>
                <a:gd name="T16" fmla="*/ 8 w 121"/>
                <a:gd name="T17" fmla="*/ 0 h 69"/>
                <a:gd name="T18" fmla="*/ 0 w 121"/>
                <a:gd name="T19" fmla="*/ 8 h 69"/>
                <a:gd name="T20" fmla="*/ 0 w 121"/>
                <a:gd name="T21" fmla="*/ 61 h 69"/>
                <a:gd name="T22" fmla="*/ 8 w 121"/>
                <a:gd name="T23" fmla="*/ 69 h 69"/>
                <a:gd name="T24" fmla="*/ 113 w 121"/>
                <a:gd name="T25" fmla="*/ 69 h 69"/>
                <a:gd name="T26" fmla="*/ 121 w 121"/>
                <a:gd name="T27" fmla="*/ 61 h 69"/>
                <a:gd name="T28" fmla="*/ 121 w 121"/>
                <a:gd name="T29" fmla="*/ 8 h 69"/>
                <a:gd name="T30" fmla="*/ 113 w 121"/>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69">
                  <a:moveTo>
                    <a:pt x="106" y="54"/>
                  </a:moveTo>
                  <a:lnTo>
                    <a:pt x="106" y="54"/>
                  </a:lnTo>
                  <a:lnTo>
                    <a:pt x="15" y="54"/>
                  </a:lnTo>
                  <a:lnTo>
                    <a:pt x="15" y="15"/>
                  </a:lnTo>
                  <a:lnTo>
                    <a:pt x="106" y="15"/>
                  </a:lnTo>
                  <a:lnTo>
                    <a:pt x="106" y="54"/>
                  </a:lnTo>
                  <a:close/>
                  <a:moveTo>
                    <a:pt x="113" y="0"/>
                  </a:moveTo>
                  <a:lnTo>
                    <a:pt x="113" y="0"/>
                  </a:lnTo>
                  <a:lnTo>
                    <a:pt x="8" y="0"/>
                  </a:lnTo>
                  <a:cubicBezTo>
                    <a:pt x="4" y="0"/>
                    <a:pt x="0" y="4"/>
                    <a:pt x="0" y="8"/>
                  </a:cubicBezTo>
                  <a:lnTo>
                    <a:pt x="0" y="61"/>
                  </a:lnTo>
                  <a:cubicBezTo>
                    <a:pt x="0" y="65"/>
                    <a:pt x="4" y="69"/>
                    <a:pt x="8" y="69"/>
                  </a:cubicBezTo>
                  <a:lnTo>
                    <a:pt x="113" y="69"/>
                  </a:lnTo>
                  <a:cubicBezTo>
                    <a:pt x="117" y="69"/>
                    <a:pt x="121" y="65"/>
                    <a:pt x="121" y="61"/>
                  </a:cubicBezTo>
                  <a:lnTo>
                    <a:pt x="121" y="8"/>
                  </a:lnTo>
                  <a:cubicBezTo>
                    <a:pt x="121" y="4"/>
                    <a:pt x="117" y="0"/>
                    <a:pt x="1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3</a:t>
            </a:fld>
            <a:endParaRPr lang="en-US" dirty="0"/>
          </a:p>
        </p:txBody>
      </p:sp>
    </p:spTree>
    <p:custDataLst>
      <p:tags r:id="rId1"/>
    </p:custDataLst>
    <p:extLst>
      <p:ext uri="{BB962C8B-B14F-4D97-AF65-F5344CB8AC3E}">
        <p14:creationId xmlns:p14="http://schemas.microsoft.com/office/powerpoint/2010/main" val="32880209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289138" y="1371601"/>
            <a:ext cx="3387708" cy="4016905"/>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8C9599"/>
              </a:solidFill>
            </a:endParaRPr>
          </a:p>
        </p:txBody>
      </p:sp>
      <p:sp>
        <p:nvSpPr>
          <p:cNvPr id="2" name="Title 1"/>
          <p:cNvSpPr>
            <a:spLocks noGrp="1"/>
          </p:cNvSpPr>
          <p:nvPr>
            <p:ph type="title"/>
          </p:nvPr>
        </p:nvSpPr>
        <p:spPr/>
        <p:txBody>
          <a:bodyPr/>
          <a:lstStyle/>
          <a:p>
            <a:r>
              <a:rPr lang="en-US" dirty="0" smtClean="0"/>
              <a:t>Three ways your HSA helps you save.</a:t>
            </a:r>
            <a:endParaRPr lang="en-US" dirty="0"/>
          </a:p>
        </p:txBody>
      </p:sp>
      <p:grpSp>
        <p:nvGrpSpPr>
          <p:cNvPr id="33" name="Group 32"/>
          <p:cNvGrpSpPr/>
          <p:nvPr/>
        </p:nvGrpSpPr>
        <p:grpSpPr>
          <a:xfrm>
            <a:off x="758861" y="2752522"/>
            <a:ext cx="4286503" cy="1872673"/>
            <a:chOff x="758861" y="1371600"/>
            <a:chExt cx="4286503" cy="1872673"/>
          </a:xfrm>
        </p:grpSpPr>
        <p:sp>
          <p:nvSpPr>
            <p:cNvPr id="12" name="Subtitle 4"/>
            <p:cNvSpPr txBox="1">
              <a:spLocks/>
            </p:cNvSpPr>
            <p:nvPr/>
          </p:nvSpPr>
          <p:spPr>
            <a:xfrm>
              <a:off x="1029754" y="1371600"/>
              <a:ext cx="4015610" cy="1872673"/>
            </a:xfrm>
            <a:prstGeom prst="rect">
              <a:avLst/>
            </a:prstGeom>
          </p:spPr>
          <p:txBody>
            <a:bodyPr rtlCol="0"/>
            <a:lst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indent="0" fontAlgn="auto">
                <a:spcAft>
                  <a:spcPts val="1800"/>
                </a:spcAft>
                <a:buClr>
                  <a:srgbClr val="003DA1"/>
                </a:buClr>
                <a:buSzPct val="150000"/>
                <a:buNone/>
                <a:defRPr/>
              </a:pPr>
              <a:r>
                <a:rPr lang="en-US" sz="1600" dirty="0">
                  <a:solidFill>
                    <a:srgbClr val="424242"/>
                  </a:solidFill>
                </a:rPr>
                <a:t>Money deposited is not taxed.</a:t>
              </a:r>
            </a:p>
            <a:p>
              <a:pPr marL="0" indent="0" fontAlgn="auto">
                <a:spcAft>
                  <a:spcPts val="1800"/>
                </a:spcAft>
                <a:buClr>
                  <a:srgbClr val="003DA1"/>
                </a:buClr>
                <a:buSzPct val="150000"/>
                <a:buNone/>
                <a:defRPr/>
              </a:pPr>
              <a:r>
                <a:rPr lang="en-US" sz="1600" dirty="0">
                  <a:solidFill>
                    <a:srgbClr val="424242"/>
                  </a:solidFill>
                </a:rPr>
                <a:t>Interest earned is not taxed.</a:t>
              </a:r>
            </a:p>
            <a:p>
              <a:pPr marL="0" indent="0" fontAlgn="auto">
                <a:spcAft>
                  <a:spcPts val="1800"/>
                </a:spcAft>
                <a:buClr>
                  <a:srgbClr val="003DA1"/>
                </a:buClr>
                <a:buSzPct val="150000"/>
                <a:buNone/>
                <a:defRPr/>
              </a:pPr>
              <a:r>
                <a:rPr lang="en-US" sz="1600" dirty="0">
                  <a:solidFill>
                    <a:srgbClr val="424242"/>
                  </a:solidFill>
                </a:rPr>
                <a:t>Money withdrawn from your HSA to </a:t>
              </a:r>
              <a:br>
                <a:rPr lang="en-US" sz="1600" dirty="0">
                  <a:solidFill>
                    <a:srgbClr val="424242"/>
                  </a:solidFill>
                </a:rPr>
              </a:br>
              <a:r>
                <a:rPr lang="en-US" sz="1600" dirty="0">
                  <a:solidFill>
                    <a:srgbClr val="424242"/>
                  </a:solidFill>
                </a:rPr>
                <a:t>pay for qualified medical expenses </a:t>
              </a:r>
              <a:r>
                <a:rPr lang="en-US" sz="1600" dirty="0" smtClean="0">
                  <a:solidFill>
                    <a:srgbClr val="424242"/>
                  </a:solidFill>
                </a:rPr>
                <a:t/>
              </a:r>
              <a:br>
                <a:rPr lang="en-US" sz="1600" dirty="0" smtClean="0">
                  <a:solidFill>
                    <a:srgbClr val="424242"/>
                  </a:solidFill>
                </a:rPr>
              </a:br>
              <a:r>
                <a:rPr lang="en-US" sz="1600" dirty="0" smtClean="0">
                  <a:solidFill>
                    <a:srgbClr val="424242"/>
                  </a:solidFill>
                </a:rPr>
                <a:t>is not </a:t>
              </a:r>
              <a:r>
                <a:rPr lang="en-US" sz="1600" dirty="0">
                  <a:solidFill>
                    <a:srgbClr val="424242"/>
                  </a:solidFill>
                </a:rPr>
                <a:t>taxed.</a:t>
              </a:r>
            </a:p>
          </p:txBody>
        </p:sp>
        <p:sp>
          <p:nvSpPr>
            <p:cNvPr id="13" name="Freeform 12"/>
            <p:cNvSpPr>
              <a:spLocks noChangeAspect="1"/>
            </p:cNvSpPr>
            <p:nvPr/>
          </p:nvSpPr>
          <p:spPr>
            <a:xfrm>
              <a:off x="758861" y="1443667"/>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14" name="Freeform 13"/>
            <p:cNvSpPr>
              <a:spLocks noChangeAspect="1"/>
            </p:cNvSpPr>
            <p:nvPr/>
          </p:nvSpPr>
          <p:spPr>
            <a:xfrm>
              <a:off x="758861" y="1915178"/>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15" name="Freeform 14"/>
            <p:cNvSpPr>
              <a:spLocks noChangeAspect="1"/>
            </p:cNvSpPr>
            <p:nvPr/>
          </p:nvSpPr>
          <p:spPr>
            <a:xfrm>
              <a:off x="758861" y="2386690"/>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grpSp>
      <p:sp>
        <p:nvSpPr>
          <p:cNvPr id="24" name="Oval 23"/>
          <p:cNvSpPr/>
          <p:nvPr/>
        </p:nvSpPr>
        <p:spPr>
          <a:xfrm>
            <a:off x="758861" y="1371601"/>
            <a:ext cx="1216266" cy="1216266"/>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33"/>
          <p:cNvGrpSpPr>
            <a:grpSpLocks noChangeAspect="1"/>
          </p:cNvGrpSpPr>
          <p:nvPr/>
        </p:nvGrpSpPr>
        <p:grpSpPr bwMode="auto">
          <a:xfrm>
            <a:off x="1001811" y="1592684"/>
            <a:ext cx="730367" cy="774101"/>
            <a:chOff x="2369" y="1927"/>
            <a:chExt cx="167" cy="177"/>
          </a:xfrm>
          <a:solidFill>
            <a:schemeClr val="bg1"/>
          </a:solidFill>
        </p:grpSpPr>
        <p:sp>
          <p:nvSpPr>
            <p:cNvPr id="35" name="Freeform 134"/>
            <p:cNvSpPr>
              <a:spLocks noEditPoints="1"/>
            </p:cNvSpPr>
            <p:nvPr/>
          </p:nvSpPr>
          <p:spPr bwMode="auto">
            <a:xfrm>
              <a:off x="2429" y="1990"/>
              <a:ext cx="48" cy="81"/>
            </a:xfrm>
            <a:custGeom>
              <a:avLst/>
              <a:gdLst>
                <a:gd name="T0" fmla="*/ 43 w 78"/>
                <a:gd name="T1" fmla="*/ 100 h 128"/>
                <a:gd name="T2" fmla="*/ 43 w 78"/>
                <a:gd name="T3" fmla="*/ 100 h 128"/>
                <a:gd name="T4" fmla="*/ 43 w 78"/>
                <a:gd name="T5" fmla="*/ 74 h 128"/>
                <a:gd name="T6" fmla="*/ 58 w 78"/>
                <a:gd name="T7" fmla="*/ 86 h 128"/>
                <a:gd name="T8" fmla="*/ 43 w 78"/>
                <a:gd name="T9" fmla="*/ 100 h 128"/>
                <a:gd name="T10" fmla="*/ 35 w 78"/>
                <a:gd name="T11" fmla="*/ 51 h 128"/>
                <a:gd name="T12" fmla="*/ 35 w 78"/>
                <a:gd name="T13" fmla="*/ 51 h 128"/>
                <a:gd name="T14" fmla="*/ 22 w 78"/>
                <a:gd name="T15" fmla="*/ 39 h 128"/>
                <a:gd name="T16" fmla="*/ 35 w 78"/>
                <a:gd name="T17" fmla="*/ 28 h 128"/>
                <a:gd name="T18" fmla="*/ 35 w 78"/>
                <a:gd name="T19" fmla="*/ 51 h 128"/>
                <a:gd name="T20" fmla="*/ 68 w 78"/>
                <a:gd name="T21" fmla="*/ 63 h 128"/>
                <a:gd name="T22" fmla="*/ 68 w 78"/>
                <a:gd name="T23" fmla="*/ 63 h 128"/>
                <a:gd name="T24" fmla="*/ 43 w 78"/>
                <a:gd name="T25" fmla="*/ 53 h 128"/>
                <a:gd name="T26" fmla="*/ 43 w 78"/>
                <a:gd name="T27" fmla="*/ 28 h 128"/>
                <a:gd name="T28" fmla="*/ 55 w 78"/>
                <a:gd name="T29" fmla="*/ 41 h 128"/>
                <a:gd name="T30" fmla="*/ 75 w 78"/>
                <a:gd name="T31" fmla="*/ 41 h 128"/>
                <a:gd name="T32" fmla="*/ 43 w 78"/>
                <a:gd name="T33" fmla="*/ 11 h 128"/>
                <a:gd name="T34" fmla="*/ 43 w 78"/>
                <a:gd name="T35" fmla="*/ 0 h 128"/>
                <a:gd name="T36" fmla="*/ 35 w 78"/>
                <a:gd name="T37" fmla="*/ 0 h 128"/>
                <a:gd name="T38" fmla="*/ 35 w 78"/>
                <a:gd name="T39" fmla="*/ 11 h 128"/>
                <a:gd name="T40" fmla="*/ 13 w 78"/>
                <a:gd name="T41" fmla="*/ 19 h 128"/>
                <a:gd name="T42" fmla="*/ 2 w 78"/>
                <a:gd name="T43" fmla="*/ 42 h 128"/>
                <a:gd name="T44" fmla="*/ 30 w 78"/>
                <a:gd name="T45" fmla="*/ 70 h 128"/>
                <a:gd name="T46" fmla="*/ 32 w 78"/>
                <a:gd name="T47" fmla="*/ 71 h 128"/>
                <a:gd name="T48" fmla="*/ 34 w 78"/>
                <a:gd name="T49" fmla="*/ 71 h 128"/>
                <a:gd name="T50" fmla="*/ 35 w 78"/>
                <a:gd name="T51" fmla="*/ 71 h 128"/>
                <a:gd name="T52" fmla="*/ 35 w 78"/>
                <a:gd name="T53" fmla="*/ 100 h 128"/>
                <a:gd name="T54" fmla="*/ 20 w 78"/>
                <a:gd name="T55" fmla="*/ 82 h 128"/>
                <a:gd name="T56" fmla="*/ 20 w 78"/>
                <a:gd name="T57" fmla="*/ 81 h 128"/>
                <a:gd name="T58" fmla="*/ 0 w 78"/>
                <a:gd name="T59" fmla="*/ 81 h 128"/>
                <a:gd name="T60" fmla="*/ 35 w 78"/>
                <a:gd name="T61" fmla="*/ 116 h 128"/>
                <a:gd name="T62" fmla="*/ 35 w 78"/>
                <a:gd name="T63" fmla="*/ 128 h 128"/>
                <a:gd name="T64" fmla="*/ 43 w 78"/>
                <a:gd name="T65" fmla="*/ 128 h 128"/>
                <a:gd name="T66" fmla="*/ 43 w 78"/>
                <a:gd name="T67" fmla="*/ 116 h 128"/>
                <a:gd name="T68" fmla="*/ 70 w 78"/>
                <a:gd name="T69" fmla="*/ 105 h 128"/>
                <a:gd name="T70" fmla="*/ 78 w 78"/>
                <a:gd name="T71" fmla="*/ 85 h 128"/>
                <a:gd name="T72" fmla="*/ 68 w 78"/>
                <a:gd name="T73"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128">
                  <a:moveTo>
                    <a:pt x="43" y="100"/>
                  </a:moveTo>
                  <a:lnTo>
                    <a:pt x="43" y="100"/>
                  </a:lnTo>
                  <a:lnTo>
                    <a:pt x="43" y="74"/>
                  </a:lnTo>
                  <a:cubicBezTo>
                    <a:pt x="55" y="77"/>
                    <a:pt x="58" y="80"/>
                    <a:pt x="58" y="86"/>
                  </a:cubicBezTo>
                  <a:cubicBezTo>
                    <a:pt x="58" y="94"/>
                    <a:pt x="53" y="98"/>
                    <a:pt x="43" y="100"/>
                  </a:cubicBezTo>
                  <a:close/>
                  <a:moveTo>
                    <a:pt x="35" y="51"/>
                  </a:moveTo>
                  <a:lnTo>
                    <a:pt x="35" y="51"/>
                  </a:lnTo>
                  <a:cubicBezTo>
                    <a:pt x="25" y="48"/>
                    <a:pt x="22" y="45"/>
                    <a:pt x="22" y="39"/>
                  </a:cubicBezTo>
                  <a:cubicBezTo>
                    <a:pt x="22" y="32"/>
                    <a:pt x="27" y="28"/>
                    <a:pt x="35" y="28"/>
                  </a:cubicBezTo>
                  <a:lnTo>
                    <a:pt x="35" y="51"/>
                  </a:lnTo>
                  <a:close/>
                  <a:moveTo>
                    <a:pt x="68" y="63"/>
                  </a:moveTo>
                  <a:lnTo>
                    <a:pt x="68" y="63"/>
                  </a:lnTo>
                  <a:cubicBezTo>
                    <a:pt x="62" y="58"/>
                    <a:pt x="56" y="56"/>
                    <a:pt x="43" y="53"/>
                  </a:cubicBezTo>
                  <a:lnTo>
                    <a:pt x="43" y="28"/>
                  </a:lnTo>
                  <a:cubicBezTo>
                    <a:pt x="49" y="27"/>
                    <a:pt x="55" y="34"/>
                    <a:pt x="55" y="41"/>
                  </a:cubicBezTo>
                  <a:lnTo>
                    <a:pt x="75" y="41"/>
                  </a:lnTo>
                  <a:cubicBezTo>
                    <a:pt x="74" y="24"/>
                    <a:pt x="62" y="13"/>
                    <a:pt x="43" y="11"/>
                  </a:cubicBezTo>
                  <a:lnTo>
                    <a:pt x="43" y="0"/>
                  </a:lnTo>
                  <a:lnTo>
                    <a:pt x="35" y="0"/>
                  </a:lnTo>
                  <a:lnTo>
                    <a:pt x="35" y="11"/>
                  </a:lnTo>
                  <a:cubicBezTo>
                    <a:pt x="24" y="13"/>
                    <a:pt x="19" y="14"/>
                    <a:pt x="13" y="19"/>
                  </a:cubicBezTo>
                  <a:cubicBezTo>
                    <a:pt x="6" y="25"/>
                    <a:pt x="2" y="32"/>
                    <a:pt x="2" y="42"/>
                  </a:cubicBezTo>
                  <a:cubicBezTo>
                    <a:pt x="2" y="57"/>
                    <a:pt x="10" y="65"/>
                    <a:pt x="30" y="70"/>
                  </a:cubicBezTo>
                  <a:cubicBezTo>
                    <a:pt x="31" y="70"/>
                    <a:pt x="32" y="70"/>
                    <a:pt x="32" y="71"/>
                  </a:cubicBezTo>
                  <a:cubicBezTo>
                    <a:pt x="33" y="71"/>
                    <a:pt x="34" y="71"/>
                    <a:pt x="34" y="71"/>
                  </a:cubicBezTo>
                  <a:cubicBezTo>
                    <a:pt x="34" y="71"/>
                    <a:pt x="34" y="71"/>
                    <a:pt x="35" y="71"/>
                  </a:cubicBezTo>
                  <a:lnTo>
                    <a:pt x="35" y="100"/>
                  </a:lnTo>
                  <a:cubicBezTo>
                    <a:pt x="25" y="98"/>
                    <a:pt x="20" y="91"/>
                    <a:pt x="20" y="82"/>
                  </a:cubicBezTo>
                  <a:lnTo>
                    <a:pt x="20" y="81"/>
                  </a:lnTo>
                  <a:lnTo>
                    <a:pt x="0" y="81"/>
                  </a:lnTo>
                  <a:cubicBezTo>
                    <a:pt x="2" y="103"/>
                    <a:pt x="14" y="115"/>
                    <a:pt x="35" y="116"/>
                  </a:cubicBezTo>
                  <a:lnTo>
                    <a:pt x="35" y="128"/>
                  </a:lnTo>
                  <a:lnTo>
                    <a:pt x="43" y="128"/>
                  </a:lnTo>
                  <a:lnTo>
                    <a:pt x="43" y="116"/>
                  </a:lnTo>
                  <a:cubicBezTo>
                    <a:pt x="56" y="115"/>
                    <a:pt x="64" y="112"/>
                    <a:pt x="70" y="105"/>
                  </a:cubicBezTo>
                  <a:cubicBezTo>
                    <a:pt x="76" y="100"/>
                    <a:pt x="78" y="93"/>
                    <a:pt x="78" y="85"/>
                  </a:cubicBezTo>
                  <a:cubicBezTo>
                    <a:pt x="78" y="76"/>
                    <a:pt x="75" y="68"/>
                    <a:pt x="68"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5"/>
            <p:cNvSpPr>
              <a:spLocks noEditPoints="1"/>
            </p:cNvSpPr>
            <p:nvPr/>
          </p:nvSpPr>
          <p:spPr bwMode="auto">
            <a:xfrm>
              <a:off x="2369" y="1927"/>
              <a:ext cx="167" cy="177"/>
            </a:xfrm>
            <a:custGeom>
              <a:avLst/>
              <a:gdLst>
                <a:gd name="T0" fmla="*/ 248 w 270"/>
                <a:gd name="T1" fmla="*/ 140 h 284"/>
                <a:gd name="T2" fmla="*/ 248 w 270"/>
                <a:gd name="T3" fmla="*/ 140 h 284"/>
                <a:gd name="T4" fmla="*/ 202 w 270"/>
                <a:gd name="T5" fmla="*/ 248 h 284"/>
                <a:gd name="T6" fmla="*/ 169 w 270"/>
                <a:gd name="T7" fmla="*/ 269 h 284"/>
                <a:gd name="T8" fmla="*/ 160 w 270"/>
                <a:gd name="T9" fmla="*/ 268 h 284"/>
                <a:gd name="T10" fmla="*/ 145 w 270"/>
                <a:gd name="T11" fmla="*/ 264 h 284"/>
                <a:gd name="T12" fmla="*/ 134 w 270"/>
                <a:gd name="T13" fmla="*/ 263 h 284"/>
                <a:gd name="T14" fmla="*/ 122 w 270"/>
                <a:gd name="T15" fmla="*/ 264 h 284"/>
                <a:gd name="T16" fmla="*/ 109 w 270"/>
                <a:gd name="T17" fmla="*/ 268 h 284"/>
                <a:gd name="T18" fmla="*/ 100 w 270"/>
                <a:gd name="T19" fmla="*/ 269 h 284"/>
                <a:gd name="T20" fmla="*/ 67 w 270"/>
                <a:gd name="T21" fmla="*/ 248 h 284"/>
                <a:gd name="T22" fmla="*/ 21 w 270"/>
                <a:gd name="T23" fmla="*/ 140 h 284"/>
                <a:gd name="T24" fmla="*/ 15 w 270"/>
                <a:gd name="T25" fmla="*/ 111 h 284"/>
                <a:gd name="T26" fmla="*/ 44 w 270"/>
                <a:gd name="T27" fmla="*/ 62 h 284"/>
                <a:gd name="T28" fmla="*/ 73 w 270"/>
                <a:gd name="T29" fmla="*/ 55 h 284"/>
                <a:gd name="T30" fmla="*/ 109 w 270"/>
                <a:gd name="T31" fmla="*/ 67 h 284"/>
                <a:gd name="T32" fmla="*/ 160 w 270"/>
                <a:gd name="T33" fmla="*/ 67 h 284"/>
                <a:gd name="T34" fmla="*/ 196 w 270"/>
                <a:gd name="T35" fmla="*/ 55 h 284"/>
                <a:gd name="T36" fmla="*/ 225 w 270"/>
                <a:gd name="T37" fmla="*/ 62 h 284"/>
                <a:gd name="T38" fmla="*/ 255 w 270"/>
                <a:gd name="T39" fmla="*/ 111 h 284"/>
                <a:gd name="T40" fmla="*/ 248 w 270"/>
                <a:gd name="T41" fmla="*/ 140 h 284"/>
                <a:gd name="T42" fmla="*/ 232 w 270"/>
                <a:gd name="T43" fmla="*/ 49 h 284"/>
                <a:gd name="T44" fmla="*/ 232 w 270"/>
                <a:gd name="T45" fmla="*/ 49 h 284"/>
                <a:gd name="T46" fmla="*/ 196 w 270"/>
                <a:gd name="T47" fmla="*/ 40 h 284"/>
                <a:gd name="T48" fmla="*/ 151 w 270"/>
                <a:gd name="T49" fmla="*/ 55 h 284"/>
                <a:gd name="T50" fmla="*/ 140 w 270"/>
                <a:gd name="T51" fmla="*/ 60 h 284"/>
                <a:gd name="T52" fmla="*/ 140 w 270"/>
                <a:gd name="T53" fmla="*/ 60 h 284"/>
                <a:gd name="T54" fmla="*/ 161 w 270"/>
                <a:gd name="T55" fmla="*/ 14 h 284"/>
                <a:gd name="T56" fmla="*/ 164 w 270"/>
                <a:gd name="T57" fmla="*/ 5 h 284"/>
                <a:gd name="T58" fmla="*/ 154 w 270"/>
                <a:gd name="T59" fmla="*/ 2 h 284"/>
                <a:gd name="T60" fmla="*/ 125 w 270"/>
                <a:gd name="T61" fmla="*/ 59 h 284"/>
                <a:gd name="T62" fmla="*/ 118 w 270"/>
                <a:gd name="T63" fmla="*/ 55 h 284"/>
                <a:gd name="T64" fmla="*/ 73 w 270"/>
                <a:gd name="T65" fmla="*/ 40 h 284"/>
                <a:gd name="T66" fmla="*/ 37 w 270"/>
                <a:gd name="T67" fmla="*/ 49 h 284"/>
                <a:gd name="T68" fmla="*/ 0 w 270"/>
                <a:gd name="T69" fmla="*/ 110 h 284"/>
                <a:gd name="T70" fmla="*/ 7 w 270"/>
                <a:gd name="T71" fmla="*/ 146 h 284"/>
                <a:gd name="T72" fmla="*/ 53 w 270"/>
                <a:gd name="T73" fmla="*/ 254 h 284"/>
                <a:gd name="T74" fmla="*/ 100 w 270"/>
                <a:gd name="T75" fmla="*/ 284 h 284"/>
                <a:gd name="T76" fmla="*/ 113 w 270"/>
                <a:gd name="T77" fmla="*/ 283 h 284"/>
                <a:gd name="T78" fmla="*/ 126 w 270"/>
                <a:gd name="T79" fmla="*/ 279 h 284"/>
                <a:gd name="T80" fmla="*/ 141 w 270"/>
                <a:gd name="T81" fmla="*/ 279 h 284"/>
                <a:gd name="T82" fmla="*/ 157 w 270"/>
                <a:gd name="T83" fmla="*/ 283 h 284"/>
                <a:gd name="T84" fmla="*/ 169 w 270"/>
                <a:gd name="T85" fmla="*/ 284 h 284"/>
                <a:gd name="T86" fmla="*/ 216 w 270"/>
                <a:gd name="T87" fmla="*/ 254 h 284"/>
                <a:gd name="T88" fmla="*/ 262 w 270"/>
                <a:gd name="T89" fmla="*/ 146 h 284"/>
                <a:gd name="T90" fmla="*/ 269 w 270"/>
                <a:gd name="T91" fmla="*/ 110 h 284"/>
                <a:gd name="T92" fmla="*/ 232 w 270"/>
                <a:gd name="T93" fmla="*/ 4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 h="284">
                  <a:moveTo>
                    <a:pt x="248" y="140"/>
                  </a:moveTo>
                  <a:lnTo>
                    <a:pt x="248" y="140"/>
                  </a:lnTo>
                  <a:lnTo>
                    <a:pt x="202" y="248"/>
                  </a:lnTo>
                  <a:cubicBezTo>
                    <a:pt x="196" y="261"/>
                    <a:pt x="183" y="269"/>
                    <a:pt x="169" y="269"/>
                  </a:cubicBezTo>
                  <a:cubicBezTo>
                    <a:pt x="166" y="269"/>
                    <a:pt x="163" y="269"/>
                    <a:pt x="160" y="268"/>
                  </a:cubicBezTo>
                  <a:lnTo>
                    <a:pt x="145" y="264"/>
                  </a:lnTo>
                  <a:cubicBezTo>
                    <a:pt x="141" y="263"/>
                    <a:pt x="137" y="263"/>
                    <a:pt x="134" y="263"/>
                  </a:cubicBezTo>
                  <a:cubicBezTo>
                    <a:pt x="130" y="263"/>
                    <a:pt x="126" y="263"/>
                    <a:pt x="122" y="264"/>
                  </a:cubicBezTo>
                  <a:lnTo>
                    <a:pt x="109" y="268"/>
                  </a:lnTo>
                  <a:cubicBezTo>
                    <a:pt x="106" y="269"/>
                    <a:pt x="103" y="269"/>
                    <a:pt x="100" y="269"/>
                  </a:cubicBezTo>
                  <a:cubicBezTo>
                    <a:pt x="85" y="269"/>
                    <a:pt x="73" y="261"/>
                    <a:pt x="67" y="248"/>
                  </a:cubicBezTo>
                  <a:lnTo>
                    <a:pt x="21" y="140"/>
                  </a:lnTo>
                  <a:cubicBezTo>
                    <a:pt x="16" y="130"/>
                    <a:pt x="14" y="120"/>
                    <a:pt x="15" y="111"/>
                  </a:cubicBezTo>
                  <a:cubicBezTo>
                    <a:pt x="16" y="90"/>
                    <a:pt x="27" y="72"/>
                    <a:pt x="44" y="62"/>
                  </a:cubicBezTo>
                  <a:cubicBezTo>
                    <a:pt x="53" y="57"/>
                    <a:pt x="63" y="55"/>
                    <a:pt x="73" y="55"/>
                  </a:cubicBezTo>
                  <a:cubicBezTo>
                    <a:pt x="86" y="55"/>
                    <a:pt x="99" y="59"/>
                    <a:pt x="109" y="67"/>
                  </a:cubicBezTo>
                  <a:cubicBezTo>
                    <a:pt x="124" y="78"/>
                    <a:pt x="145" y="78"/>
                    <a:pt x="160" y="67"/>
                  </a:cubicBezTo>
                  <a:cubicBezTo>
                    <a:pt x="170" y="59"/>
                    <a:pt x="183" y="55"/>
                    <a:pt x="196" y="55"/>
                  </a:cubicBezTo>
                  <a:cubicBezTo>
                    <a:pt x="206" y="55"/>
                    <a:pt x="216" y="57"/>
                    <a:pt x="225" y="62"/>
                  </a:cubicBezTo>
                  <a:cubicBezTo>
                    <a:pt x="242" y="72"/>
                    <a:pt x="253" y="90"/>
                    <a:pt x="255" y="111"/>
                  </a:cubicBezTo>
                  <a:cubicBezTo>
                    <a:pt x="255" y="120"/>
                    <a:pt x="253" y="130"/>
                    <a:pt x="248" y="140"/>
                  </a:cubicBezTo>
                  <a:close/>
                  <a:moveTo>
                    <a:pt x="232" y="49"/>
                  </a:moveTo>
                  <a:lnTo>
                    <a:pt x="232" y="49"/>
                  </a:lnTo>
                  <a:cubicBezTo>
                    <a:pt x="221" y="43"/>
                    <a:pt x="209" y="40"/>
                    <a:pt x="196" y="40"/>
                  </a:cubicBezTo>
                  <a:cubicBezTo>
                    <a:pt x="180" y="40"/>
                    <a:pt x="164" y="45"/>
                    <a:pt x="151" y="55"/>
                  </a:cubicBezTo>
                  <a:cubicBezTo>
                    <a:pt x="147" y="58"/>
                    <a:pt x="144" y="59"/>
                    <a:pt x="140" y="60"/>
                  </a:cubicBezTo>
                  <a:cubicBezTo>
                    <a:pt x="140" y="60"/>
                    <a:pt x="140" y="60"/>
                    <a:pt x="140" y="60"/>
                  </a:cubicBezTo>
                  <a:cubicBezTo>
                    <a:pt x="140" y="59"/>
                    <a:pt x="136" y="26"/>
                    <a:pt x="161" y="14"/>
                  </a:cubicBezTo>
                  <a:cubicBezTo>
                    <a:pt x="165" y="12"/>
                    <a:pt x="166" y="8"/>
                    <a:pt x="164" y="5"/>
                  </a:cubicBezTo>
                  <a:cubicBezTo>
                    <a:pt x="163" y="1"/>
                    <a:pt x="158" y="0"/>
                    <a:pt x="154" y="2"/>
                  </a:cubicBezTo>
                  <a:cubicBezTo>
                    <a:pt x="125" y="15"/>
                    <a:pt x="124" y="49"/>
                    <a:pt x="125" y="59"/>
                  </a:cubicBezTo>
                  <a:cubicBezTo>
                    <a:pt x="122" y="58"/>
                    <a:pt x="120" y="57"/>
                    <a:pt x="118" y="55"/>
                  </a:cubicBezTo>
                  <a:cubicBezTo>
                    <a:pt x="105" y="45"/>
                    <a:pt x="89" y="40"/>
                    <a:pt x="73" y="40"/>
                  </a:cubicBezTo>
                  <a:cubicBezTo>
                    <a:pt x="60" y="40"/>
                    <a:pt x="48" y="43"/>
                    <a:pt x="37" y="49"/>
                  </a:cubicBezTo>
                  <a:cubicBezTo>
                    <a:pt x="15" y="61"/>
                    <a:pt x="1" y="84"/>
                    <a:pt x="0" y="110"/>
                  </a:cubicBezTo>
                  <a:cubicBezTo>
                    <a:pt x="0" y="121"/>
                    <a:pt x="1" y="133"/>
                    <a:pt x="7" y="146"/>
                  </a:cubicBezTo>
                  <a:lnTo>
                    <a:pt x="53" y="254"/>
                  </a:lnTo>
                  <a:cubicBezTo>
                    <a:pt x="61" y="272"/>
                    <a:pt x="79" y="284"/>
                    <a:pt x="100" y="284"/>
                  </a:cubicBezTo>
                  <a:cubicBezTo>
                    <a:pt x="104" y="284"/>
                    <a:pt x="108" y="284"/>
                    <a:pt x="113" y="283"/>
                  </a:cubicBezTo>
                  <a:lnTo>
                    <a:pt x="126" y="279"/>
                  </a:lnTo>
                  <a:cubicBezTo>
                    <a:pt x="131" y="278"/>
                    <a:pt x="136" y="278"/>
                    <a:pt x="141" y="279"/>
                  </a:cubicBezTo>
                  <a:lnTo>
                    <a:pt x="157" y="283"/>
                  </a:lnTo>
                  <a:cubicBezTo>
                    <a:pt x="161" y="284"/>
                    <a:pt x="165" y="284"/>
                    <a:pt x="169" y="284"/>
                  </a:cubicBezTo>
                  <a:cubicBezTo>
                    <a:pt x="189" y="284"/>
                    <a:pt x="208" y="273"/>
                    <a:pt x="216" y="254"/>
                  </a:cubicBezTo>
                  <a:lnTo>
                    <a:pt x="262" y="146"/>
                  </a:lnTo>
                  <a:cubicBezTo>
                    <a:pt x="268" y="133"/>
                    <a:pt x="270" y="121"/>
                    <a:pt x="269" y="110"/>
                  </a:cubicBezTo>
                  <a:cubicBezTo>
                    <a:pt x="268" y="84"/>
                    <a:pt x="254" y="61"/>
                    <a:pt x="2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Subtitle 4"/>
          <p:cNvSpPr txBox="1">
            <a:spLocks/>
          </p:cNvSpPr>
          <p:nvPr/>
        </p:nvSpPr>
        <p:spPr>
          <a:xfrm>
            <a:off x="5596019" y="4597291"/>
            <a:ext cx="2773947" cy="596690"/>
          </a:xfrm>
          <a:prstGeom prst="rect">
            <a:avLst/>
          </a:prstGeom>
        </p:spPr>
        <p:txBody>
          <a:bodyPr rtlCol="0"/>
          <a:lst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indent="0" algn="ctr" fontAlgn="auto">
              <a:spcBef>
                <a:spcPts val="1560"/>
              </a:spcBef>
              <a:spcAft>
                <a:spcPts val="0"/>
              </a:spcAft>
              <a:buClr>
                <a:srgbClr val="003DA1"/>
              </a:buClr>
              <a:buSzPct val="150000"/>
              <a:buNone/>
              <a:defRPr/>
            </a:pPr>
            <a:r>
              <a:rPr lang="en-US" sz="1600" dirty="0">
                <a:solidFill>
                  <a:srgbClr val="424242"/>
                </a:solidFill>
              </a:rPr>
              <a:t>Find out by using the QME tool on </a:t>
            </a:r>
            <a:r>
              <a:rPr lang="en-US" sz="1600" b="1" dirty="0" err="1">
                <a:solidFill>
                  <a:schemeClr val="accent3"/>
                </a:solidFill>
              </a:rPr>
              <a:t>optumbank.com</a:t>
            </a:r>
            <a:r>
              <a:rPr lang="en-US" sz="1600" dirty="0">
                <a:solidFill>
                  <a:srgbClr val="424242"/>
                </a:solidFill>
              </a:rPr>
              <a:t>.</a:t>
            </a:r>
          </a:p>
        </p:txBody>
      </p:sp>
      <p:sp>
        <p:nvSpPr>
          <p:cNvPr id="30" name="TextBox 29"/>
          <p:cNvSpPr txBox="1"/>
          <p:nvPr/>
        </p:nvSpPr>
        <p:spPr>
          <a:xfrm>
            <a:off x="5415400" y="1584275"/>
            <a:ext cx="3219218" cy="646331"/>
          </a:xfrm>
          <a:prstGeom prst="rect">
            <a:avLst/>
          </a:prstGeom>
          <a:noFill/>
        </p:spPr>
        <p:txBody>
          <a:bodyPr wrap="square">
            <a:spAutoFit/>
          </a:bodyPr>
          <a:lstStyle/>
          <a:p>
            <a:pPr fontAlgn="auto">
              <a:spcBef>
                <a:spcPts val="0"/>
              </a:spcBef>
              <a:spcAft>
                <a:spcPts val="600"/>
              </a:spcAft>
              <a:defRPr/>
            </a:pPr>
            <a:r>
              <a:rPr lang="en-US" b="1" dirty="0">
                <a:solidFill>
                  <a:srgbClr val="4D4D4D"/>
                </a:solidFill>
                <a:cs typeface="Arial"/>
              </a:rPr>
              <a:t>What counts as </a:t>
            </a:r>
            <a:r>
              <a:rPr lang="en-US" b="1" dirty="0" smtClean="0">
                <a:solidFill>
                  <a:srgbClr val="4D4D4D"/>
                </a:solidFill>
                <a:cs typeface="Arial"/>
              </a:rPr>
              <a:t>a qualified </a:t>
            </a:r>
            <a:r>
              <a:rPr lang="en-US" b="1" dirty="0">
                <a:solidFill>
                  <a:srgbClr val="4D4D4D"/>
                </a:solidFill>
                <a:cs typeface="Arial"/>
              </a:rPr>
              <a:t>medical expense (QME)</a:t>
            </a:r>
            <a:r>
              <a:rPr lang="en-US" b="1" dirty="0" smtClean="0">
                <a:solidFill>
                  <a:srgbClr val="4D4D4D"/>
                </a:solidFill>
                <a:cs typeface="Arial"/>
              </a:rPr>
              <a:t>?</a:t>
            </a:r>
            <a:endParaRPr lang="en-US" b="1" dirty="0">
              <a:solidFill>
                <a:srgbClr val="4D4D4D"/>
              </a:solidFill>
              <a:cs typeface="Arial"/>
            </a:endParaRPr>
          </a:p>
        </p:txBody>
      </p:sp>
      <p:sp>
        <p:nvSpPr>
          <p:cNvPr id="18"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4</a:t>
            </a:fld>
            <a:endParaRPr lang="en-US" dirty="0"/>
          </a:p>
        </p:txBody>
      </p:sp>
      <p:pic>
        <p:nvPicPr>
          <p:cNvPr id="27" name="Picture 26" descr="Screen Shot 2018-09-10 at 9.15.18 AM.png"/>
          <p:cNvPicPr>
            <a:picLocks noChangeAspect="1"/>
          </p:cNvPicPr>
          <p:nvPr/>
        </p:nvPicPr>
        <p:blipFill rotWithShape="1">
          <a:blip r:embed="rId3" cstate="print">
            <a:extLst>
              <a:ext uri="{28A0092B-C50C-407E-A947-70E740481C1C}">
                <a14:useLocalDpi xmlns:a14="http://schemas.microsoft.com/office/drawing/2010/main" val="0"/>
              </a:ext>
            </a:extLst>
          </a:blip>
          <a:srcRect l="14247"/>
          <a:stretch/>
        </p:blipFill>
        <p:spPr>
          <a:xfrm>
            <a:off x="5772855" y="2507325"/>
            <a:ext cx="2498472" cy="1825000"/>
          </a:xfrm>
          <a:prstGeom prst="rect">
            <a:avLst/>
          </a:prstGeom>
        </p:spPr>
      </p:pic>
      <p:grpSp>
        <p:nvGrpSpPr>
          <p:cNvPr id="4" name="Group 3"/>
          <p:cNvGrpSpPr/>
          <p:nvPr/>
        </p:nvGrpSpPr>
        <p:grpSpPr>
          <a:xfrm>
            <a:off x="5350579" y="2172366"/>
            <a:ext cx="3264826" cy="2474368"/>
            <a:chOff x="5350579" y="2172366"/>
            <a:chExt cx="3264826" cy="2474368"/>
          </a:xfrm>
        </p:grpSpPr>
        <p:pic>
          <p:nvPicPr>
            <p:cNvPr id="28" name="shutterstock_589475414.png" descr="/Volumes/ARTDEPT/DesignInProgress/UHC/18924_UHC_OE_Materials_Refresh/Art/shutterstock_589475414.pn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rot="16200000">
              <a:off x="5745808" y="1777137"/>
              <a:ext cx="2474368" cy="3264826"/>
            </a:xfrm>
            <a:prstGeom prst="rect">
              <a:avLst/>
            </a:prstGeom>
          </p:spPr>
        </p:pic>
        <p:sp>
          <p:nvSpPr>
            <p:cNvPr id="3" name="Rectangle 2"/>
            <p:cNvSpPr/>
            <p:nvPr/>
          </p:nvSpPr>
          <p:spPr>
            <a:xfrm>
              <a:off x="8255931" y="3289124"/>
              <a:ext cx="160062" cy="240850"/>
            </a:xfrm>
            <a:prstGeom prst="rect">
              <a:avLst/>
            </a:prstGeom>
            <a:solidFill>
              <a:srgbClr val="FC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632674" y="3353370"/>
              <a:ext cx="99386" cy="112359"/>
            </a:xfrm>
            <a:prstGeom prst="rect">
              <a:avLst/>
            </a:prstGeom>
            <a:solidFill>
              <a:srgbClr val="F9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158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dirty="0" smtClean="0"/>
              <a:t>HSA contribution limits.</a:t>
            </a:r>
            <a:endParaRPr lang="en-US" dirty="0"/>
          </a:p>
        </p:txBody>
      </p:sp>
      <p:sp>
        <p:nvSpPr>
          <p:cNvPr id="31" name="Rectangle 30"/>
          <p:cNvSpPr/>
          <p:nvPr/>
        </p:nvSpPr>
        <p:spPr>
          <a:xfrm>
            <a:off x="5757419" y="1843343"/>
            <a:ext cx="2895600" cy="2968829"/>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8C9599"/>
              </a:solidFill>
            </a:endParaRPr>
          </a:p>
        </p:txBody>
      </p:sp>
      <p:sp>
        <p:nvSpPr>
          <p:cNvPr id="32" name="Subtitle 4"/>
          <p:cNvSpPr txBox="1">
            <a:spLocks/>
          </p:cNvSpPr>
          <p:nvPr/>
        </p:nvSpPr>
        <p:spPr>
          <a:xfrm>
            <a:off x="731283" y="5075872"/>
            <a:ext cx="4834613" cy="870751"/>
          </a:xfrm>
          <a:prstGeom prst="rect">
            <a:avLst/>
          </a:prstGeom>
        </p:spPr>
        <p:txBody>
          <a:bodyPr vert="horz" lIns="0" tIns="45720" rIns="91440" bIns="45720" rtlCol="0">
            <a:noAutofit/>
          </a:bodyPr>
          <a:lst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indent="0" fontAlgn="auto">
              <a:spcAft>
                <a:spcPts val="1600"/>
              </a:spcAft>
              <a:buNone/>
            </a:pPr>
            <a:r>
              <a:rPr lang="en-US" sz="1600" dirty="0">
                <a:cs typeface="UHC Sans Regular" charset="0"/>
              </a:rPr>
              <a:t>You typically have until April 15th to make HSA deposits that count toward your maximum for the prior tax year.</a:t>
            </a:r>
          </a:p>
        </p:txBody>
      </p:sp>
      <p:graphicFrame>
        <p:nvGraphicFramePr>
          <p:cNvPr id="33" name="Table 32"/>
          <p:cNvGraphicFramePr>
            <a:graphicFrameLocks noGrp="1"/>
          </p:cNvGraphicFramePr>
          <p:nvPr>
            <p:extLst>
              <p:ext uri="{D42A27DB-BD31-4B8C-83A1-F6EECF244321}">
                <p14:modId xmlns:p14="http://schemas.microsoft.com/office/powerpoint/2010/main" val="1295265292"/>
              </p:ext>
            </p:extLst>
          </p:nvPr>
        </p:nvGraphicFramePr>
        <p:xfrm>
          <a:off x="741899" y="3037916"/>
          <a:ext cx="4253062" cy="1760856"/>
        </p:xfrm>
        <a:graphic>
          <a:graphicData uri="http://schemas.openxmlformats.org/drawingml/2006/table">
            <a:tbl>
              <a:tblPr firstRow="1" bandRow="1">
                <a:tableStyleId>{2D5ABB26-0587-4C30-8999-92F81FD0307C}</a:tableStyleId>
              </a:tblPr>
              <a:tblGrid>
                <a:gridCol w="1232172"/>
                <a:gridCol w="858623"/>
                <a:gridCol w="2162267"/>
              </a:tblGrid>
              <a:tr h="445046">
                <a:tc>
                  <a:txBody>
                    <a:bodyPr/>
                    <a:lstStyle/>
                    <a:p>
                      <a:pPr>
                        <a:spcBef>
                          <a:spcPts val="0"/>
                        </a:spcBef>
                      </a:pPr>
                      <a:endParaRPr lang="en-US" sz="1400" b="0" i="0" dirty="0">
                        <a:solidFill>
                          <a:schemeClr val="bg1"/>
                        </a:solidFill>
                        <a:latin typeface="Arial"/>
                        <a:cs typeface="Arial"/>
                      </a:endParaRPr>
                    </a:p>
                  </a:txBody>
                  <a:tcPr marL="182880" marR="91428" anchor="b">
                    <a:lnB w="6350" cap="flat" cmpd="sng" algn="ctr">
                      <a:solidFill>
                        <a:srgbClr val="FFFFFF"/>
                      </a:solidFill>
                      <a:prstDash val="solid"/>
                      <a:round/>
                      <a:headEnd type="none" w="med" len="med"/>
                      <a:tailEnd type="none" w="med" len="med"/>
                    </a:lnB>
                    <a:solidFill>
                      <a:schemeClr val="accent1"/>
                    </a:solidFill>
                  </a:tcPr>
                </a:tc>
                <a:tc>
                  <a:txBody>
                    <a:bodyPr/>
                    <a:lstStyle/>
                    <a:p>
                      <a:pPr algn="l"/>
                      <a:r>
                        <a:rPr lang="en-US" sz="1400" b="1" i="0" dirty="0" smtClean="0">
                          <a:solidFill>
                            <a:schemeClr val="bg1"/>
                          </a:solidFill>
                          <a:latin typeface="Arial"/>
                          <a:cs typeface="Arial"/>
                        </a:rPr>
                        <a:t>  </a:t>
                      </a:r>
                      <a:r>
                        <a:rPr lang="en-US" sz="1400" b="1" i="0" dirty="0" smtClean="0">
                          <a:solidFill>
                            <a:schemeClr val="bg1"/>
                          </a:solidFill>
                          <a:latin typeface="Arial"/>
                          <a:cs typeface="Arial"/>
                        </a:rPr>
                        <a:t>2019</a:t>
                      </a:r>
                      <a:endParaRPr lang="en-US" sz="1400" b="1" i="0" dirty="0">
                        <a:solidFill>
                          <a:schemeClr val="bg1"/>
                        </a:solidFill>
                        <a:latin typeface="Arial"/>
                        <a:cs typeface="Arial"/>
                      </a:endParaRPr>
                    </a:p>
                  </a:txBody>
                  <a:tcPr marL="0" marR="0" anchor="ctr">
                    <a:lnB w="6350" cap="flat" cmpd="sng" algn="ctr">
                      <a:solidFill>
                        <a:srgbClr val="FFFFFF"/>
                      </a:solidFill>
                      <a:prstDash val="solid"/>
                      <a:round/>
                      <a:headEnd type="none" w="med" len="med"/>
                      <a:tailEnd type="none" w="med" len="med"/>
                    </a:lnB>
                    <a:solidFill>
                      <a:schemeClr val="accent1"/>
                    </a:solidFill>
                  </a:tcPr>
                </a:tc>
                <a:tc>
                  <a:txBody>
                    <a:bodyPr/>
                    <a:lstStyle/>
                    <a:p>
                      <a:pPr algn="l"/>
                      <a:r>
                        <a:rPr lang="en-US" sz="1400" b="1" i="0" dirty="0" smtClean="0">
                          <a:solidFill>
                            <a:schemeClr val="bg1"/>
                          </a:solidFill>
                          <a:latin typeface="Arial"/>
                          <a:cs typeface="Arial"/>
                        </a:rPr>
                        <a:t>  </a:t>
                      </a:r>
                      <a:r>
                        <a:rPr lang="en-US" sz="1400" b="1" i="0" dirty="0" smtClean="0">
                          <a:solidFill>
                            <a:schemeClr val="bg1"/>
                          </a:solidFill>
                          <a:latin typeface="Arial"/>
                          <a:cs typeface="Arial"/>
                        </a:rPr>
                        <a:t>2020</a:t>
                      </a:r>
                      <a:endParaRPr lang="en-US" sz="1400" b="1" i="0" dirty="0">
                        <a:solidFill>
                          <a:schemeClr val="bg1"/>
                        </a:solidFill>
                        <a:latin typeface="Arial"/>
                        <a:cs typeface="Arial"/>
                      </a:endParaRPr>
                    </a:p>
                  </a:txBody>
                  <a:tcPr marL="0" marR="0" anchor="ctr">
                    <a:lnB w="6350" cap="flat" cmpd="sng" algn="ctr">
                      <a:solidFill>
                        <a:srgbClr val="FFFFFF"/>
                      </a:solidFill>
                      <a:prstDash val="solid"/>
                      <a:round/>
                      <a:headEnd type="none" w="med" len="med"/>
                      <a:tailEnd type="none" w="med" len="med"/>
                    </a:lnB>
                    <a:solidFill>
                      <a:schemeClr val="accent1"/>
                    </a:solidFill>
                  </a:tcPr>
                </a:tc>
              </a:tr>
              <a:tr h="657905">
                <a:tc>
                  <a:txBody>
                    <a:bodyPr/>
                    <a:lstStyle/>
                    <a:p>
                      <a:pPr>
                        <a:spcBef>
                          <a:spcPts val="0"/>
                        </a:spcBef>
                      </a:pPr>
                      <a:r>
                        <a:rPr lang="en-US" sz="1400" b="0" i="0" dirty="0" smtClean="0">
                          <a:solidFill>
                            <a:schemeClr val="bg1"/>
                          </a:solidFill>
                          <a:latin typeface="Arial"/>
                          <a:cs typeface="Arial"/>
                        </a:rPr>
                        <a:t>Individual</a:t>
                      </a:r>
                      <a:br>
                        <a:rPr lang="en-US" sz="1400" b="0" i="0" dirty="0" smtClean="0">
                          <a:solidFill>
                            <a:schemeClr val="bg1"/>
                          </a:solidFill>
                          <a:latin typeface="Arial"/>
                          <a:cs typeface="Arial"/>
                        </a:rPr>
                      </a:br>
                      <a:r>
                        <a:rPr lang="en-US" sz="1400" b="0" i="0" dirty="0" smtClean="0">
                          <a:solidFill>
                            <a:schemeClr val="bg1"/>
                          </a:solidFill>
                          <a:latin typeface="Arial"/>
                          <a:cs typeface="Arial"/>
                        </a:rPr>
                        <a:t>coverage</a:t>
                      </a:r>
                      <a:endParaRPr lang="en-US" sz="1400" b="0" i="0" dirty="0">
                        <a:solidFill>
                          <a:schemeClr val="bg1"/>
                        </a:solidFill>
                        <a:latin typeface="Arial"/>
                        <a:cs typeface="Arial"/>
                      </a:endParaRPr>
                    </a:p>
                  </a:txBody>
                  <a:tcPr marL="182880" marR="91428"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A8F7"/>
                    </a:solidFill>
                  </a:tcPr>
                </a:tc>
                <a:tc>
                  <a:txBody>
                    <a:bodyPr/>
                    <a:lstStyle/>
                    <a:p>
                      <a:pPr algn="l"/>
                      <a:r>
                        <a:rPr lang="en-US" sz="1400" b="0" i="0" dirty="0" smtClean="0">
                          <a:solidFill>
                            <a:schemeClr val="bg1"/>
                          </a:solidFill>
                          <a:latin typeface="Arial"/>
                          <a:cs typeface="Arial"/>
                        </a:rPr>
                        <a:t>  $</a:t>
                      </a:r>
                      <a:r>
                        <a:rPr lang="en-US" sz="1400" b="0" i="0" dirty="0" smtClean="0">
                          <a:solidFill>
                            <a:schemeClr val="bg1"/>
                          </a:solidFill>
                          <a:latin typeface="Arial"/>
                          <a:cs typeface="Arial"/>
                        </a:rPr>
                        <a:t>3,500</a:t>
                      </a:r>
                      <a:endParaRPr lang="en-US" sz="1400" b="0" i="0" dirty="0">
                        <a:solidFill>
                          <a:schemeClr val="bg1"/>
                        </a:solidFill>
                        <a:latin typeface="Arial"/>
                        <a:cs typeface="Arial"/>
                      </a:endParaRPr>
                    </a:p>
                  </a:txBody>
                  <a:tcPr marL="0" marR="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A8F7"/>
                    </a:solidFill>
                  </a:tcPr>
                </a:tc>
                <a:tc>
                  <a:txBody>
                    <a:bodyPr/>
                    <a:lstStyle/>
                    <a:p>
                      <a:pPr algn="l"/>
                      <a:r>
                        <a:rPr lang="en-US" sz="1400" b="0" i="0" dirty="0" smtClean="0">
                          <a:solidFill>
                            <a:schemeClr val="bg1"/>
                          </a:solidFill>
                          <a:latin typeface="Arial"/>
                          <a:cs typeface="Arial"/>
                        </a:rPr>
                        <a:t>  $</a:t>
                      </a:r>
                      <a:r>
                        <a:rPr lang="en-US" sz="1400" b="0" i="0" dirty="0" smtClean="0">
                          <a:solidFill>
                            <a:schemeClr val="bg1"/>
                          </a:solidFill>
                          <a:latin typeface="Arial"/>
                          <a:cs typeface="Arial"/>
                        </a:rPr>
                        <a:t>3,550</a:t>
                      </a:r>
                      <a:endParaRPr lang="en-US" sz="1400" b="0" i="0" dirty="0">
                        <a:solidFill>
                          <a:schemeClr val="bg1"/>
                        </a:solidFill>
                        <a:latin typeface="Arial"/>
                        <a:cs typeface="Arial"/>
                      </a:endParaRPr>
                    </a:p>
                  </a:txBody>
                  <a:tcPr marL="0" marR="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A8F7"/>
                    </a:solidFill>
                  </a:tcPr>
                </a:tc>
              </a:tr>
              <a:tr h="657905">
                <a:tc>
                  <a:txBody>
                    <a:bodyPr/>
                    <a:lstStyle/>
                    <a:p>
                      <a:pPr>
                        <a:spcBef>
                          <a:spcPts val="0"/>
                        </a:spcBef>
                      </a:pPr>
                      <a:r>
                        <a:rPr lang="en-US" sz="1400" b="0" i="0" dirty="0" smtClean="0">
                          <a:solidFill>
                            <a:schemeClr val="bg1"/>
                          </a:solidFill>
                          <a:latin typeface="Arial"/>
                          <a:cs typeface="Arial"/>
                        </a:rPr>
                        <a:t>Family</a:t>
                      </a:r>
                      <a:br>
                        <a:rPr lang="en-US" sz="1400" b="0" i="0" dirty="0" smtClean="0">
                          <a:solidFill>
                            <a:schemeClr val="bg1"/>
                          </a:solidFill>
                          <a:latin typeface="Arial"/>
                          <a:cs typeface="Arial"/>
                        </a:rPr>
                      </a:br>
                      <a:r>
                        <a:rPr lang="en-US" sz="1400" b="0" i="0" dirty="0" smtClean="0">
                          <a:solidFill>
                            <a:schemeClr val="bg1"/>
                          </a:solidFill>
                          <a:latin typeface="Arial"/>
                          <a:cs typeface="Arial"/>
                        </a:rPr>
                        <a:t>coverage</a:t>
                      </a:r>
                      <a:endParaRPr lang="en-US" sz="1400" b="0" i="0" dirty="0">
                        <a:solidFill>
                          <a:schemeClr val="bg1"/>
                        </a:solidFill>
                        <a:latin typeface="Arial"/>
                        <a:cs typeface="Arial"/>
                      </a:endParaRPr>
                    </a:p>
                  </a:txBody>
                  <a:tcPr marL="182880" marR="91428" anchor="ct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00A8F7"/>
                    </a:solidFill>
                  </a:tcPr>
                </a:tc>
                <a:tc>
                  <a:txBody>
                    <a:bodyPr/>
                    <a:lstStyle/>
                    <a:p>
                      <a:pPr algn="l"/>
                      <a:r>
                        <a:rPr lang="en-US" sz="1400" b="0" i="0" dirty="0" smtClean="0">
                          <a:solidFill>
                            <a:schemeClr val="bg1"/>
                          </a:solidFill>
                          <a:latin typeface="Arial"/>
                          <a:cs typeface="Arial"/>
                        </a:rPr>
                        <a:t>  </a:t>
                      </a:r>
                      <a:r>
                        <a:rPr lang="en-US" sz="1400" b="0" i="0" dirty="0" smtClean="0">
                          <a:solidFill>
                            <a:schemeClr val="bg1"/>
                          </a:solidFill>
                          <a:latin typeface="Arial"/>
                          <a:cs typeface="Arial"/>
                        </a:rPr>
                        <a:t>$7,000</a:t>
                      </a:r>
                      <a:endParaRPr lang="en-US" sz="1400" b="0" i="0" dirty="0">
                        <a:solidFill>
                          <a:schemeClr val="bg1"/>
                        </a:solidFill>
                        <a:latin typeface="Arial"/>
                        <a:cs typeface="Arial"/>
                      </a:endParaRPr>
                    </a:p>
                  </a:txBody>
                  <a:tcPr marL="0" marR="0" anchor="ct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00A8F7"/>
                    </a:solidFill>
                  </a:tcPr>
                </a:tc>
                <a:tc>
                  <a:txBody>
                    <a:bodyPr/>
                    <a:lstStyle/>
                    <a:p>
                      <a:pPr algn="l"/>
                      <a:r>
                        <a:rPr lang="en-US" sz="1400" b="0" i="0" dirty="0" smtClean="0">
                          <a:solidFill>
                            <a:schemeClr val="bg1"/>
                          </a:solidFill>
                          <a:latin typeface="Arial"/>
                          <a:cs typeface="Arial"/>
                        </a:rPr>
                        <a:t>  $</a:t>
                      </a:r>
                      <a:r>
                        <a:rPr lang="en-US" sz="1400" b="0" i="0" dirty="0" smtClean="0">
                          <a:solidFill>
                            <a:schemeClr val="bg1"/>
                          </a:solidFill>
                          <a:latin typeface="Arial"/>
                          <a:cs typeface="Arial"/>
                        </a:rPr>
                        <a:t>7,100</a:t>
                      </a:r>
                      <a:endParaRPr lang="en-US" sz="1400" b="0" i="0" dirty="0">
                        <a:solidFill>
                          <a:schemeClr val="bg1"/>
                        </a:solidFill>
                        <a:latin typeface="Arial"/>
                        <a:cs typeface="Arial"/>
                      </a:endParaRPr>
                    </a:p>
                  </a:txBody>
                  <a:tcPr marL="0" marR="0" anchor="ct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solidFill>
                      <a:srgbClr val="00A8F7"/>
                    </a:solidFill>
                  </a:tcPr>
                </a:tc>
              </a:tr>
            </a:tbl>
          </a:graphicData>
        </a:graphic>
      </p:graphicFrame>
      <p:sp>
        <p:nvSpPr>
          <p:cNvPr id="35" name="Subtitle 4"/>
          <p:cNvSpPr txBox="1">
            <a:spLocks/>
          </p:cNvSpPr>
          <p:nvPr/>
        </p:nvSpPr>
        <p:spPr>
          <a:xfrm>
            <a:off x="731283" y="2056017"/>
            <a:ext cx="4263677" cy="388143"/>
          </a:xfrm>
          <a:prstGeom prst="rect">
            <a:avLst/>
          </a:prstGeom>
        </p:spPr>
        <p:txBody>
          <a:bodyPr lIns="0" rIns="0"/>
          <a:lst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indent="0">
              <a:lnSpc>
                <a:spcPct val="90000"/>
              </a:lnSpc>
              <a:buClr>
                <a:srgbClr val="00A8F7"/>
              </a:buClr>
              <a:buNone/>
            </a:pPr>
            <a:r>
              <a:rPr lang="en-US" sz="2000" b="1" dirty="0">
                <a:solidFill>
                  <a:schemeClr val="accent3"/>
                </a:solidFill>
                <a:cs typeface="UHC Sans Regular" charset="0"/>
              </a:rPr>
              <a:t>Contribution maximum </a:t>
            </a:r>
            <a:r>
              <a:rPr lang="en-US" sz="2000" b="1" dirty="0" smtClean="0">
                <a:solidFill>
                  <a:schemeClr val="accent3"/>
                </a:solidFill>
                <a:cs typeface="UHC Sans Regular" charset="0"/>
              </a:rPr>
              <a:t>amount.</a:t>
            </a:r>
            <a:endParaRPr lang="en-US" sz="2000" b="1" dirty="0">
              <a:solidFill>
                <a:schemeClr val="accent3"/>
              </a:solidFill>
              <a:cs typeface="UHC Sans Regular" charset="0"/>
            </a:endParaRPr>
          </a:p>
        </p:txBody>
      </p:sp>
      <p:sp>
        <p:nvSpPr>
          <p:cNvPr id="40" name="Rectangle 39"/>
          <p:cNvSpPr/>
          <p:nvPr/>
        </p:nvSpPr>
        <p:spPr>
          <a:xfrm>
            <a:off x="741899" y="3385017"/>
            <a:ext cx="172834" cy="1162105"/>
          </a:xfrm>
          <a:prstGeom prst="rect">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954940" y="2056017"/>
            <a:ext cx="2495682" cy="2446824"/>
          </a:xfrm>
          <a:prstGeom prst="rect">
            <a:avLst/>
          </a:prstGeom>
          <a:noFill/>
        </p:spPr>
        <p:txBody>
          <a:bodyPr wrap="square">
            <a:spAutoFit/>
          </a:bodyPr>
          <a:lstStyle/>
          <a:p>
            <a:pPr fontAlgn="auto">
              <a:spcBef>
                <a:spcPts val="0"/>
              </a:spcBef>
              <a:spcAft>
                <a:spcPts val="600"/>
              </a:spcAft>
              <a:defRPr/>
            </a:pPr>
            <a:r>
              <a:rPr lang="en-US" b="1" dirty="0">
                <a:solidFill>
                  <a:srgbClr val="003DA1"/>
                </a:solidFill>
                <a:cs typeface="Arial"/>
              </a:rPr>
              <a:t>55+ </a:t>
            </a:r>
            <a:r>
              <a:rPr lang="en-US" b="1" dirty="0" smtClean="0">
                <a:solidFill>
                  <a:srgbClr val="003DA1"/>
                </a:solidFill>
                <a:cs typeface="Arial"/>
              </a:rPr>
              <a:t>additional</a:t>
            </a:r>
            <a:r>
              <a:rPr lang="en-US" b="1" dirty="0">
                <a:solidFill>
                  <a:srgbClr val="003DA1"/>
                </a:solidFill>
                <a:cs typeface="Arial"/>
              </a:rPr>
              <a:t/>
            </a:r>
            <a:br>
              <a:rPr lang="en-US" b="1" dirty="0">
                <a:solidFill>
                  <a:srgbClr val="003DA1"/>
                </a:solidFill>
                <a:cs typeface="Arial"/>
              </a:rPr>
            </a:br>
            <a:r>
              <a:rPr lang="en-US" b="1" dirty="0" smtClean="0">
                <a:solidFill>
                  <a:srgbClr val="003DA1"/>
                </a:solidFill>
                <a:cs typeface="Arial"/>
              </a:rPr>
              <a:t>contribution.</a:t>
            </a:r>
          </a:p>
          <a:p>
            <a:pPr fontAlgn="auto">
              <a:spcBef>
                <a:spcPts val="0"/>
              </a:spcBef>
              <a:spcAft>
                <a:spcPts val="600"/>
              </a:spcAft>
              <a:defRPr/>
            </a:pPr>
            <a:r>
              <a:rPr lang="en-US" sz="1400" dirty="0">
                <a:solidFill>
                  <a:srgbClr val="4D4D4D"/>
                </a:solidFill>
                <a:cs typeface="Arial"/>
              </a:rPr>
              <a:t>If you are 55 years of age or </a:t>
            </a:r>
            <a:r>
              <a:rPr lang="en-US" sz="1400" dirty="0" smtClean="0">
                <a:solidFill>
                  <a:srgbClr val="4D4D4D"/>
                </a:solidFill>
                <a:cs typeface="Arial"/>
              </a:rPr>
              <a:t>older </a:t>
            </a:r>
            <a:r>
              <a:rPr lang="en-US" sz="1400" dirty="0">
                <a:solidFill>
                  <a:srgbClr val="4D4D4D"/>
                </a:solidFill>
                <a:cs typeface="Arial"/>
              </a:rPr>
              <a:t>but not enrolled in Medicare, you can </a:t>
            </a:r>
            <a:r>
              <a:rPr lang="en-US" sz="1400" dirty="0" smtClean="0">
                <a:solidFill>
                  <a:srgbClr val="4D4D4D"/>
                </a:solidFill>
                <a:cs typeface="Arial"/>
              </a:rPr>
              <a:t>deposit an </a:t>
            </a:r>
            <a:r>
              <a:rPr lang="en-US" sz="1400" dirty="0">
                <a:solidFill>
                  <a:srgbClr val="4D4D4D"/>
                </a:solidFill>
                <a:cs typeface="Arial"/>
              </a:rPr>
              <a:t>additional </a:t>
            </a:r>
            <a:r>
              <a:rPr lang="en-US" sz="1400" b="1" dirty="0">
                <a:solidFill>
                  <a:schemeClr val="accent1"/>
                </a:solidFill>
                <a:cs typeface="Arial"/>
              </a:rPr>
              <a:t>$1,000/</a:t>
            </a:r>
            <a:r>
              <a:rPr lang="en-US" sz="1400" b="1" dirty="0" smtClean="0">
                <a:solidFill>
                  <a:schemeClr val="accent1"/>
                </a:solidFill>
                <a:cs typeface="Arial"/>
              </a:rPr>
              <a:t>year </a:t>
            </a:r>
            <a:r>
              <a:rPr lang="en-US" sz="1400" dirty="0" smtClean="0">
                <a:solidFill>
                  <a:srgbClr val="4D4D4D"/>
                </a:solidFill>
                <a:cs typeface="Arial"/>
              </a:rPr>
              <a:t/>
            </a:r>
            <a:br>
              <a:rPr lang="en-US" sz="1400" dirty="0" smtClean="0">
                <a:solidFill>
                  <a:srgbClr val="4D4D4D"/>
                </a:solidFill>
                <a:cs typeface="Arial"/>
              </a:rPr>
            </a:br>
            <a:r>
              <a:rPr lang="en-US" sz="1400" dirty="0" smtClean="0">
                <a:solidFill>
                  <a:srgbClr val="4D4D4D"/>
                </a:solidFill>
                <a:cs typeface="Arial"/>
              </a:rPr>
              <a:t>in </a:t>
            </a:r>
            <a:r>
              <a:rPr lang="en-US" sz="1400" dirty="0">
                <a:solidFill>
                  <a:srgbClr val="4D4D4D"/>
                </a:solidFill>
                <a:cs typeface="Arial"/>
              </a:rPr>
              <a:t>“catch-</a:t>
            </a:r>
            <a:r>
              <a:rPr lang="en-US" sz="1400" dirty="0" smtClean="0">
                <a:solidFill>
                  <a:srgbClr val="4D4D4D"/>
                </a:solidFill>
                <a:cs typeface="Arial"/>
              </a:rPr>
              <a:t>up” contributions</a:t>
            </a:r>
            <a:r>
              <a:rPr lang="en-US" sz="1400" dirty="0">
                <a:solidFill>
                  <a:srgbClr val="4D4D4D"/>
                </a:solidFill>
                <a:cs typeface="Arial"/>
              </a:rPr>
              <a:t>.</a:t>
            </a:r>
          </a:p>
          <a:p>
            <a:pPr fontAlgn="auto">
              <a:spcBef>
                <a:spcPts val="0"/>
              </a:spcBef>
              <a:spcAft>
                <a:spcPts val="600"/>
              </a:spcAft>
              <a:defRPr/>
            </a:pPr>
            <a:endParaRPr lang="en-US" sz="1400" dirty="0">
              <a:solidFill>
                <a:srgbClr val="4D4D4D"/>
              </a:solidFill>
              <a:cs typeface="Arial"/>
            </a:endParaRPr>
          </a:p>
          <a:p>
            <a:pPr fontAlgn="auto">
              <a:spcBef>
                <a:spcPts val="0"/>
              </a:spcBef>
              <a:spcAft>
                <a:spcPts val="600"/>
              </a:spcAft>
              <a:defRPr/>
            </a:pPr>
            <a:endParaRPr lang="en-US" b="1" dirty="0">
              <a:solidFill>
                <a:srgbClr val="003DA1"/>
              </a:solidFill>
              <a:cs typeface="Arial"/>
            </a:endParaRPr>
          </a:p>
        </p:txBody>
      </p:sp>
      <p:grpSp>
        <p:nvGrpSpPr>
          <p:cNvPr id="12" name="Group 11"/>
          <p:cNvGrpSpPr/>
          <p:nvPr/>
        </p:nvGrpSpPr>
        <p:grpSpPr>
          <a:xfrm>
            <a:off x="3563219" y="2875280"/>
            <a:ext cx="1933199" cy="1943275"/>
            <a:chOff x="3425291" y="3473745"/>
            <a:chExt cx="1879505" cy="1889301"/>
          </a:xfrm>
        </p:grpSpPr>
        <p:sp>
          <p:nvSpPr>
            <p:cNvPr id="4" name="Punched Tape 3"/>
            <p:cNvSpPr/>
            <p:nvPr/>
          </p:nvSpPr>
          <p:spPr>
            <a:xfrm rot="16200000" flipH="1">
              <a:off x="3441741" y="3605626"/>
              <a:ext cx="1837168" cy="1617036"/>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423 w 10000"/>
                <a:gd name="connsiteY1" fmla="*/ 1389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423 w 10000"/>
                <a:gd name="connsiteY1" fmla="*/ 1389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462 w 10000"/>
                <a:gd name="connsiteY6" fmla="*/ 8699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9793"/>
                <a:gd name="connsiteX1" fmla="*/ 2423 w 10000"/>
                <a:gd name="connsiteY1" fmla="*/ 1389 h 9793"/>
                <a:gd name="connsiteX2" fmla="*/ 5000 w 10000"/>
                <a:gd name="connsiteY2" fmla="*/ 1000 h 9793"/>
                <a:gd name="connsiteX3" fmla="*/ 7500 w 10000"/>
                <a:gd name="connsiteY3" fmla="*/ 0 h 9793"/>
                <a:gd name="connsiteX4" fmla="*/ 10000 w 10000"/>
                <a:gd name="connsiteY4" fmla="*/ 1000 h 9793"/>
                <a:gd name="connsiteX5" fmla="*/ 10000 w 10000"/>
                <a:gd name="connsiteY5" fmla="*/ 9000 h 9793"/>
                <a:gd name="connsiteX6" fmla="*/ 7462 w 10000"/>
                <a:gd name="connsiteY6" fmla="*/ 8699 h 9793"/>
                <a:gd name="connsiteX7" fmla="*/ 5000 w 10000"/>
                <a:gd name="connsiteY7" fmla="*/ 9000 h 9793"/>
                <a:gd name="connsiteX8" fmla="*/ 2462 w 10000"/>
                <a:gd name="connsiteY8" fmla="*/ 9793 h 9793"/>
                <a:gd name="connsiteX9" fmla="*/ 0 w 10000"/>
                <a:gd name="connsiteY9" fmla="*/ 9000 h 9793"/>
                <a:gd name="connsiteX10" fmla="*/ 0 w 10000"/>
                <a:gd name="connsiteY10" fmla="*/ 1000 h 9793"/>
                <a:gd name="connsiteX0" fmla="*/ 0 w 10000"/>
                <a:gd name="connsiteY0" fmla="*/ 1021 h 10000"/>
                <a:gd name="connsiteX1" fmla="*/ 2423 w 10000"/>
                <a:gd name="connsiteY1" fmla="*/ 1418 h 10000"/>
                <a:gd name="connsiteX2" fmla="*/ 5000 w 10000"/>
                <a:gd name="connsiteY2" fmla="*/ 1021 h 10000"/>
                <a:gd name="connsiteX3" fmla="*/ 7500 w 10000"/>
                <a:gd name="connsiteY3" fmla="*/ 0 h 10000"/>
                <a:gd name="connsiteX4" fmla="*/ 10000 w 10000"/>
                <a:gd name="connsiteY4" fmla="*/ 1021 h 10000"/>
                <a:gd name="connsiteX5" fmla="*/ 10000 w 10000"/>
                <a:gd name="connsiteY5" fmla="*/ 9190 h 10000"/>
                <a:gd name="connsiteX6" fmla="*/ 7462 w 10000"/>
                <a:gd name="connsiteY6" fmla="*/ 8672 h 10000"/>
                <a:gd name="connsiteX7" fmla="*/ 5000 w 10000"/>
                <a:gd name="connsiteY7" fmla="*/ 9190 h 10000"/>
                <a:gd name="connsiteX8" fmla="*/ 2462 w 10000"/>
                <a:gd name="connsiteY8" fmla="*/ 10000 h 10000"/>
                <a:gd name="connsiteX9" fmla="*/ 0 w 10000"/>
                <a:gd name="connsiteY9" fmla="*/ 9190 h 10000"/>
                <a:gd name="connsiteX10" fmla="*/ 0 w 10000"/>
                <a:gd name="connsiteY10" fmla="*/ 1021 h 10000"/>
                <a:gd name="connsiteX0" fmla="*/ 0 w 10000"/>
                <a:gd name="connsiteY0" fmla="*/ 1021 h 10000"/>
                <a:gd name="connsiteX1" fmla="*/ 2423 w 10000"/>
                <a:gd name="connsiteY1" fmla="*/ 1629 h 10000"/>
                <a:gd name="connsiteX2" fmla="*/ 5000 w 10000"/>
                <a:gd name="connsiteY2" fmla="*/ 1021 h 10000"/>
                <a:gd name="connsiteX3" fmla="*/ 7500 w 10000"/>
                <a:gd name="connsiteY3" fmla="*/ 0 h 10000"/>
                <a:gd name="connsiteX4" fmla="*/ 10000 w 10000"/>
                <a:gd name="connsiteY4" fmla="*/ 1021 h 10000"/>
                <a:gd name="connsiteX5" fmla="*/ 10000 w 10000"/>
                <a:gd name="connsiteY5" fmla="*/ 9190 h 10000"/>
                <a:gd name="connsiteX6" fmla="*/ 7462 w 10000"/>
                <a:gd name="connsiteY6" fmla="*/ 8672 h 10000"/>
                <a:gd name="connsiteX7" fmla="*/ 5000 w 10000"/>
                <a:gd name="connsiteY7" fmla="*/ 9190 h 10000"/>
                <a:gd name="connsiteX8" fmla="*/ 2462 w 10000"/>
                <a:gd name="connsiteY8" fmla="*/ 10000 h 10000"/>
                <a:gd name="connsiteX9" fmla="*/ 0 w 10000"/>
                <a:gd name="connsiteY9" fmla="*/ 9190 h 10000"/>
                <a:gd name="connsiteX10" fmla="*/ 0 w 10000"/>
                <a:gd name="connsiteY10" fmla="*/ 1021 h 10000"/>
                <a:gd name="connsiteX0" fmla="*/ 0 w 10000"/>
                <a:gd name="connsiteY0" fmla="*/ 683 h 9662"/>
                <a:gd name="connsiteX1" fmla="*/ 2423 w 10000"/>
                <a:gd name="connsiteY1" fmla="*/ 1291 h 9662"/>
                <a:gd name="connsiteX2" fmla="*/ 5000 w 10000"/>
                <a:gd name="connsiteY2" fmla="*/ 683 h 9662"/>
                <a:gd name="connsiteX3" fmla="*/ 7423 w 10000"/>
                <a:gd name="connsiteY3" fmla="*/ 0 h 9662"/>
                <a:gd name="connsiteX4" fmla="*/ 10000 w 10000"/>
                <a:gd name="connsiteY4" fmla="*/ 683 h 9662"/>
                <a:gd name="connsiteX5" fmla="*/ 10000 w 10000"/>
                <a:gd name="connsiteY5" fmla="*/ 8852 h 9662"/>
                <a:gd name="connsiteX6" fmla="*/ 7462 w 10000"/>
                <a:gd name="connsiteY6" fmla="*/ 8334 h 9662"/>
                <a:gd name="connsiteX7" fmla="*/ 5000 w 10000"/>
                <a:gd name="connsiteY7" fmla="*/ 8852 h 9662"/>
                <a:gd name="connsiteX8" fmla="*/ 2462 w 10000"/>
                <a:gd name="connsiteY8" fmla="*/ 9662 h 9662"/>
                <a:gd name="connsiteX9" fmla="*/ 0 w 10000"/>
                <a:gd name="connsiteY9" fmla="*/ 8852 h 9662"/>
                <a:gd name="connsiteX10" fmla="*/ 0 w 10000"/>
                <a:gd name="connsiteY10" fmla="*/ 683 h 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9662">
                  <a:moveTo>
                    <a:pt x="0" y="683"/>
                  </a:moveTo>
                  <a:cubicBezTo>
                    <a:pt x="0" y="1247"/>
                    <a:pt x="1042" y="1291"/>
                    <a:pt x="2423" y="1291"/>
                  </a:cubicBezTo>
                  <a:cubicBezTo>
                    <a:pt x="3804" y="1291"/>
                    <a:pt x="4167" y="898"/>
                    <a:pt x="5000" y="683"/>
                  </a:cubicBezTo>
                  <a:cubicBezTo>
                    <a:pt x="5833" y="468"/>
                    <a:pt x="6042" y="0"/>
                    <a:pt x="7423" y="0"/>
                  </a:cubicBezTo>
                  <a:cubicBezTo>
                    <a:pt x="8804" y="0"/>
                    <a:pt x="10000" y="119"/>
                    <a:pt x="10000" y="683"/>
                  </a:cubicBezTo>
                  <a:lnTo>
                    <a:pt x="10000" y="8852"/>
                  </a:lnTo>
                  <a:cubicBezTo>
                    <a:pt x="10000" y="8289"/>
                    <a:pt x="8843" y="8334"/>
                    <a:pt x="7462" y="8334"/>
                  </a:cubicBezTo>
                  <a:cubicBezTo>
                    <a:pt x="6081" y="8334"/>
                    <a:pt x="5833" y="8631"/>
                    <a:pt x="5000" y="8852"/>
                  </a:cubicBezTo>
                  <a:cubicBezTo>
                    <a:pt x="4167" y="9073"/>
                    <a:pt x="3843" y="9662"/>
                    <a:pt x="2462" y="9662"/>
                  </a:cubicBezTo>
                  <a:cubicBezTo>
                    <a:pt x="1081" y="9662"/>
                    <a:pt x="0" y="9416"/>
                    <a:pt x="0" y="8852"/>
                  </a:cubicBezTo>
                  <a:lnTo>
                    <a:pt x="0" y="6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21"/>
            <p:cNvGrpSpPr>
              <a:grpSpLocks noChangeAspect="1"/>
            </p:cNvGrpSpPr>
            <p:nvPr/>
          </p:nvGrpSpPr>
          <p:grpSpPr bwMode="auto">
            <a:xfrm>
              <a:off x="3425291" y="3473745"/>
              <a:ext cx="1879505" cy="1889301"/>
              <a:chOff x="2256" y="3400"/>
              <a:chExt cx="576" cy="579"/>
            </a:xfrm>
            <a:solidFill>
              <a:schemeClr val="accent1"/>
            </a:solidFill>
          </p:grpSpPr>
          <p:sp>
            <p:nvSpPr>
              <p:cNvPr id="54" name="Freeform 53"/>
              <p:cNvSpPr>
                <a:spLocks noEditPoints="1"/>
              </p:cNvSpPr>
              <p:nvPr/>
            </p:nvSpPr>
            <p:spPr bwMode="auto">
              <a:xfrm>
                <a:off x="2256" y="3400"/>
                <a:ext cx="576" cy="579"/>
              </a:xfrm>
              <a:custGeom>
                <a:avLst/>
                <a:gdLst>
                  <a:gd name="T0" fmla="*/ 37 w 306"/>
                  <a:gd name="T1" fmla="*/ 285 h 300"/>
                  <a:gd name="T2" fmla="*/ 37 w 306"/>
                  <a:gd name="T3" fmla="*/ 285 h 300"/>
                  <a:gd name="T4" fmla="*/ 248 w 306"/>
                  <a:gd name="T5" fmla="*/ 285 h 300"/>
                  <a:gd name="T6" fmla="*/ 259 w 306"/>
                  <a:gd name="T7" fmla="*/ 147 h 300"/>
                  <a:gd name="T8" fmla="*/ 267 w 306"/>
                  <a:gd name="T9" fmla="*/ 14 h 300"/>
                  <a:gd name="T10" fmla="*/ 56 w 306"/>
                  <a:gd name="T11" fmla="*/ 14 h 300"/>
                  <a:gd name="T12" fmla="*/ 46 w 306"/>
                  <a:gd name="T13" fmla="*/ 152 h 300"/>
                  <a:gd name="T14" fmla="*/ 37 w 306"/>
                  <a:gd name="T15" fmla="*/ 285 h 300"/>
                  <a:gd name="T16" fmla="*/ 259 w 306"/>
                  <a:gd name="T17" fmla="*/ 300 h 300"/>
                  <a:gd name="T18" fmla="*/ 259 w 306"/>
                  <a:gd name="T19" fmla="*/ 300 h 300"/>
                  <a:gd name="T20" fmla="*/ 33 w 306"/>
                  <a:gd name="T21" fmla="*/ 300 h 300"/>
                  <a:gd name="T22" fmla="*/ 25 w 306"/>
                  <a:gd name="T23" fmla="*/ 295 h 300"/>
                  <a:gd name="T24" fmla="*/ 32 w 306"/>
                  <a:gd name="T25" fmla="*/ 147 h 300"/>
                  <a:gd name="T26" fmla="*/ 38 w 306"/>
                  <a:gd name="T27" fmla="*/ 11 h 300"/>
                  <a:gd name="T28" fmla="*/ 39 w 306"/>
                  <a:gd name="T29" fmla="*/ 3 h 300"/>
                  <a:gd name="T30" fmla="*/ 46 w 306"/>
                  <a:gd name="T31" fmla="*/ 0 h 300"/>
                  <a:gd name="T32" fmla="*/ 272 w 306"/>
                  <a:gd name="T33" fmla="*/ 0 h 300"/>
                  <a:gd name="T34" fmla="*/ 279 w 306"/>
                  <a:gd name="T35" fmla="*/ 4 h 300"/>
                  <a:gd name="T36" fmla="*/ 273 w 306"/>
                  <a:gd name="T37" fmla="*/ 152 h 300"/>
                  <a:gd name="T38" fmla="*/ 266 w 306"/>
                  <a:gd name="T39" fmla="*/ 288 h 300"/>
                  <a:gd name="T40" fmla="*/ 266 w 306"/>
                  <a:gd name="T41" fmla="*/ 296 h 300"/>
                  <a:gd name="T42" fmla="*/ 259 w 306"/>
                  <a:gd name="T4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300">
                    <a:moveTo>
                      <a:pt x="37" y="285"/>
                    </a:moveTo>
                    <a:lnTo>
                      <a:pt x="37" y="285"/>
                    </a:lnTo>
                    <a:lnTo>
                      <a:pt x="248" y="285"/>
                    </a:lnTo>
                    <a:cubicBezTo>
                      <a:pt x="228" y="233"/>
                      <a:pt x="244" y="189"/>
                      <a:pt x="259" y="147"/>
                    </a:cubicBezTo>
                    <a:cubicBezTo>
                      <a:pt x="274" y="104"/>
                      <a:pt x="289" y="63"/>
                      <a:pt x="267" y="14"/>
                    </a:cubicBezTo>
                    <a:lnTo>
                      <a:pt x="56" y="14"/>
                    </a:lnTo>
                    <a:cubicBezTo>
                      <a:pt x="76" y="65"/>
                      <a:pt x="61" y="109"/>
                      <a:pt x="46" y="152"/>
                    </a:cubicBezTo>
                    <a:cubicBezTo>
                      <a:pt x="30" y="195"/>
                      <a:pt x="16" y="236"/>
                      <a:pt x="37" y="285"/>
                    </a:cubicBezTo>
                    <a:close/>
                    <a:moveTo>
                      <a:pt x="259" y="300"/>
                    </a:moveTo>
                    <a:lnTo>
                      <a:pt x="259" y="300"/>
                    </a:lnTo>
                    <a:lnTo>
                      <a:pt x="33" y="300"/>
                    </a:lnTo>
                    <a:cubicBezTo>
                      <a:pt x="30" y="300"/>
                      <a:pt x="27" y="298"/>
                      <a:pt x="25" y="295"/>
                    </a:cubicBezTo>
                    <a:cubicBezTo>
                      <a:pt x="0" y="239"/>
                      <a:pt x="16" y="192"/>
                      <a:pt x="32" y="147"/>
                    </a:cubicBezTo>
                    <a:cubicBezTo>
                      <a:pt x="47" y="102"/>
                      <a:pt x="62" y="61"/>
                      <a:pt x="38" y="11"/>
                    </a:cubicBezTo>
                    <a:cubicBezTo>
                      <a:pt x="37" y="8"/>
                      <a:pt x="38" y="5"/>
                      <a:pt x="39" y="3"/>
                    </a:cubicBezTo>
                    <a:cubicBezTo>
                      <a:pt x="40" y="2"/>
                      <a:pt x="43" y="0"/>
                      <a:pt x="46" y="0"/>
                    </a:cubicBezTo>
                    <a:lnTo>
                      <a:pt x="272" y="0"/>
                    </a:lnTo>
                    <a:cubicBezTo>
                      <a:pt x="275" y="0"/>
                      <a:pt x="278" y="2"/>
                      <a:pt x="279" y="4"/>
                    </a:cubicBezTo>
                    <a:cubicBezTo>
                      <a:pt x="306" y="60"/>
                      <a:pt x="289" y="106"/>
                      <a:pt x="273" y="152"/>
                    </a:cubicBezTo>
                    <a:cubicBezTo>
                      <a:pt x="257" y="196"/>
                      <a:pt x="243" y="238"/>
                      <a:pt x="266" y="288"/>
                    </a:cubicBezTo>
                    <a:cubicBezTo>
                      <a:pt x="267" y="291"/>
                      <a:pt x="267" y="294"/>
                      <a:pt x="266" y="296"/>
                    </a:cubicBezTo>
                    <a:cubicBezTo>
                      <a:pt x="264" y="298"/>
                      <a:pt x="261" y="300"/>
                      <a:pt x="259" y="3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2379" y="3775"/>
                <a:ext cx="288" cy="29"/>
              </a:xfrm>
              <a:custGeom>
                <a:avLst/>
                <a:gdLst>
                  <a:gd name="T0" fmla="*/ 145 w 153"/>
                  <a:gd name="T1" fmla="*/ 15 h 15"/>
                  <a:gd name="T2" fmla="*/ 145 w 153"/>
                  <a:gd name="T3" fmla="*/ 15 h 15"/>
                  <a:gd name="T4" fmla="*/ 7 w 153"/>
                  <a:gd name="T5" fmla="*/ 15 h 15"/>
                  <a:gd name="T6" fmla="*/ 0 w 153"/>
                  <a:gd name="T7" fmla="*/ 8 h 15"/>
                  <a:gd name="T8" fmla="*/ 7 w 153"/>
                  <a:gd name="T9" fmla="*/ 0 h 15"/>
                  <a:gd name="T10" fmla="*/ 145 w 153"/>
                  <a:gd name="T11" fmla="*/ 0 h 15"/>
                  <a:gd name="T12" fmla="*/ 153 w 153"/>
                  <a:gd name="T13" fmla="*/ 8 h 15"/>
                  <a:gd name="T14" fmla="*/ 145 w 15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
                    <a:moveTo>
                      <a:pt x="145" y="15"/>
                    </a:moveTo>
                    <a:lnTo>
                      <a:pt x="145" y="15"/>
                    </a:lnTo>
                    <a:lnTo>
                      <a:pt x="7" y="15"/>
                    </a:lnTo>
                    <a:cubicBezTo>
                      <a:pt x="3" y="15"/>
                      <a:pt x="0" y="12"/>
                      <a:pt x="0" y="8"/>
                    </a:cubicBezTo>
                    <a:cubicBezTo>
                      <a:pt x="0" y="4"/>
                      <a:pt x="3" y="0"/>
                      <a:pt x="7" y="0"/>
                    </a:cubicBezTo>
                    <a:lnTo>
                      <a:pt x="145" y="0"/>
                    </a:lnTo>
                    <a:cubicBezTo>
                      <a:pt x="149" y="0"/>
                      <a:pt x="153" y="4"/>
                      <a:pt x="153" y="8"/>
                    </a:cubicBezTo>
                    <a:cubicBezTo>
                      <a:pt x="153" y="12"/>
                      <a:pt x="149" y="15"/>
                      <a:pt x="145" y="15"/>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2381" y="3863"/>
                <a:ext cx="288" cy="29"/>
              </a:xfrm>
              <a:custGeom>
                <a:avLst/>
                <a:gdLst>
                  <a:gd name="T0" fmla="*/ 145 w 153"/>
                  <a:gd name="T1" fmla="*/ 15 h 15"/>
                  <a:gd name="T2" fmla="*/ 145 w 153"/>
                  <a:gd name="T3" fmla="*/ 15 h 15"/>
                  <a:gd name="T4" fmla="*/ 7 w 153"/>
                  <a:gd name="T5" fmla="*/ 15 h 15"/>
                  <a:gd name="T6" fmla="*/ 0 w 153"/>
                  <a:gd name="T7" fmla="*/ 7 h 15"/>
                  <a:gd name="T8" fmla="*/ 7 w 153"/>
                  <a:gd name="T9" fmla="*/ 0 h 15"/>
                  <a:gd name="T10" fmla="*/ 145 w 153"/>
                  <a:gd name="T11" fmla="*/ 0 h 15"/>
                  <a:gd name="T12" fmla="*/ 153 w 153"/>
                  <a:gd name="T13" fmla="*/ 7 h 15"/>
                  <a:gd name="T14" fmla="*/ 145 w 15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5">
                    <a:moveTo>
                      <a:pt x="145" y="15"/>
                    </a:moveTo>
                    <a:lnTo>
                      <a:pt x="145" y="15"/>
                    </a:lnTo>
                    <a:lnTo>
                      <a:pt x="7" y="15"/>
                    </a:lnTo>
                    <a:cubicBezTo>
                      <a:pt x="3" y="15"/>
                      <a:pt x="0" y="11"/>
                      <a:pt x="0" y="7"/>
                    </a:cubicBezTo>
                    <a:cubicBezTo>
                      <a:pt x="0" y="3"/>
                      <a:pt x="3" y="0"/>
                      <a:pt x="7" y="0"/>
                    </a:cubicBezTo>
                    <a:lnTo>
                      <a:pt x="145" y="0"/>
                    </a:lnTo>
                    <a:cubicBezTo>
                      <a:pt x="149" y="0"/>
                      <a:pt x="153" y="3"/>
                      <a:pt x="153" y="7"/>
                    </a:cubicBezTo>
                    <a:cubicBezTo>
                      <a:pt x="153" y="11"/>
                      <a:pt x="149" y="15"/>
                      <a:pt x="145" y="15"/>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EditPoints="1"/>
              </p:cNvSpPr>
              <p:nvPr/>
            </p:nvSpPr>
            <p:spPr bwMode="auto">
              <a:xfrm>
                <a:off x="2477" y="3487"/>
                <a:ext cx="148" cy="245"/>
              </a:xfrm>
              <a:custGeom>
                <a:avLst/>
                <a:gdLst>
                  <a:gd name="T0" fmla="*/ 44 w 79"/>
                  <a:gd name="T1" fmla="*/ 99 h 127"/>
                  <a:gd name="T2" fmla="*/ 44 w 79"/>
                  <a:gd name="T3" fmla="*/ 99 h 127"/>
                  <a:gd name="T4" fmla="*/ 59 w 79"/>
                  <a:gd name="T5" fmla="*/ 85 h 127"/>
                  <a:gd name="T6" fmla="*/ 44 w 79"/>
                  <a:gd name="T7" fmla="*/ 73 h 127"/>
                  <a:gd name="T8" fmla="*/ 44 w 79"/>
                  <a:gd name="T9" fmla="*/ 99 h 127"/>
                  <a:gd name="T10" fmla="*/ 35 w 79"/>
                  <a:gd name="T11" fmla="*/ 27 h 127"/>
                  <a:gd name="T12" fmla="*/ 35 w 79"/>
                  <a:gd name="T13" fmla="*/ 27 h 127"/>
                  <a:gd name="T14" fmla="*/ 23 w 79"/>
                  <a:gd name="T15" fmla="*/ 39 h 127"/>
                  <a:gd name="T16" fmla="*/ 35 w 79"/>
                  <a:gd name="T17" fmla="*/ 50 h 127"/>
                  <a:gd name="T18" fmla="*/ 35 w 79"/>
                  <a:gd name="T19" fmla="*/ 27 h 127"/>
                  <a:gd name="T20" fmla="*/ 35 w 79"/>
                  <a:gd name="T21" fmla="*/ 71 h 127"/>
                  <a:gd name="T22" fmla="*/ 35 w 79"/>
                  <a:gd name="T23" fmla="*/ 71 h 127"/>
                  <a:gd name="T24" fmla="*/ 34 w 79"/>
                  <a:gd name="T25" fmla="*/ 70 h 127"/>
                  <a:gd name="T26" fmla="*/ 32 w 79"/>
                  <a:gd name="T27" fmla="*/ 70 h 127"/>
                  <a:gd name="T28" fmla="*/ 30 w 79"/>
                  <a:gd name="T29" fmla="*/ 69 h 127"/>
                  <a:gd name="T30" fmla="*/ 3 w 79"/>
                  <a:gd name="T31" fmla="*/ 41 h 127"/>
                  <a:gd name="T32" fmla="*/ 13 w 79"/>
                  <a:gd name="T33" fmla="*/ 18 h 127"/>
                  <a:gd name="T34" fmla="*/ 35 w 79"/>
                  <a:gd name="T35" fmla="*/ 11 h 127"/>
                  <a:gd name="T36" fmla="*/ 35 w 79"/>
                  <a:gd name="T37" fmla="*/ 0 h 127"/>
                  <a:gd name="T38" fmla="*/ 44 w 79"/>
                  <a:gd name="T39" fmla="*/ 0 h 127"/>
                  <a:gd name="T40" fmla="*/ 44 w 79"/>
                  <a:gd name="T41" fmla="*/ 11 h 127"/>
                  <a:gd name="T42" fmla="*/ 75 w 79"/>
                  <a:gd name="T43" fmla="*/ 40 h 127"/>
                  <a:gd name="T44" fmla="*/ 55 w 79"/>
                  <a:gd name="T45" fmla="*/ 40 h 127"/>
                  <a:gd name="T46" fmla="*/ 44 w 79"/>
                  <a:gd name="T47" fmla="*/ 27 h 127"/>
                  <a:gd name="T48" fmla="*/ 44 w 79"/>
                  <a:gd name="T49" fmla="*/ 52 h 127"/>
                  <a:gd name="T50" fmla="*/ 68 w 79"/>
                  <a:gd name="T51" fmla="*/ 62 h 127"/>
                  <a:gd name="T52" fmla="*/ 79 w 79"/>
                  <a:gd name="T53" fmla="*/ 84 h 127"/>
                  <a:gd name="T54" fmla="*/ 71 w 79"/>
                  <a:gd name="T55" fmla="*/ 104 h 127"/>
                  <a:gd name="T56" fmla="*/ 44 w 79"/>
                  <a:gd name="T57" fmla="*/ 116 h 127"/>
                  <a:gd name="T58" fmla="*/ 44 w 79"/>
                  <a:gd name="T59" fmla="*/ 127 h 127"/>
                  <a:gd name="T60" fmla="*/ 35 w 79"/>
                  <a:gd name="T61" fmla="*/ 127 h 127"/>
                  <a:gd name="T62" fmla="*/ 35 w 79"/>
                  <a:gd name="T63" fmla="*/ 116 h 127"/>
                  <a:gd name="T64" fmla="*/ 0 w 79"/>
                  <a:gd name="T65" fmla="*/ 81 h 127"/>
                  <a:gd name="T66" fmla="*/ 20 w 79"/>
                  <a:gd name="T67" fmla="*/ 81 h 127"/>
                  <a:gd name="T68" fmla="*/ 20 w 79"/>
                  <a:gd name="T69" fmla="*/ 81 h 127"/>
                  <a:gd name="T70" fmla="*/ 35 w 79"/>
                  <a:gd name="T71" fmla="*/ 99 h 127"/>
                  <a:gd name="T72" fmla="*/ 35 w 79"/>
                  <a:gd name="T73" fmla="*/ 7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27">
                    <a:moveTo>
                      <a:pt x="44" y="99"/>
                    </a:moveTo>
                    <a:lnTo>
                      <a:pt x="44" y="99"/>
                    </a:lnTo>
                    <a:cubicBezTo>
                      <a:pt x="54" y="98"/>
                      <a:pt x="59" y="93"/>
                      <a:pt x="59" y="85"/>
                    </a:cubicBezTo>
                    <a:cubicBezTo>
                      <a:pt x="59" y="79"/>
                      <a:pt x="55" y="76"/>
                      <a:pt x="44" y="73"/>
                    </a:cubicBezTo>
                    <a:lnTo>
                      <a:pt x="44" y="99"/>
                    </a:lnTo>
                    <a:close/>
                    <a:moveTo>
                      <a:pt x="35" y="27"/>
                    </a:moveTo>
                    <a:lnTo>
                      <a:pt x="35" y="27"/>
                    </a:lnTo>
                    <a:cubicBezTo>
                      <a:pt x="27" y="27"/>
                      <a:pt x="23" y="32"/>
                      <a:pt x="23" y="39"/>
                    </a:cubicBezTo>
                    <a:cubicBezTo>
                      <a:pt x="23" y="45"/>
                      <a:pt x="26" y="47"/>
                      <a:pt x="35" y="50"/>
                    </a:cubicBezTo>
                    <a:lnTo>
                      <a:pt x="35" y="27"/>
                    </a:lnTo>
                    <a:close/>
                    <a:moveTo>
                      <a:pt x="35" y="71"/>
                    </a:moveTo>
                    <a:lnTo>
                      <a:pt x="35" y="71"/>
                    </a:lnTo>
                    <a:cubicBezTo>
                      <a:pt x="35" y="71"/>
                      <a:pt x="35" y="71"/>
                      <a:pt x="34" y="70"/>
                    </a:cubicBezTo>
                    <a:cubicBezTo>
                      <a:pt x="34" y="70"/>
                      <a:pt x="34" y="70"/>
                      <a:pt x="32" y="70"/>
                    </a:cubicBezTo>
                    <a:cubicBezTo>
                      <a:pt x="32" y="70"/>
                      <a:pt x="31" y="69"/>
                      <a:pt x="30" y="69"/>
                    </a:cubicBezTo>
                    <a:cubicBezTo>
                      <a:pt x="11" y="64"/>
                      <a:pt x="3" y="56"/>
                      <a:pt x="3" y="41"/>
                    </a:cubicBezTo>
                    <a:cubicBezTo>
                      <a:pt x="3" y="31"/>
                      <a:pt x="6" y="24"/>
                      <a:pt x="13" y="18"/>
                    </a:cubicBezTo>
                    <a:cubicBezTo>
                      <a:pt x="19" y="14"/>
                      <a:pt x="24" y="12"/>
                      <a:pt x="35" y="11"/>
                    </a:cubicBezTo>
                    <a:lnTo>
                      <a:pt x="35" y="0"/>
                    </a:lnTo>
                    <a:lnTo>
                      <a:pt x="44" y="0"/>
                    </a:lnTo>
                    <a:lnTo>
                      <a:pt x="44" y="11"/>
                    </a:lnTo>
                    <a:cubicBezTo>
                      <a:pt x="63" y="12"/>
                      <a:pt x="74" y="23"/>
                      <a:pt x="75" y="40"/>
                    </a:cubicBezTo>
                    <a:lnTo>
                      <a:pt x="55" y="40"/>
                    </a:lnTo>
                    <a:cubicBezTo>
                      <a:pt x="55" y="33"/>
                      <a:pt x="50" y="27"/>
                      <a:pt x="44" y="27"/>
                    </a:cubicBezTo>
                    <a:lnTo>
                      <a:pt x="44" y="52"/>
                    </a:lnTo>
                    <a:cubicBezTo>
                      <a:pt x="57" y="55"/>
                      <a:pt x="63" y="57"/>
                      <a:pt x="68" y="62"/>
                    </a:cubicBezTo>
                    <a:cubicBezTo>
                      <a:pt x="75" y="67"/>
                      <a:pt x="79" y="75"/>
                      <a:pt x="79" y="84"/>
                    </a:cubicBezTo>
                    <a:cubicBezTo>
                      <a:pt x="79" y="92"/>
                      <a:pt x="76" y="99"/>
                      <a:pt x="71" y="104"/>
                    </a:cubicBezTo>
                    <a:cubicBezTo>
                      <a:pt x="64" y="111"/>
                      <a:pt x="57" y="114"/>
                      <a:pt x="44" y="116"/>
                    </a:cubicBezTo>
                    <a:lnTo>
                      <a:pt x="44" y="127"/>
                    </a:lnTo>
                    <a:lnTo>
                      <a:pt x="35" y="127"/>
                    </a:lnTo>
                    <a:lnTo>
                      <a:pt x="35" y="116"/>
                    </a:lnTo>
                    <a:cubicBezTo>
                      <a:pt x="14" y="114"/>
                      <a:pt x="2" y="102"/>
                      <a:pt x="0" y="81"/>
                    </a:cubicBezTo>
                    <a:lnTo>
                      <a:pt x="20" y="81"/>
                    </a:lnTo>
                    <a:lnTo>
                      <a:pt x="20" y="81"/>
                    </a:lnTo>
                    <a:cubicBezTo>
                      <a:pt x="20" y="90"/>
                      <a:pt x="26" y="97"/>
                      <a:pt x="35" y="99"/>
                    </a:cubicBezTo>
                    <a:lnTo>
                      <a:pt x="35"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6" name="Rectangle 65"/>
          <p:cNvSpPr/>
          <p:nvPr/>
        </p:nvSpPr>
        <p:spPr>
          <a:xfrm>
            <a:off x="731284" y="3012928"/>
            <a:ext cx="1097516" cy="47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814897" y="3876364"/>
            <a:ext cx="1774077" cy="1104725"/>
            <a:chOff x="4895537" y="3814259"/>
            <a:chExt cx="1612797" cy="1004295"/>
          </a:xfrm>
        </p:grpSpPr>
        <p:sp>
          <p:nvSpPr>
            <p:cNvPr id="37" name="Punched Tape 3"/>
            <p:cNvSpPr/>
            <p:nvPr/>
          </p:nvSpPr>
          <p:spPr>
            <a:xfrm>
              <a:off x="4922363" y="3848185"/>
              <a:ext cx="1561696" cy="93885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423 w 10000"/>
                <a:gd name="connsiteY1" fmla="*/ 1389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423 w 10000"/>
                <a:gd name="connsiteY1" fmla="*/ 1389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462 w 10000"/>
                <a:gd name="connsiteY6" fmla="*/ 8699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9793"/>
                <a:gd name="connsiteX1" fmla="*/ 2423 w 10000"/>
                <a:gd name="connsiteY1" fmla="*/ 1389 h 9793"/>
                <a:gd name="connsiteX2" fmla="*/ 5000 w 10000"/>
                <a:gd name="connsiteY2" fmla="*/ 1000 h 9793"/>
                <a:gd name="connsiteX3" fmla="*/ 7500 w 10000"/>
                <a:gd name="connsiteY3" fmla="*/ 0 h 9793"/>
                <a:gd name="connsiteX4" fmla="*/ 10000 w 10000"/>
                <a:gd name="connsiteY4" fmla="*/ 1000 h 9793"/>
                <a:gd name="connsiteX5" fmla="*/ 10000 w 10000"/>
                <a:gd name="connsiteY5" fmla="*/ 9000 h 9793"/>
                <a:gd name="connsiteX6" fmla="*/ 7462 w 10000"/>
                <a:gd name="connsiteY6" fmla="*/ 8699 h 9793"/>
                <a:gd name="connsiteX7" fmla="*/ 5000 w 10000"/>
                <a:gd name="connsiteY7" fmla="*/ 9000 h 9793"/>
                <a:gd name="connsiteX8" fmla="*/ 2462 w 10000"/>
                <a:gd name="connsiteY8" fmla="*/ 9793 h 9793"/>
                <a:gd name="connsiteX9" fmla="*/ 0 w 10000"/>
                <a:gd name="connsiteY9" fmla="*/ 9000 h 9793"/>
                <a:gd name="connsiteX10" fmla="*/ 0 w 10000"/>
                <a:gd name="connsiteY10" fmla="*/ 1000 h 9793"/>
                <a:gd name="connsiteX0" fmla="*/ 0 w 10000"/>
                <a:gd name="connsiteY0" fmla="*/ 1021 h 10000"/>
                <a:gd name="connsiteX1" fmla="*/ 2423 w 10000"/>
                <a:gd name="connsiteY1" fmla="*/ 1418 h 10000"/>
                <a:gd name="connsiteX2" fmla="*/ 5000 w 10000"/>
                <a:gd name="connsiteY2" fmla="*/ 1021 h 10000"/>
                <a:gd name="connsiteX3" fmla="*/ 7500 w 10000"/>
                <a:gd name="connsiteY3" fmla="*/ 0 h 10000"/>
                <a:gd name="connsiteX4" fmla="*/ 10000 w 10000"/>
                <a:gd name="connsiteY4" fmla="*/ 1021 h 10000"/>
                <a:gd name="connsiteX5" fmla="*/ 10000 w 10000"/>
                <a:gd name="connsiteY5" fmla="*/ 9190 h 10000"/>
                <a:gd name="connsiteX6" fmla="*/ 7462 w 10000"/>
                <a:gd name="connsiteY6" fmla="*/ 8672 h 10000"/>
                <a:gd name="connsiteX7" fmla="*/ 5000 w 10000"/>
                <a:gd name="connsiteY7" fmla="*/ 9190 h 10000"/>
                <a:gd name="connsiteX8" fmla="*/ 2462 w 10000"/>
                <a:gd name="connsiteY8" fmla="*/ 10000 h 10000"/>
                <a:gd name="connsiteX9" fmla="*/ 0 w 10000"/>
                <a:gd name="connsiteY9" fmla="*/ 9190 h 10000"/>
                <a:gd name="connsiteX10" fmla="*/ 0 w 10000"/>
                <a:gd name="connsiteY10" fmla="*/ 1021 h 10000"/>
                <a:gd name="connsiteX0" fmla="*/ 0 w 10000"/>
                <a:gd name="connsiteY0" fmla="*/ 1021 h 10000"/>
                <a:gd name="connsiteX1" fmla="*/ 2423 w 10000"/>
                <a:gd name="connsiteY1" fmla="*/ 1629 h 10000"/>
                <a:gd name="connsiteX2" fmla="*/ 5000 w 10000"/>
                <a:gd name="connsiteY2" fmla="*/ 1021 h 10000"/>
                <a:gd name="connsiteX3" fmla="*/ 7500 w 10000"/>
                <a:gd name="connsiteY3" fmla="*/ 0 h 10000"/>
                <a:gd name="connsiteX4" fmla="*/ 10000 w 10000"/>
                <a:gd name="connsiteY4" fmla="*/ 1021 h 10000"/>
                <a:gd name="connsiteX5" fmla="*/ 10000 w 10000"/>
                <a:gd name="connsiteY5" fmla="*/ 9190 h 10000"/>
                <a:gd name="connsiteX6" fmla="*/ 7462 w 10000"/>
                <a:gd name="connsiteY6" fmla="*/ 8672 h 10000"/>
                <a:gd name="connsiteX7" fmla="*/ 5000 w 10000"/>
                <a:gd name="connsiteY7" fmla="*/ 9190 h 10000"/>
                <a:gd name="connsiteX8" fmla="*/ 2462 w 10000"/>
                <a:gd name="connsiteY8" fmla="*/ 10000 h 10000"/>
                <a:gd name="connsiteX9" fmla="*/ 0 w 10000"/>
                <a:gd name="connsiteY9" fmla="*/ 9190 h 10000"/>
                <a:gd name="connsiteX10" fmla="*/ 0 w 10000"/>
                <a:gd name="connsiteY10" fmla="*/ 1021 h 10000"/>
                <a:gd name="connsiteX0" fmla="*/ 0 w 10000"/>
                <a:gd name="connsiteY0" fmla="*/ 683 h 9662"/>
                <a:gd name="connsiteX1" fmla="*/ 2423 w 10000"/>
                <a:gd name="connsiteY1" fmla="*/ 1291 h 9662"/>
                <a:gd name="connsiteX2" fmla="*/ 5000 w 10000"/>
                <a:gd name="connsiteY2" fmla="*/ 683 h 9662"/>
                <a:gd name="connsiteX3" fmla="*/ 7423 w 10000"/>
                <a:gd name="connsiteY3" fmla="*/ 0 h 9662"/>
                <a:gd name="connsiteX4" fmla="*/ 10000 w 10000"/>
                <a:gd name="connsiteY4" fmla="*/ 683 h 9662"/>
                <a:gd name="connsiteX5" fmla="*/ 10000 w 10000"/>
                <a:gd name="connsiteY5" fmla="*/ 8852 h 9662"/>
                <a:gd name="connsiteX6" fmla="*/ 7462 w 10000"/>
                <a:gd name="connsiteY6" fmla="*/ 8334 h 9662"/>
                <a:gd name="connsiteX7" fmla="*/ 5000 w 10000"/>
                <a:gd name="connsiteY7" fmla="*/ 8852 h 9662"/>
                <a:gd name="connsiteX8" fmla="*/ 2462 w 10000"/>
                <a:gd name="connsiteY8" fmla="*/ 9662 h 9662"/>
                <a:gd name="connsiteX9" fmla="*/ 0 w 10000"/>
                <a:gd name="connsiteY9" fmla="*/ 8852 h 9662"/>
                <a:gd name="connsiteX10" fmla="*/ 0 w 10000"/>
                <a:gd name="connsiteY10" fmla="*/ 683 h 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9662">
                  <a:moveTo>
                    <a:pt x="0" y="683"/>
                  </a:moveTo>
                  <a:cubicBezTo>
                    <a:pt x="0" y="1247"/>
                    <a:pt x="1042" y="1291"/>
                    <a:pt x="2423" y="1291"/>
                  </a:cubicBezTo>
                  <a:cubicBezTo>
                    <a:pt x="3804" y="1291"/>
                    <a:pt x="4167" y="898"/>
                    <a:pt x="5000" y="683"/>
                  </a:cubicBezTo>
                  <a:cubicBezTo>
                    <a:pt x="5833" y="468"/>
                    <a:pt x="6042" y="0"/>
                    <a:pt x="7423" y="0"/>
                  </a:cubicBezTo>
                  <a:cubicBezTo>
                    <a:pt x="8804" y="0"/>
                    <a:pt x="10000" y="119"/>
                    <a:pt x="10000" y="683"/>
                  </a:cubicBezTo>
                  <a:lnTo>
                    <a:pt x="10000" y="8852"/>
                  </a:lnTo>
                  <a:cubicBezTo>
                    <a:pt x="10000" y="8289"/>
                    <a:pt x="8843" y="8334"/>
                    <a:pt x="7462" y="8334"/>
                  </a:cubicBezTo>
                  <a:cubicBezTo>
                    <a:pt x="6081" y="8334"/>
                    <a:pt x="5833" y="8631"/>
                    <a:pt x="5000" y="8852"/>
                  </a:cubicBezTo>
                  <a:cubicBezTo>
                    <a:pt x="4167" y="9073"/>
                    <a:pt x="3843" y="9662"/>
                    <a:pt x="2462" y="9662"/>
                  </a:cubicBezTo>
                  <a:cubicBezTo>
                    <a:pt x="1081" y="9662"/>
                    <a:pt x="0" y="9416"/>
                    <a:pt x="0" y="8852"/>
                  </a:cubicBezTo>
                  <a:lnTo>
                    <a:pt x="0" y="6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895537" y="3814259"/>
              <a:ext cx="1612797" cy="1004295"/>
              <a:chOff x="8065804" y="5261688"/>
              <a:chExt cx="517525" cy="322263"/>
            </a:xfrm>
            <a:solidFill>
              <a:srgbClr val="003DA1"/>
            </a:solidFill>
          </p:grpSpPr>
          <p:sp>
            <p:nvSpPr>
              <p:cNvPr id="34" name="Freeform 15"/>
              <p:cNvSpPr>
                <a:spLocks noEditPoints="1"/>
              </p:cNvSpPr>
              <p:nvPr/>
            </p:nvSpPr>
            <p:spPr bwMode="auto">
              <a:xfrm>
                <a:off x="8265829" y="5328363"/>
                <a:ext cx="115888" cy="192088"/>
              </a:xfrm>
              <a:custGeom>
                <a:avLst/>
                <a:gdLst>
                  <a:gd name="T0" fmla="*/ 37 w 67"/>
                  <a:gd name="T1" fmla="*/ 86 h 110"/>
                  <a:gd name="T2" fmla="*/ 37 w 67"/>
                  <a:gd name="T3" fmla="*/ 86 h 110"/>
                  <a:gd name="T4" fmla="*/ 50 w 67"/>
                  <a:gd name="T5" fmla="*/ 74 h 110"/>
                  <a:gd name="T6" fmla="*/ 37 w 67"/>
                  <a:gd name="T7" fmla="*/ 63 h 110"/>
                  <a:gd name="T8" fmla="*/ 37 w 67"/>
                  <a:gd name="T9" fmla="*/ 86 h 110"/>
                  <a:gd name="T10" fmla="*/ 30 w 67"/>
                  <a:gd name="T11" fmla="*/ 24 h 110"/>
                  <a:gd name="T12" fmla="*/ 30 w 67"/>
                  <a:gd name="T13" fmla="*/ 24 h 110"/>
                  <a:gd name="T14" fmla="*/ 19 w 67"/>
                  <a:gd name="T15" fmla="*/ 34 h 110"/>
                  <a:gd name="T16" fmla="*/ 30 w 67"/>
                  <a:gd name="T17" fmla="*/ 43 h 110"/>
                  <a:gd name="T18" fmla="*/ 30 w 67"/>
                  <a:gd name="T19" fmla="*/ 24 h 110"/>
                  <a:gd name="T20" fmla="*/ 30 w 67"/>
                  <a:gd name="T21" fmla="*/ 61 h 110"/>
                  <a:gd name="T22" fmla="*/ 30 w 67"/>
                  <a:gd name="T23" fmla="*/ 61 h 110"/>
                  <a:gd name="T24" fmla="*/ 29 w 67"/>
                  <a:gd name="T25" fmla="*/ 61 h 110"/>
                  <a:gd name="T26" fmla="*/ 27 w 67"/>
                  <a:gd name="T27" fmla="*/ 61 h 110"/>
                  <a:gd name="T28" fmla="*/ 25 w 67"/>
                  <a:gd name="T29" fmla="*/ 60 h 110"/>
                  <a:gd name="T30" fmla="*/ 2 w 67"/>
                  <a:gd name="T31" fmla="*/ 36 h 110"/>
                  <a:gd name="T32" fmla="*/ 11 w 67"/>
                  <a:gd name="T33" fmla="*/ 16 h 110"/>
                  <a:gd name="T34" fmla="*/ 30 w 67"/>
                  <a:gd name="T35" fmla="*/ 10 h 110"/>
                  <a:gd name="T36" fmla="*/ 30 w 67"/>
                  <a:gd name="T37" fmla="*/ 0 h 110"/>
                  <a:gd name="T38" fmla="*/ 37 w 67"/>
                  <a:gd name="T39" fmla="*/ 0 h 110"/>
                  <a:gd name="T40" fmla="*/ 37 w 67"/>
                  <a:gd name="T41" fmla="*/ 10 h 110"/>
                  <a:gd name="T42" fmla="*/ 64 w 67"/>
                  <a:gd name="T43" fmla="*/ 35 h 110"/>
                  <a:gd name="T44" fmla="*/ 47 w 67"/>
                  <a:gd name="T45" fmla="*/ 35 h 110"/>
                  <a:gd name="T46" fmla="*/ 37 w 67"/>
                  <a:gd name="T47" fmla="*/ 24 h 110"/>
                  <a:gd name="T48" fmla="*/ 37 w 67"/>
                  <a:gd name="T49" fmla="*/ 45 h 110"/>
                  <a:gd name="T50" fmla="*/ 58 w 67"/>
                  <a:gd name="T51" fmla="*/ 54 h 110"/>
                  <a:gd name="T52" fmla="*/ 67 w 67"/>
                  <a:gd name="T53" fmla="*/ 73 h 110"/>
                  <a:gd name="T54" fmla="*/ 60 w 67"/>
                  <a:gd name="T55" fmla="*/ 90 h 110"/>
                  <a:gd name="T56" fmla="*/ 37 w 67"/>
                  <a:gd name="T57" fmla="*/ 100 h 110"/>
                  <a:gd name="T58" fmla="*/ 37 w 67"/>
                  <a:gd name="T59" fmla="*/ 110 h 110"/>
                  <a:gd name="T60" fmla="*/ 30 w 67"/>
                  <a:gd name="T61" fmla="*/ 110 h 110"/>
                  <a:gd name="T62" fmla="*/ 30 w 67"/>
                  <a:gd name="T63" fmla="*/ 100 h 110"/>
                  <a:gd name="T64" fmla="*/ 0 w 67"/>
                  <a:gd name="T65" fmla="*/ 70 h 110"/>
                  <a:gd name="T66" fmla="*/ 17 w 67"/>
                  <a:gd name="T67" fmla="*/ 70 h 110"/>
                  <a:gd name="T68" fmla="*/ 17 w 67"/>
                  <a:gd name="T69" fmla="*/ 70 h 110"/>
                  <a:gd name="T70" fmla="*/ 30 w 67"/>
                  <a:gd name="T71" fmla="*/ 86 h 110"/>
                  <a:gd name="T72" fmla="*/ 30 w 67"/>
                  <a:gd name="T73"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10">
                    <a:moveTo>
                      <a:pt x="37" y="86"/>
                    </a:moveTo>
                    <a:lnTo>
                      <a:pt x="37" y="86"/>
                    </a:lnTo>
                    <a:cubicBezTo>
                      <a:pt x="45" y="84"/>
                      <a:pt x="50" y="80"/>
                      <a:pt x="50" y="74"/>
                    </a:cubicBezTo>
                    <a:cubicBezTo>
                      <a:pt x="50" y="69"/>
                      <a:pt x="47" y="66"/>
                      <a:pt x="37" y="63"/>
                    </a:cubicBezTo>
                    <a:lnTo>
                      <a:pt x="37" y="86"/>
                    </a:lnTo>
                    <a:close/>
                    <a:moveTo>
                      <a:pt x="30" y="24"/>
                    </a:moveTo>
                    <a:lnTo>
                      <a:pt x="30" y="24"/>
                    </a:lnTo>
                    <a:cubicBezTo>
                      <a:pt x="23" y="24"/>
                      <a:pt x="19" y="28"/>
                      <a:pt x="19" y="34"/>
                    </a:cubicBezTo>
                    <a:cubicBezTo>
                      <a:pt x="19" y="39"/>
                      <a:pt x="21" y="41"/>
                      <a:pt x="30" y="43"/>
                    </a:cubicBezTo>
                    <a:lnTo>
                      <a:pt x="30" y="24"/>
                    </a:lnTo>
                    <a:close/>
                    <a:moveTo>
                      <a:pt x="30" y="61"/>
                    </a:moveTo>
                    <a:lnTo>
                      <a:pt x="30" y="61"/>
                    </a:lnTo>
                    <a:cubicBezTo>
                      <a:pt x="29" y="61"/>
                      <a:pt x="29" y="61"/>
                      <a:pt x="29" y="61"/>
                    </a:cubicBezTo>
                    <a:cubicBezTo>
                      <a:pt x="29" y="61"/>
                      <a:pt x="28" y="61"/>
                      <a:pt x="27" y="61"/>
                    </a:cubicBezTo>
                    <a:cubicBezTo>
                      <a:pt x="27" y="60"/>
                      <a:pt x="26" y="60"/>
                      <a:pt x="25" y="60"/>
                    </a:cubicBezTo>
                    <a:cubicBezTo>
                      <a:pt x="9" y="56"/>
                      <a:pt x="2" y="49"/>
                      <a:pt x="2" y="36"/>
                    </a:cubicBezTo>
                    <a:cubicBezTo>
                      <a:pt x="2" y="28"/>
                      <a:pt x="5" y="21"/>
                      <a:pt x="11" y="16"/>
                    </a:cubicBezTo>
                    <a:cubicBezTo>
                      <a:pt x="16" y="12"/>
                      <a:pt x="20" y="11"/>
                      <a:pt x="30" y="10"/>
                    </a:cubicBezTo>
                    <a:lnTo>
                      <a:pt x="30" y="0"/>
                    </a:lnTo>
                    <a:lnTo>
                      <a:pt x="37" y="0"/>
                    </a:lnTo>
                    <a:lnTo>
                      <a:pt x="37" y="10"/>
                    </a:lnTo>
                    <a:cubicBezTo>
                      <a:pt x="53" y="11"/>
                      <a:pt x="63" y="21"/>
                      <a:pt x="64" y="35"/>
                    </a:cubicBezTo>
                    <a:lnTo>
                      <a:pt x="47" y="35"/>
                    </a:lnTo>
                    <a:cubicBezTo>
                      <a:pt x="47" y="29"/>
                      <a:pt x="42" y="24"/>
                      <a:pt x="37" y="24"/>
                    </a:cubicBezTo>
                    <a:lnTo>
                      <a:pt x="37" y="45"/>
                    </a:lnTo>
                    <a:cubicBezTo>
                      <a:pt x="48" y="48"/>
                      <a:pt x="53" y="50"/>
                      <a:pt x="58" y="54"/>
                    </a:cubicBezTo>
                    <a:cubicBezTo>
                      <a:pt x="64" y="58"/>
                      <a:pt x="67" y="65"/>
                      <a:pt x="67" y="73"/>
                    </a:cubicBezTo>
                    <a:cubicBezTo>
                      <a:pt x="67" y="80"/>
                      <a:pt x="64" y="85"/>
                      <a:pt x="60" y="90"/>
                    </a:cubicBezTo>
                    <a:cubicBezTo>
                      <a:pt x="54" y="96"/>
                      <a:pt x="48" y="99"/>
                      <a:pt x="37" y="100"/>
                    </a:cubicBezTo>
                    <a:lnTo>
                      <a:pt x="37" y="110"/>
                    </a:lnTo>
                    <a:lnTo>
                      <a:pt x="30" y="110"/>
                    </a:lnTo>
                    <a:lnTo>
                      <a:pt x="30" y="100"/>
                    </a:lnTo>
                    <a:cubicBezTo>
                      <a:pt x="11" y="98"/>
                      <a:pt x="1" y="88"/>
                      <a:pt x="0" y="70"/>
                    </a:cubicBezTo>
                    <a:lnTo>
                      <a:pt x="17" y="70"/>
                    </a:lnTo>
                    <a:lnTo>
                      <a:pt x="17" y="70"/>
                    </a:lnTo>
                    <a:cubicBezTo>
                      <a:pt x="17" y="78"/>
                      <a:pt x="21" y="84"/>
                      <a:pt x="30" y="86"/>
                    </a:cubicBezTo>
                    <a:lnTo>
                      <a:pt x="30"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6"/>
              <p:cNvSpPr>
                <a:spLocks noEditPoints="1"/>
              </p:cNvSpPr>
              <p:nvPr/>
            </p:nvSpPr>
            <p:spPr bwMode="auto">
              <a:xfrm>
                <a:off x="8065804" y="5261688"/>
                <a:ext cx="517525" cy="322263"/>
              </a:xfrm>
              <a:custGeom>
                <a:avLst/>
                <a:gdLst>
                  <a:gd name="T0" fmla="*/ 14 w 300"/>
                  <a:gd name="T1" fmla="*/ 165 h 184"/>
                  <a:gd name="T2" fmla="*/ 14 w 300"/>
                  <a:gd name="T3" fmla="*/ 165 h 184"/>
                  <a:gd name="T4" fmla="*/ 62 w 300"/>
                  <a:gd name="T5" fmla="*/ 169 h 184"/>
                  <a:gd name="T6" fmla="*/ 62 w 300"/>
                  <a:gd name="T7" fmla="*/ 169 h 184"/>
                  <a:gd name="T8" fmla="*/ 148 w 300"/>
                  <a:gd name="T9" fmla="*/ 160 h 184"/>
                  <a:gd name="T10" fmla="*/ 237 w 300"/>
                  <a:gd name="T11" fmla="*/ 151 h 184"/>
                  <a:gd name="T12" fmla="*/ 285 w 300"/>
                  <a:gd name="T13" fmla="*/ 156 h 184"/>
                  <a:gd name="T14" fmla="*/ 285 w 300"/>
                  <a:gd name="T15" fmla="*/ 19 h 184"/>
                  <a:gd name="T16" fmla="*/ 237 w 300"/>
                  <a:gd name="T17" fmla="*/ 14 h 184"/>
                  <a:gd name="T18" fmla="*/ 151 w 300"/>
                  <a:gd name="T19" fmla="*/ 23 h 184"/>
                  <a:gd name="T20" fmla="*/ 62 w 300"/>
                  <a:gd name="T21" fmla="*/ 33 h 184"/>
                  <a:gd name="T22" fmla="*/ 14 w 300"/>
                  <a:gd name="T23" fmla="*/ 28 h 184"/>
                  <a:gd name="T24" fmla="*/ 14 w 300"/>
                  <a:gd name="T25" fmla="*/ 165 h 184"/>
                  <a:gd name="T26" fmla="*/ 62 w 300"/>
                  <a:gd name="T27" fmla="*/ 184 h 184"/>
                  <a:gd name="T28" fmla="*/ 62 w 300"/>
                  <a:gd name="T29" fmla="*/ 184 h 184"/>
                  <a:gd name="T30" fmla="*/ 5 w 300"/>
                  <a:gd name="T31" fmla="*/ 178 h 184"/>
                  <a:gd name="T32" fmla="*/ 0 w 300"/>
                  <a:gd name="T33" fmla="*/ 171 h 184"/>
                  <a:gd name="T34" fmla="*/ 0 w 300"/>
                  <a:gd name="T35" fmla="*/ 19 h 184"/>
                  <a:gd name="T36" fmla="*/ 7 w 300"/>
                  <a:gd name="T37" fmla="*/ 11 h 184"/>
                  <a:gd name="T38" fmla="*/ 9 w 300"/>
                  <a:gd name="T39" fmla="*/ 11 h 184"/>
                  <a:gd name="T40" fmla="*/ 62 w 300"/>
                  <a:gd name="T41" fmla="*/ 18 h 184"/>
                  <a:gd name="T42" fmla="*/ 148 w 300"/>
                  <a:gd name="T43" fmla="*/ 8 h 184"/>
                  <a:gd name="T44" fmla="*/ 237 w 300"/>
                  <a:gd name="T45" fmla="*/ 0 h 184"/>
                  <a:gd name="T46" fmla="*/ 294 w 300"/>
                  <a:gd name="T47" fmla="*/ 6 h 184"/>
                  <a:gd name="T48" fmla="*/ 300 w 300"/>
                  <a:gd name="T49" fmla="*/ 13 h 184"/>
                  <a:gd name="T50" fmla="*/ 300 w 300"/>
                  <a:gd name="T51" fmla="*/ 165 h 184"/>
                  <a:gd name="T52" fmla="*/ 297 w 300"/>
                  <a:gd name="T53" fmla="*/ 171 h 184"/>
                  <a:gd name="T54" fmla="*/ 290 w 300"/>
                  <a:gd name="T55" fmla="*/ 172 h 184"/>
                  <a:gd name="T56" fmla="*/ 237 w 300"/>
                  <a:gd name="T57" fmla="*/ 166 h 184"/>
                  <a:gd name="T58" fmla="*/ 151 w 300"/>
                  <a:gd name="T59" fmla="*/ 175 h 184"/>
                  <a:gd name="T60" fmla="*/ 62 w 300"/>
                  <a:gd name="T61" fmla="*/ 184 h 184"/>
                  <a:gd name="T62" fmla="*/ 62 w 300"/>
                  <a:gd name="T6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184">
                    <a:moveTo>
                      <a:pt x="14" y="165"/>
                    </a:moveTo>
                    <a:lnTo>
                      <a:pt x="14" y="165"/>
                    </a:lnTo>
                    <a:cubicBezTo>
                      <a:pt x="30" y="168"/>
                      <a:pt x="45" y="169"/>
                      <a:pt x="62" y="169"/>
                    </a:cubicBezTo>
                    <a:lnTo>
                      <a:pt x="62" y="169"/>
                    </a:lnTo>
                    <a:cubicBezTo>
                      <a:pt x="91" y="169"/>
                      <a:pt x="120" y="165"/>
                      <a:pt x="148" y="160"/>
                    </a:cubicBezTo>
                    <a:cubicBezTo>
                      <a:pt x="177" y="156"/>
                      <a:pt x="207" y="151"/>
                      <a:pt x="237" y="151"/>
                    </a:cubicBezTo>
                    <a:cubicBezTo>
                      <a:pt x="254" y="151"/>
                      <a:pt x="269" y="153"/>
                      <a:pt x="285" y="156"/>
                    </a:cubicBezTo>
                    <a:lnTo>
                      <a:pt x="285" y="19"/>
                    </a:lnTo>
                    <a:cubicBezTo>
                      <a:pt x="269" y="16"/>
                      <a:pt x="254" y="14"/>
                      <a:pt x="237" y="14"/>
                    </a:cubicBezTo>
                    <a:cubicBezTo>
                      <a:pt x="208" y="14"/>
                      <a:pt x="179" y="19"/>
                      <a:pt x="151" y="23"/>
                    </a:cubicBezTo>
                    <a:cubicBezTo>
                      <a:pt x="122" y="28"/>
                      <a:pt x="92" y="33"/>
                      <a:pt x="62" y="33"/>
                    </a:cubicBezTo>
                    <a:cubicBezTo>
                      <a:pt x="45" y="33"/>
                      <a:pt x="30" y="31"/>
                      <a:pt x="14" y="28"/>
                    </a:cubicBezTo>
                    <a:lnTo>
                      <a:pt x="14" y="165"/>
                    </a:lnTo>
                    <a:close/>
                    <a:moveTo>
                      <a:pt x="62" y="184"/>
                    </a:moveTo>
                    <a:lnTo>
                      <a:pt x="62" y="184"/>
                    </a:lnTo>
                    <a:cubicBezTo>
                      <a:pt x="42" y="184"/>
                      <a:pt x="23" y="182"/>
                      <a:pt x="5" y="178"/>
                    </a:cubicBezTo>
                    <a:cubicBezTo>
                      <a:pt x="2" y="177"/>
                      <a:pt x="0" y="174"/>
                      <a:pt x="0" y="171"/>
                    </a:cubicBezTo>
                    <a:lnTo>
                      <a:pt x="0" y="19"/>
                    </a:lnTo>
                    <a:cubicBezTo>
                      <a:pt x="0" y="15"/>
                      <a:pt x="3" y="11"/>
                      <a:pt x="7" y="11"/>
                    </a:cubicBezTo>
                    <a:cubicBezTo>
                      <a:pt x="8" y="11"/>
                      <a:pt x="8" y="11"/>
                      <a:pt x="9" y="11"/>
                    </a:cubicBezTo>
                    <a:cubicBezTo>
                      <a:pt x="26" y="16"/>
                      <a:pt x="43" y="18"/>
                      <a:pt x="62" y="18"/>
                    </a:cubicBezTo>
                    <a:cubicBezTo>
                      <a:pt x="91" y="18"/>
                      <a:pt x="120" y="13"/>
                      <a:pt x="148" y="8"/>
                    </a:cubicBezTo>
                    <a:cubicBezTo>
                      <a:pt x="177" y="4"/>
                      <a:pt x="207" y="0"/>
                      <a:pt x="237" y="0"/>
                    </a:cubicBezTo>
                    <a:cubicBezTo>
                      <a:pt x="257" y="0"/>
                      <a:pt x="276" y="2"/>
                      <a:pt x="294" y="6"/>
                    </a:cubicBezTo>
                    <a:cubicBezTo>
                      <a:pt x="297" y="7"/>
                      <a:pt x="300" y="10"/>
                      <a:pt x="300" y="13"/>
                    </a:cubicBezTo>
                    <a:lnTo>
                      <a:pt x="300" y="165"/>
                    </a:lnTo>
                    <a:cubicBezTo>
                      <a:pt x="300" y="167"/>
                      <a:pt x="298" y="169"/>
                      <a:pt x="297" y="171"/>
                    </a:cubicBezTo>
                    <a:cubicBezTo>
                      <a:pt x="295" y="172"/>
                      <a:pt x="292" y="173"/>
                      <a:pt x="290" y="172"/>
                    </a:cubicBezTo>
                    <a:cubicBezTo>
                      <a:pt x="273" y="168"/>
                      <a:pt x="256" y="166"/>
                      <a:pt x="237" y="166"/>
                    </a:cubicBezTo>
                    <a:cubicBezTo>
                      <a:pt x="208" y="166"/>
                      <a:pt x="179" y="171"/>
                      <a:pt x="151" y="175"/>
                    </a:cubicBezTo>
                    <a:cubicBezTo>
                      <a:pt x="122" y="180"/>
                      <a:pt x="92" y="184"/>
                      <a:pt x="62" y="184"/>
                    </a:cubicBezTo>
                    <a:lnTo>
                      <a:pt x="62" y="1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5</a:t>
            </a:fld>
            <a:endParaRPr lang="en-US" dirty="0"/>
          </a:p>
        </p:txBody>
      </p:sp>
    </p:spTree>
    <p:custDataLst>
      <p:tags r:id="rId1"/>
    </p:custDataLst>
    <p:extLst>
      <p:ext uri="{BB962C8B-B14F-4D97-AF65-F5344CB8AC3E}">
        <p14:creationId xmlns:p14="http://schemas.microsoft.com/office/powerpoint/2010/main" val="32034058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eligible for an HSA?</a:t>
            </a:r>
            <a:endParaRPr lang="en-US" dirty="0"/>
          </a:p>
        </p:txBody>
      </p:sp>
      <p:sp>
        <p:nvSpPr>
          <p:cNvPr id="18" name="Rectangle 17"/>
          <p:cNvSpPr/>
          <p:nvPr/>
        </p:nvSpPr>
        <p:spPr>
          <a:xfrm>
            <a:off x="5590998" y="1773316"/>
            <a:ext cx="3224981" cy="267766"/>
          </a:xfrm>
          <a:prstGeom prst="rect">
            <a:avLst/>
          </a:prstGeom>
        </p:spPr>
        <p:txBody>
          <a:bodyPr wrap="square" lIns="0" tIns="0" rIns="0" bIns="0">
            <a:noAutofit/>
          </a:bodyPr>
          <a:lstStyle/>
          <a:p>
            <a:pPr>
              <a:buNone/>
            </a:pPr>
            <a:endParaRPr lang="en-US" sz="1200" dirty="0"/>
          </a:p>
        </p:txBody>
      </p:sp>
      <p:sp>
        <p:nvSpPr>
          <p:cNvPr id="36" name="Oval 16"/>
          <p:cNvSpPr/>
          <p:nvPr/>
        </p:nvSpPr>
        <p:spPr>
          <a:xfrm>
            <a:off x="6175004" y="2098304"/>
            <a:ext cx="2968997" cy="3270994"/>
          </a:xfrm>
          <a:custGeom>
            <a:avLst/>
            <a:gdLst/>
            <a:ahLst/>
            <a:cxnLst/>
            <a:rect l="l" t="t" r="r" b="b"/>
            <a:pathLst>
              <a:path w="2968997" h="3270994">
                <a:moveTo>
                  <a:pt x="1635498" y="0"/>
                </a:moveTo>
                <a:cubicBezTo>
                  <a:pt x="2143583" y="0"/>
                  <a:pt x="2597554" y="231684"/>
                  <a:pt x="2897528" y="595169"/>
                </a:cubicBezTo>
                <a:lnTo>
                  <a:pt x="2968997" y="690743"/>
                </a:lnTo>
                <a:lnTo>
                  <a:pt x="2968997" y="2580251"/>
                </a:lnTo>
                <a:lnTo>
                  <a:pt x="2897528" y="2675825"/>
                </a:lnTo>
                <a:cubicBezTo>
                  <a:pt x="2597554" y="3039310"/>
                  <a:pt x="2143583" y="3270994"/>
                  <a:pt x="1635498" y="3270994"/>
                </a:cubicBezTo>
                <a:cubicBezTo>
                  <a:pt x="732237" y="3270994"/>
                  <a:pt x="0" y="2538757"/>
                  <a:pt x="0" y="1635497"/>
                </a:cubicBezTo>
                <a:cubicBezTo>
                  <a:pt x="0" y="732237"/>
                  <a:pt x="732237" y="0"/>
                  <a:pt x="1635498" y="0"/>
                </a:cubicBez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4"/>
          <p:cNvSpPr/>
          <p:nvPr/>
        </p:nvSpPr>
        <p:spPr>
          <a:xfrm>
            <a:off x="6327418" y="2250717"/>
            <a:ext cx="2816582" cy="2966166"/>
          </a:xfrm>
          <a:custGeom>
            <a:avLst/>
            <a:gdLst/>
            <a:ahLst/>
            <a:cxnLst/>
            <a:rect l="l" t="t" r="r" b="b"/>
            <a:pathLst>
              <a:path w="2816582" h="2966166">
                <a:moveTo>
                  <a:pt x="1483083" y="0"/>
                </a:moveTo>
                <a:cubicBezTo>
                  <a:pt x="2046203" y="0"/>
                  <a:pt x="2536022" y="313843"/>
                  <a:pt x="2787166" y="776158"/>
                </a:cubicBezTo>
                <a:lnTo>
                  <a:pt x="2816582" y="837222"/>
                </a:lnTo>
                <a:lnTo>
                  <a:pt x="2816582" y="2128944"/>
                </a:lnTo>
                <a:lnTo>
                  <a:pt x="2787166" y="2190009"/>
                </a:lnTo>
                <a:cubicBezTo>
                  <a:pt x="2536022" y="2652323"/>
                  <a:pt x="2046203" y="2966166"/>
                  <a:pt x="1483083" y="2966166"/>
                </a:cubicBezTo>
                <a:cubicBezTo>
                  <a:pt x="663999" y="2966166"/>
                  <a:pt x="0" y="2302167"/>
                  <a:pt x="0" y="1483083"/>
                </a:cubicBezTo>
                <a:cubicBezTo>
                  <a:pt x="0" y="663999"/>
                  <a:pt x="663999" y="0"/>
                  <a:pt x="14830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overnment"/>
          <p:cNvGrpSpPr/>
          <p:nvPr>
            <p:custDataLst>
              <p:tags r:id="rId1"/>
            </p:custDataLst>
          </p:nvPr>
        </p:nvGrpSpPr>
        <p:grpSpPr>
          <a:xfrm>
            <a:off x="6997089" y="2762229"/>
            <a:ext cx="1626822" cy="1818211"/>
            <a:chOff x="5175250" y="4659313"/>
            <a:chExt cx="728663" cy="814388"/>
          </a:xfrm>
          <a:solidFill>
            <a:srgbClr val="E1E1E1"/>
          </a:solidFill>
        </p:grpSpPr>
        <p:sp>
          <p:nvSpPr>
            <p:cNvPr id="39" name="Freeform 588"/>
            <p:cNvSpPr>
              <a:spLocks/>
            </p:cNvSpPr>
            <p:nvPr>
              <p:custDataLst>
                <p:tags r:id="rId2"/>
              </p:custDataLst>
            </p:nvPr>
          </p:nvSpPr>
          <p:spPr bwMode="auto">
            <a:xfrm>
              <a:off x="5251450"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89"/>
            <p:cNvSpPr>
              <a:spLocks/>
            </p:cNvSpPr>
            <p:nvPr>
              <p:custDataLst>
                <p:tags r:id="rId3"/>
              </p:custDataLst>
            </p:nvPr>
          </p:nvSpPr>
          <p:spPr bwMode="auto">
            <a:xfrm>
              <a:off x="5327650"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590"/>
            <p:cNvSpPr>
              <a:spLocks/>
            </p:cNvSpPr>
            <p:nvPr>
              <p:custDataLst>
                <p:tags r:id="rId4"/>
              </p:custDataLst>
            </p:nvPr>
          </p:nvSpPr>
          <p:spPr bwMode="auto">
            <a:xfrm>
              <a:off x="5487988"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591"/>
            <p:cNvSpPr>
              <a:spLocks/>
            </p:cNvSpPr>
            <p:nvPr>
              <p:custDataLst>
                <p:tags r:id="rId5"/>
              </p:custDataLst>
            </p:nvPr>
          </p:nvSpPr>
          <p:spPr bwMode="auto">
            <a:xfrm>
              <a:off x="5564188"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592"/>
            <p:cNvSpPr>
              <a:spLocks/>
            </p:cNvSpPr>
            <p:nvPr>
              <p:custDataLst>
                <p:tags r:id="rId6"/>
              </p:custDataLst>
            </p:nvPr>
          </p:nvSpPr>
          <p:spPr bwMode="auto">
            <a:xfrm>
              <a:off x="5802313" y="5076826"/>
              <a:ext cx="28575" cy="317500"/>
            </a:xfrm>
            <a:custGeom>
              <a:avLst/>
              <a:gdLst>
                <a:gd name="T0" fmla="*/ 18 w 18"/>
                <a:gd name="T1" fmla="*/ 200 h 200"/>
                <a:gd name="T2" fmla="*/ 0 w 18"/>
                <a:gd name="T3" fmla="*/ 200 h 200"/>
                <a:gd name="T4" fmla="*/ 0 w 18"/>
                <a:gd name="T5" fmla="*/ 0 h 200"/>
                <a:gd name="T6" fmla="*/ 18 w 18"/>
                <a:gd name="T7" fmla="*/ 0 h 200"/>
                <a:gd name="T8" fmla="*/ 18 w 18"/>
                <a:gd name="T9" fmla="*/ 200 h 200"/>
                <a:gd name="T10" fmla="*/ 18 w 18"/>
                <a:gd name="T11" fmla="*/ 200 h 200"/>
              </a:gdLst>
              <a:ahLst/>
              <a:cxnLst>
                <a:cxn ang="0">
                  <a:pos x="T0" y="T1"/>
                </a:cxn>
                <a:cxn ang="0">
                  <a:pos x="T2" y="T3"/>
                </a:cxn>
                <a:cxn ang="0">
                  <a:pos x="T4" y="T5"/>
                </a:cxn>
                <a:cxn ang="0">
                  <a:pos x="T6" y="T7"/>
                </a:cxn>
                <a:cxn ang="0">
                  <a:pos x="T8" y="T9"/>
                </a:cxn>
                <a:cxn ang="0">
                  <a:pos x="T10" y="T11"/>
                </a:cxn>
              </a:cxnLst>
              <a:rect l="0" t="0" r="r" b="b"/>
              <a:pathLst>
                <a:path w="18" h="200">
                  <a:moveTo>
                    <a:pt x="18" y="200"/>
                  </a:moveTo>
                  <a:lnTo>
                    <a:pt x="0" y="200"/>
                  </a:lnTo>
                  <a:lnTo>
                    <a:pt x="0" y="0"/>
                  </a:lnTo>
                  <a:lnTo>
                    <a:pt x="18" y="0"/>
                  </a:lnTo>
                  <a:lnTo>
                    <a:pt x="18" y="200"/>
                  </a:lnTo>
                  <a:lnTo>
                    <a:pt x="1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93"/>
            <p:cNvSpPr>
              <a:spLocks/>
            </p:cNvSpPr>
            <p:nvPr>
              <p:custDataLst>
                <p:tags r:id="rId7"/>
              </p:custDataLst>
            </p:nvPr>
          </p:nvSpPr>
          <p:spPr bwMode="auto">
            <a:xfrm>
              <a:off x="5726113" y="5076826"/>
              <a:ext cx="28575" cy="317500"/>
            </a:xfrm>
            <a:custGeom>
              <a:avLst/>
              <a:gdLst>
                <a:gd name="T0" fmla="*/ 18 w 18"/>
                <a:gd name="T1" fmla="*/ 200 h 200"/>
                <a:gd name="T2" fmla="*/ 0 w 18"/>
                <a:gd name="T3" fmla="*/ 200 h 200"/>
                <a:gd name="T4" fmla="*/ 0 w 18"/>
                <a:gd name="T5" fmla="*/ 0 h 200"/>
                <a:gd name="T6" fmla="*/ 18 w 18"/>
                <a:gd name="T7" fmla="*/ 0 h 200"/>
                <a:gd name="T8" fmla="*/ 18 w 18"/>
                <a:gd name="T9" fmla="*/ 200 h 200"/>
                <a:gd name="T10" fmla="*/ 18 w 18"/>
                <a:gd name="T11" fmla="*/ 200 h 200"/>
              </a:gdLst>
              <a:ahLst/>
              <a:cxnLst>
                <a:cxn ang="0">
                  <a:pos x="T0" y="T1"/>
                </a:cxn>
                <a:cxn ang="0">
                  <a:pos x="T2" y="T3"/>
                </a:cxn>
                <a:cxn ang="0">
                  <a:pos x="T4" y="T5"/>
                </a:cxn>
                <a:cxn ang="0">
                  <a:pos x="T6" y="T7"/>
                </a:cxn>
                <a:cxn ang="0">
                  <a:pos x="T8" y="T9"/>
                </a:cxn>
                <a:cxn ang="0">
                  <a:pos x="T10" y="T11"/>
                </a:cxn>
              </a:cxnLst>
              <a:rect l="0" t="0" r="r" b="b"/>
              <a:pathLst>
                <a:path w="18" h="200">
                  <a:moveTo>
                    <a:pt x="18" y="200"/>
                  </a:moveTo>
                  <a:lnTo>
                    <a:pt x="0" y="200"/>
                  </a:lnTo>
                  <a:lnTo>
                    <a:pt x="0" y="0"/>
                  </a:lnTo>
                  <a:lnTo>
                    <a:pt x="18" y="0"/>
                  </a:lnTo>
                  <a:lnTo>
                    <a:pt x="18" y="200"/>
                  </a:lnTo>
                  <a:lnTo>
                    <a:pt x="1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94"/>
            <p:cNvSpPr>
              <a:spLocks noEditPoints="1"/>
            </p:cNvSpPr>
            <p:nvPr>
              <p:custDataLst>
                <p:tags r:id="rId8"/>
              </p:custDataLst>
            </p:nvPr>
          </p:nvSpPr>
          <p:spPr bwMode="auto">
            <a:xfrm>
              <a:off x="5175250" y="5378451"/>
              <a:ext cx="728663" cy="95250"/>
            </a:xfrm>
            <a:custGeom>
              <a:avLst/>
              <a:gdLst>
                <a:gd name="T0" fmla="*/ 16 w 229"/>
                <a:gd name="T1" fmla="*/ 9 h 30"/>
                <a:gd name="T2" fmla="*/ 8 w 229"/>
                <a:gd name="T3" fmla="*/ 15 h 30"/>
                <a:gd name="T4" fmla="*/ 16 w 229"/>
                <a:gd name="T5" fmla="*/ 21 h 30"/>
                <a:gd name="T6" fmla="*/ 212 w 229"/>
                <a:gd name="T7" fmla="*/ 21 h 30"/>
                <a:gd name="T8" fmla="*/ 220 w 229"/>
                <a:gd name="T9" fmla="*/ 15 h 30"/>
                <a:gd name="T10" fmla="*/ 212 w 229"/>
                <a:gd name="T11" fmla="*/ 9 h 30"/>
                <a:gd name="T12" fmla="*/ 16 w 229"/>
                <a:gd name="T13" fmla="*/ 9 h 30"/>
                <a:gd name="T14" fmla="*/ 212 w 229"/>
                <a:gd name="T15" fmla="*/ 30 h 30"/>
                <a:gd name="T16" fmla="*/ 16 w 229"/>
                <a:gd name="T17" fmla="*/ 30 h 30"/>
                <a:gd name="T18" fmla="*/ 0 w 229"/>
                <a:gd name="T19" fmla="*/ 15 h 30"/>
                <a:gd name="T20" fmla="*/ 16 w 229"/>
                <a:gd name="T21" fmla="*/ 0 h 30"/>
                <a:gd name="T22" fmla="*/ 212 w 229"/>
                <a:gd name="T23" fmla="*/ 0 h 30"/>
                <a:gd name="T24" fmla="*/ 229 w 229"/>
                <a:gd name="T25" fmla="*/ 15 h 30"/>
                <a:gd name="T26" fmla="*/ 212 w 229"/>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0">
                  <a:moveTo>
                    <a:pt x="16" y="9"/>
                  </a:moveTo>
                  <a:cubicBezTo>
                    <a:pt x="12" y="9"/>
                    <a:pt x="8" y="12"/>
                    <a:pt x="8" y="15"/>
                  </a:cubicBezTo>
                  <a:cubicBezTo>
                    <a:pt x="8" y="19"/>
                    <a:pt x="12" y="21"/>
                    <a:pt x="16" y="21"/>
                  </a:cubicBezTo>
                  <a:cubicBezTo>
                    <a:pt x="212" y="21"/>
                    <a:pt x="212" y="21"/>
                    <a:pt x="212" y="21"/>
                  </a:cubicBezTo>
                  <a:cubicBezTo>
                    <a:pt x="217" y="21"/>
                    <a:pt x="220" y="19"/>
                    <a:pt x="220" y="15"/>
                  </a:cubicBezTo>
                  <a:cubicBezTo>
                    <a:pt x="220" y="12"/>
                    <a:pt x="217" y="9"/>
                    <a:pt x="212" y="9"/>
                  </a:cubicBezTo>
                  <a:cubicBezTo>
                    <a:pt x="16" y="9"/>
                    <a:pt x="16" y="9"/>
                    <a:pt x="16" y="9"/>
                  </a:cubicBezTo>
                  <a:close/>
                  <a:moveTo>
                    <a:pt x="212" y="30"/>
                  </a:moveTo>
                  <a:cubicBezTo>
                    <a:pt x="16" y="30"/>
                    <a:pt x="16" y="30"/>
                    <a:pt x="16" y="30"/>
                  </a:cubicBezTo>
                  <a:cubicBezTo>
                    <a:pt x="7" y="30"/>
                    <a:pt x="0" y="23"/>
                    <a:pt x="0" y="15"/>
                  </a:cubicBezTo>
                  <a:cubicBezTo>
                    <a:pt x="0" y="7"/>
                    <a:pt x="7" y="0"/>
                    <a:pt x="16" y="0"/>
                  </a:cubicBezTo>
                  <a:cubicBezTo>
                    <a:pt x="212" y="0"/>
                    <a:pt x="212" y="0"/>
                    <a:pt x="212" y="0"/>
                  </a:cubicBezTo>
                  <a:cubicBezTo>
                    <a:pt x="221" y="0"/>
                    <a:pt x="229" y="7"/>
                    <a:pt x="229" y="15"/>
                  </a:cubicBezTo>
                  <a:cubicBezTo>
                    <a:pt x="229" y="23"/>
                    <a:pt x="221" y="30"/>
                    <a:pt x="21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95"/>
            <p:cNvSpPr>
              <a:spLocks noEditPoints="1"/>
            </p:cNvSpPr>
            <p:nvPr>
              <p:custDataLst>
                <p:tags r:id="rId9"/>
              </p:custDataLst>
            </p:nvPr>
          </p:nvSpPr>
          <p:spPr bwMode="auto">
            <a:xfrm>
              <a:off x="5532438" y="4659313"/>
              <a:ext cx="161925" cy="177800"/>
            </a:xfrm>
            <a:custGeom>
              <a:avLst/>
              <a:gdLst>
                <a:gd name="T0" fmla="*/ 86 w 102"/>
                <a:gd name="T1" fmla="*/ 48 h 112"/>
                <a:gd name="T2" fmla="*/ 16 w 102"/>
                <a:gd name="T3" fmla="*/ 48 h 112"/>
                <a:gd name="T4" fmla="*/ 16 w 102"/>
                <a:gd name="T5" fmla="*/ 16 h 112"/>
                <a:gd name="T6" fmla="*/ 86 w 102"/>
                <a:gd name="T7" fmla="*/ 16 h 112"/>
                <a:gd name="T8" fmla="*/ 86 w 102"/>
                <a:gd name="T9" fmla="*/ 48 h 112"/>
                <a:gd name="T10" fmla="*/ 86 w 102"/>
                <a:gd name="T11" fmla="*/ 48 h 112"/>
                <a:gd name="T12" fmla="*/ 102 w 102"/>
                <a:gd name="T13" fmla="*/ 0 h 112"/>
                <a:gd name="T14" fmla="*/ 16 w 102"/>
                <a:gd name="T15" fmla="*/ 0 h 112"/>
                <a:gd name="T16" fmla="*/ 0 w 102"/>
                <a:gd name="T17" fmla="*/ 0 h 112"/>
                <a:gd name="T18" fmla="*/ 0 w 102"/>
                <a:gd name="T19" fmla="*/ 64 h 112"/>
                <a:gd name="T20" fmla="*/ 0 w 102"/>
                <a:gd name="T21" fmla="*/ 112 h 112"/>
                <a:gd name="T22" fmla="*/ 16 w 102"/>
                <a:gd name="T23" fmla="*/ 112 h 112"/>
                <a:gd name="T24" fmla="*/ 16 w 102"/>
                <a:gd name="T25" fmla="*/ 64 h 112"/>
                <a:gd name="T26" fmla="*/ 102 w 102"/>
                <a:gd name="T27" fmla="*/ 64 h 112"/>
                <a:gd name="T28" fmla="*/ 102 w 102"/>
                <a:gd name="T29" fmla="*/ 0 h 112"/>
                <a:gd name="T30" fmla="*/ 102 w 102"/>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12">
                  <a:moveTo>
                    <a:pt x="86" y="48"/>
                  </a:moveTo>
                  <a:lnTo>
                    <a:pt x="16" y="48"/>
                  </a:lnTo>
                  <a:lnTo>
                    <a:pt x="16" y="16"/>
                  </a:lnTo>
                  <a:lnTo>
                    <a:pt x="86" y="16"/>
                  </a:lnTo>
                  <a:lnTo>
                    <a:pt x="86" y="48"/>
                  </a:lnTo>
                  <a:lnTo>
                    <a:pt x="86" y="48"/>
                  </a:lnTo>
                  <a:close/>
                  <a:moveTo>
                    <a:pt x="102" y="0"/>
                  </a:moveTo>
                  <a:lnTo>
                    <a:pt x="16" y="0"/>
                  </a:lnTo>
                  <a:lnTo>
                    <a:pt x="0" y="0"/>
                  </a:lnTo>
                  <a:lnTo>
                    <a:pt x="0" y="64"/>
                  </a:lnTo>
                  <a:lnTo>
                    <a:pt x="0" y="112"/>
                  </a:lnTo>
                  <a:lnTo>
                    <a:pt x="16" y="112"/>
                  </a:lnTo>
                  <a:lnTo>
                    <a:pt x="16" y="64"/>
                  </a:lnTo>
                  <a:lnTo>
                    <a:pt x="102" y="64"/>
                  </a:lnTo>
                  <a:lnTo>
                    <a:pt x="102" y="0"/>
                  </a:ln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96"/>
            <p:cNvSpPr>
              <a:spLocks noEditPoints="1"/>
            </p:cNvSpPr>
            <p:nvPr>
              <p:custDataLst>
                <p:tags r:id="rId10"/>
              </p:custDataLst>
            </p:nvPr>
          </p:nvSpPr>
          <p:spPr bwMode="auto">
            <a:xfrm>
              <a:off x="5175250" y="4837113"/>
              <a:ext cx="728663" cy="258763"/>
            </a:xfrm>
            <a:custGeom>
              <a:avLst/>
              <a:gdLst>
                <a:gd name="T0" fmla="*/ 212 w 229"/>
                <a:gd name="T1" fmla="*/ 72 h 81"/>
                <a:gd name="T2" fmla="*/ 16 w 229"/>
                <a:gd name="T3" fmla="*/ 72 h 81"/>
                <a:gd name="T4" fmla="*/ 8 w 229"/>
                <a:gd name="T5" fmla="*/ 66 h 81"/>
                <a:gd name="T6" fmla="*/ 16 w 229"/>
                <a:gd name="T7" fmla="*/ 60 h 81"/>
                <a:gd name="T8" fmla="*/ 212 w 229"/>
                <a:gd name="T9" fmla="*/ 60 h 81"/>
                <a:gd name="T10" fmla="*/ 220 w 229"/>
                <a:gd name="T11" fmla="*/ 66 h 81"/>
                <a:gd name="T12" fmla="*/ 212 w 229"/>
                <a:gd name="T13" fmla="*/ 72 h 81"/>
                <a:gd name="T14" fmla="*/ 116 w 229"/>
                <a:gd name="T15" fmla="*/ 8 h 81"/>
                <a:gd name="T16" fmla="*/ 196 w 229"/>
                <a:gd name="T17" fmla="*/ 51 h 81"/>
                <a:gd name="T18" fmla="*/ 36 w 229"/>
                <a:gd name="T19" fmla="*/ 51 h 81"/>
                <a:gd name="T20" fmla="*/ 116 w 229"/>
                <a:gd name="T21" fmla="*/ 8 h 81"/>
                <a:gd name="T22" fmla="*/ 212 w 229"/>
                <a:gd name="T23" fmla="*/ 51 h 81"/>
                <a:gd name="T24" fmla="*/ 205 w 229"/>
                <a:gd name="T25" fmla="*/ 51 h 81"/>
                <a:gd name="T26" fmla="*/ 116 w 229"/>
                <a:gd name="T27" fmla="*/ 0 h 81"/>
                <a:gd name="T28" fmla="*/ 27 w 229"/>
                <a:gd name="T29" fmla="*/ 51 h 81"/>
                <a:gd name="T30" fmla="*/ 16 w 229"/>
                <a:gd name="T31" fmla="*/ 51 h 81"/>
                <a:gd name="T32" fmla="*/ 0 w 229"/>
                <a:gd name="T33" fmla="*/ 66 h 81"/>
                <a:gd name="T34" fmla="*/ 16 w 229"/>
                <a:gd name="T35" fmla="*/ 81 h 81"/>
                <a:gd name="T36" fmla="*/ 212 w 229"/>
                <a:gd name="T37" fmla="*/ 81 h 81"/>
                <a:gd name="T38" fmla="*/ 229 w 229"/>
                <a:gd name="T39" fmla="*/ 66 h 81"/>
                <a:gd name="T40" fmla="*/ 212 w 229"/>
                <a:gd name="T41" fmla="*/ 5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81">
                  <a:moveTo>
                    <a:pt x="212" y="72"/>
                  </a:moveTo>
                  <a:cubicBezTo>
                    <a:pt x="16" y="72"/>
                    <a:pt x="16" y="72"/>
                    <a:pt x="16" y="72"/>
                  </a:cubicBezTo>
                  <a:cubicBezTo>
                    <a:pt x="12" y="72"/>
                    <a:pt x="8" y="69"/>
                    <a:pt x="8" y="66"/>
                  </a:cubicBezTo>
                  <a:cubicBezTo>
                    <a:pt x="8" y="62"/>
                    <a:pt x="12" y="60"/>
                    <a:pt x="16" y="60"/>
                  </a:cubicBezTo>
                  <a:cubicBezTo>
                    <a:pt x="212" y="60"/>
                    <a:pt x="212" y="60"/>
                    <a:pt x="212" y="60"/>
                  </a:cubicBezTo>
                  <a:cubicBezTo>
                    <a:pt x="217" y="60"/>
                    <a:pt x="220" y="62"/>
                    <a:pt x="220" y="66"/>
                  </a:cubicBezTo>
                  <a:cubicBezTo>
                    <a:pt x="220" y="69"/>
                    <a:pt x="217" y="72"/>
                    <a:pt x="212" y="72"/>
                  </a:cubicBezTo>
                  <a:close/>
                  <a:moveTo>
                    <a:pt x="116" y="8"/>
                  </a:moveTo>
                  <a:cubicBezTo>
                    <a:pt x="150" y="8"/>
                    <a:pt x="181" y="25"/>
                    <a:pt x="196" y="51"/>
                  </a:cubicBezTo>
                  <a:cubicBezTo>
                    <a:pt x="36" y="51"/>
                    <a:pt x="36" y="51"/>
                    <a:pt x="36" y="51"/>
                  </a:cubicBezTo>
                  <a:cubicBezTo>
                    <a:pt x="51" y="25"/>
                    <a:pt x="82" y="8"/>
                    <a:pt x="116" y="8"/>
                  </a:cubicBezTo>
                  <a:close/>
                  <a:moveTo>
                    <a:pt x="212" y="51"/>
                  </a:moveTo>
                  <a:cubicBezTo>
                    <a:pt x="205" y="51"/>
                    <a:pt x="205" y="51"/>
                    <a:pt x="205" y="51"/>
                  </a:cubicBezTo>
                  <a:cubicBezTo>
                    <a:pt x="190" y="20"/>
                    <a:pt x="155" y="0"/>
                    <a:pt x="116" y="0"/>
                  </a:cubicBezTo>
                  <a:cubicBezTo>
                    <a:pt x="78" y="0"/>
                    <a:pt x="42" y="20"/>
                    <a:pt x="27" y="51"/>
                  </a:cubicBezTo>
                  <a:cubicBezTo>
                    <a:pt x="16" y="51"/>
                    <a:pt x="16" y="51"/>
                    <a:pt x="16" y="51"/>
                  </a:cubicBezTo>
                  <a:cubicBezTo>
                    <a:pt x="7" y="51"/>
                    <a:pt x="0" y="58"/>
                    <a:pt x="0" y="66"/>
                  </a:cubicBezTo>
                  <a:cubicBezTo>
                    <a:pt x="0" y="74"/>
                    <a:pt x="7" y="81"/>
                    <a:pt x="16" y="81"/>
                  </a:cubicBezTo>
                  <a:cubicBezTo>
                    <a:pt x="212" y="81"/>
                    <a:pt x="212" y="81"/>
                    <a:pt x="212" y="81"/>
                  </a:cubicBezTo>
                  <a:cubicBezTo>
                    <a:pt x="221" y="81"/>
                    <a:pt x="229" y="74"/>
                    <a:pt x="229" y="66"/>
                  </a:cubicBezTo>
                  <a:cubicBezTo>
                    <a:pt x="229" y="58"/>
                    <a:pt x="221" y="51"/>
                    <a:pt x="21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8" name="Content Placeholder 3"/>
          <p:cNvSpPr txBox="1">
            <a:spLocks/>
          </p:cNvSpPr>
          <p:nvPr/>
        </p:nvSpPr>
        <p:spPr>
          <a:xfrm>
            <a:off x="641350" y="1371600"/>
            <a:ext cx="8045450" cy="683920"/>
          </a:xfrm>
          <a:prstGeom prst="rect">
            <a:avLst/>
          </a:prstGeom>
        </p:spPr>
        <p:txBody>
          <a:bodyPr/>
          <a:lst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indent="0">
              <a:buClr>
                <a:srgbClr val="00A8F7"/>
              </a:buClr>
              <a:buNone/>
            </a:pPr>
            <a:r>
              <a:rPr lang="en-US" sz="2000" b="1" dirty="0" smtClean="0">
                <a:solidFill>
                  <a:srgbClr val="00A8F7"/>
                </a:solidFill>
              </a:rPr>
              <a:t>IRS requirements</a:t>
            </a:r>
            <a:endParaRPr lang="en-US" sz="2000" b="1" dirty="0">
              <a:solidFill>
                <a:srgbClr val="00A8F7"/>
              </a:solidFill>
            </a:endParaRPr>
          </a:p>
        </p:txBody>
      </p:sp>
      <p:sp>
        <p:nvSpPr>
          <p:cNvPr id="49" name="Subtitle 4"/>
          <p:cNvSpPr txBox="1">
            <a:spLocks/>
          </p:cNvSpPr>
          <p:nvPr/>
        </p:nvSpPr>
        <p:spPr>
          <a:xfrm>
            <a:off x="1029754" y="1940756"/>
            <a:ext cx="5028944" cy="2779816"/>
          </a:xfrm>
          <a:prstGeom prst="rect">
            <a:avLst/>
          </a:prstGeom>
        </p:spPr>
        <p:txBody>
          <a:bodyPr rtlCol="0"/>
          <a:lst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indent="0" fontAlgn="auto">
              <a:spcAft>
                <a:spcPts val="1200"/>
              </a:spcAft>
              <a:buClr>
                <a:srgbClr val="003DA1"/>
              </a:buClr>
              <a:buSzPct val="150000"/>
              <a:buNone/>
              <a:defRPr/>
            </a:pPr>
            <a:r>
              <a:rPr lang="en-US" sz="1400" dirty="0">
                <a:solidFill>
                  <a:srgbClr val="424242"/>
                </a:solidFill>
              </a:rPr>
              <a:t>You must be covered under a qualifying high-deductible health plan (HDHP) on the first day </a:t>
            </a:r>
            <a:r>
              <a:rPr lang="en-US" sz="1400" dirty="0" smtClean="0">
                <a:solidFill>
                  <a:srgbClr val="424242"/>
                </a:solidFill>
              </a:rPr>
              <a:t>of </a:t>
            </a:r>
            <a:r>
              <a:rPr lang="en-US" sz="1400" dirty="0">
                <a:solidFill>
                  <a:srgbClr val="424242"/>
                </a:solidFill>
              </a:rPr>
              <a:t>the month</a:t>
            </a:r>
            <a:r>
              <a:rPr lang="en-US" sz="1400" dirty="0" smtClean="0">
                <a:solidFill>
                  <a:srgbClr val="424242"/>
                </a:solidFill>
              </a:rPr>
              <a:t>.</a:t>
            </a:r>
            <a:endParaRPr lang="en-US" sz="1400" dirty="0">
              <a:solidFill>
                <a:srgbClr val="424242"/>
              </a:solidFill>
            </a:endParaRPr>
          </a:p>
          <a:p>
            <a:pPr marL="0" indent="0" fontAlgn="auto">
              <a:spcAft>
                <a:spcPts val="1200"/>
              </a:spcAft>
              <a:buClr>
                <a:srgbClr val="003DA1"/>
              </a:buClr>
              <a:buSzPct val="150000"/>
              <a:buNone/>
              <a:defRPr/>
            </a:pPr>
            <a:r>
              <a:rPr lang="en-US" sz="1400" dirty="0">
                <a:solidFill>
                  <a:srgbClr val="424242"/>
                </a:solidFill>
              </a:rPr>
              <a:t>You have no other health coverage except what is permitted by the IRS</a:t>
            </a:r>
            <a:r>
              <a:rPr lang="en-US" sz="1400" dirty="0" smtClean="0">
                <a:solidFill>
                  <a:srgbClr val="424242"/>
                </a:solidFill>
              </a:rPr>
              <a:t>.</a:t>
            </a:r>
            <a:endParaRPr lang="en-US" sz="1400" dirty="0">
              <a:solidFill>
                <a:srgbClr val="424242"/>
              </a:solidFill>
            </a:endParaRPr>
          </a:p>
          <a:p>
            <a:pPr marL="0" indent="0" fontAlgn="auto">
              <a:spcAft>
                <a:spcPts val="1200"/>
              </a:spcAft>
              <a:buClr>
                <a:srgbClr val="003DA1"/>
              </a:buClr>
              <a:buSzPct val="150000"/>
              <a:buNone/>
              <a:defRPr/>
            </a:pPr>
            <a:r>
              <a:rPr lang="en-US" sz="1400" dirty="0">
                <a:solidFill>
                  <a:srgbClr val="424242"/>
                </a:solidFill>
              </a:rPr>
              <a:t>You are not enrolled in Medicare, TRICARE or TRICARE </a:t>
            </a:r>
            <a:r>
              <a:rPr lang="en-US" sz="1400" dirty="0" smtClean="0">
                <a:solidFill>
                  <a:srgbClr val="424242"/>
                </a:solidFill>
              </a:rPr>
              <a:t/>
            </a:r>
            <a:br>
              <a:rPr lang="en-US" sz="1400" dirty="0" smtClean="0">
                <a:solidFill>
                  <a:srgbClr val="424242"/>
                </a:solidFill>
              </a:rPr>
            </a:br>
            <a:r>
              <a:rPr lang="en-US" sz="1400" dirty="0" smtClean="0">
                <a:solidFill>
                  <a:srgbClr val="424242"/>
                </a:solidFill>
              </a:rPr>
              <a:t>for </a:t>
            </a:r>
            <a:r>
              <a:rPr lang="en-US" sz="1400" dirty="0">
                <a:solidFill>
                  <a:srgbClr val="424242"/>
                </a:solidFill>
              </a:rPr>
              <a:t>Life</a:t>
            </a:r>
            <a:r>
              <a:rPr lang="en-US" sz="1400" dirty="0" smtClean="0">
                <a:solidFill>
                  <a:srgbClr val="424242"/>
                </a:solidFill>
              </a:rPr>
              <a:t>.</a:t>
            </a:r>
            <a:endParaRPr lang="en-US" sz="1400" dirty="0">
              <a:solidFill>
                <a:srgbClr val="424242"/>
              </a:solidFill>
            </a:endParaRPr>
          </a:p>
          <a:p>
            <a:pPr marL="0" indent="0" fontAlgn="auto">
              <a:spcAft>
                <a:spcPts val="1200"/>
              </a:spcAft>
              <a:buClr>
                <a:srgbClr val="003DA1"/>
              </a:buClr>
              <a:buSzPct val="150000"/>
              <a:buNone/>
              <a:defRPr/>
            </a:pPr>
            <a:r>
              <a:rPr lang="en-US" sz="1400" dirty="0">
                <a:solidFill>
                  <a:srgbClr val="424242"/>
                </a:solidFill>
              </a:rPr>
              <a:t>You can’t be claimed as a dependent on someone else’s </a:t>
            </a:r>
            <a:r>
              <a:rPr lang="en-US" sz="1400" dirty="0" smtClean="0">
                <a:solidFill>
                  <a:srgbClr val="424242"/>
                </a:solidFill>
              </a:rPr>
              <a:t/>
            </a:r>
            <a:br>
              <a:rPr lang="en-US" sz="1400" dirty="0" smtClean="0">
                <a:solidFill>
                  <a:srgbClr val="424242"/>
                </a:solidFill>
              </a:rPr>
            </a:br>
            <a:r>
              <a:rPr lang="en-US" sz="1400" dirty="0" smtClean="0">
                <a:solidFill>
                  <a:srgbClr val="424242"/>
                </a:solidFill>
              </a:rPr>
              <a:t>tax </a:t>
            </a:r>
            <a:r>
              <a:rPr lang="en-US" sz="1400" dirty="0">
                <a:solidFill>
                  <a:srgbClr val="424242"/>
                </a:solidFill>
              </a:rPr>
              <a:t>return</a:t>
            </a:r>
            <a:r>
              <a:rPr lang="en-US" sz="1400" dirty="0" smtClean="0">
                <a:solidFill>
                  <a:srgbClr val="424242"/>
                </a:solidFill>
              </a:rPr>
              <a:t>.</a:t>
            </a:r>
            <a:endParaRPr lang="en-US" sz="1400" dirty="0">
              <a:solidFill>
                <a:srgbClr val="424242"/>
              </a:solidFill>
            </a:endParaRPr>
          </a:p>
          <a:p>
            <a:pPr marL="0" indent="0" fontAlgn="auto">
              <a:spcAft>
                <a:spcPts val="1200"/>
              </a:spcAft>
              <a:buClr>
                <a:srgbClr val="003DA1"/>
              </a:buClr>
              <a:buSzPct val="150000"/>
              <a:buNone/>
              <a:defRPr/>
            </a:pPr>
            <a:r>
              <a:rPr lang="en-US" sz="1400" dirty="0">
                <a:solidFill>
                  <a:srgbClr val="424242"/>
                </a:solidFill>
              </a:rPr>
              <a:t>You haven’t received Veterans Affairs (VA) benefits within </a:t>
            </a:r>
            <a:r>
              <a:rPr lang="en-US" sz="1400" dirty="0" smtClean="0">
                <a:solidFill>
                  <a:srgbClr val="424242"/>
                </a:solidFill>
              </a:rPr>
              <a:t/>
            </a:r>
            <a:br>
              <a:rPr lang="en-US" sz="1400" dirty="0" smtClean="0">
                <a:solidFill>
                  <a:srgbClr val="424242"/>
                </a:solidFill>
              </a:rPr>
            </a:br>
            <a:r>
              <a:rPr lang="en-US" sz="1400" dirty="0" smtClean="0">
                <a:solidFill>
                  <a:srgbClr val="424242"/>
                </a:solidFill>
              </a:rPr>
              <a:t>the </a:t>
            </a:r>
            <a:r>
              <a:rPr lang="en-US" sz="1400" dirty="0">
                <a:solidFill>
                  <a:srgbClr val="424242"/>
                </a:solidFill>
              </a:rPr>
              <a:t>past </a:t>
            </a:r>
            <a:r>
              <a:rPr lang="en-US" sz="1400" dirty="0" smtClean="0">
                <a:solidFill>
                  <a:srgbClr val="424242"/>
                </a:solidFill>
              </a:rPr>
              <a:t>3 months</a:t>
            </a:r>
            <a:r>
              <a:rPr lang="en-US" sz="1400" dirty="0">
                <a:solidFill>
                  <a:srgbClr val="424242"/>
                </a:solidFill>
              </a:rPr>
              <a:t>, except for preventive care</a:t>
            </a:r>
            <a:r>
              <a:rPr lang="en-US" sz="1400" dirty="0" smtClean="0">
                <a:solidFill>
                  <a:srgbClr val="424242"/>
                </a:solidFill>
              </a:rPr>
              <a:t>.</a:t>
            </a:r>
            <a:endParaRPr lang="en-US" sz="1400" dirty="0">
              <a:solidFill>
                <a:srgbClr val="424242"/>
              </a:solidFill>
            </a:endParaRPr>
          </a:p>
          <a:p>
            <a:pPr marL="0" indent="0" fontAlgn="auto">
              <a:spcAft>
                <a:spcPts val="1200"/>
              </a:spcAft>
              <a:buClr>
                <a:srgbClr val="003DA1"/>
              </a:buClr>
              <a:buSzPct val="150000"/>
              <a:buNone/>
              <a:defRPr/>
            </a:pPr>
            <a:r>
              <a:rPr lang="en-US" sz="1400" dirty="0">
                <a:solidFill>
                  <a:srgbClr val="424242"/>
                </a:solidFill>
              </a:rPr>
              <a:t>You do not have a health care flexible spending account (FSA) or health reimbursement account (HRA). A limited purpose FSA may be permissible</a:t>
            </a:r>
            <a:r>
              <a:rPr lang="en-US" sz="1400" dirty="0" smtClean="0">
                <a:solidFill>
                  <a:srgbClr val="424242"/>
                </a:solidFill>
              </a:rPr>
              <a:t>.</a:t>
            </a:r>
            <a:endParaRPr lang="en-US" sz="1400" dirty="0">
              <a:solidFill>
                <a:srgbClr val="424242"/>
              </a:solidFill>
            </a:endParaRPr>
          </a:p>
          <a:p>
            <a:pPr marL="0" indent="0" fontAlgn="auto">
              <a:spcAft>
                <a:spcPts val="1200"/>
              </a:spcAft>
              <a:buClr>
                <a:srgbClr val="003DA1"/>
              </a:buClr>
              <a:buSzPct val="150000"/>
              <a:buNone/>
              <a:defRPr/>
            </a:pPr>
            <a:r>
              <a:rPr lang="en-US" sz="1400" dirty="0">
                <a:solidFill>
                  <a:srgbClr val="424242"/>
                </a:solidFill>
              </a:rPr>
              <a:t>Other restrictions and exceptions may also apply. We recommend that you consult a tax, legal or financial advisor</a:t>
            </a:r>
            <a:r>
              <a:rPr lang="en-US" sz="1400" dirty="0" smtClean="0">
                <a:solidFill>
                  <a:srgbClr val="424242"/>
                </a:solidFill>
              </a:rPr>
              <a:t>.3</a:t>
            </a:r>
            <a:endParaRPr lang="en-US" sz="1400" dirty="0">
              <a:solidFill>
                <a:srgbClr val="424242"/>
              </a:solidFill>
            </a:endParaRPr>
          </a:p>
        </p:txBody>
      </p:sp>
      <p:sp>
        <p:nvSpPr>
          <p:cNvPr id="50" name="Freeform 49"/>
          <p:cNvSpPr>
            <a:spLocks noChangeAspect="1"/>
          </p:cNvSpPr>
          <p:nvPr/>
        </p:nvSpPr>
        <p:spPr>
          <a:xfrm>
            <a:off x="758861" y="2015700"/>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51" name="Freeform 50"/>
          <p:cNvSpPr>
            <a:spLocks noChangeAspect="1"/>
          </p:cNvSpPr>
          <p:nvPr/>
        </p:nvSpPr>
        <p:spPr>
          <a:xfrm>
            <a:off x="758861" y="2590207"/>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52" name="Freeform 51"/>
          <p:cNvSpPr>
            <a:spLocks noChangeAspect="1"/>
          </p:cNvSpPr>
          <p:nvPr/>
        </p:nvSpPr>
        <p:spPr>
          <a:xfrm>
            <a:off x="758861" y="3164714"/>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53" name="Freeform 52"/>
          <p:cNvSpPr>
            <a:spLocks noChangeAspect="1"/>
          </p:cNvSpPr>
          <p:nvPr/>
        </p:nvSpPr>
        <p:spPr>
          <a:xfrm>
            <a:off x="758861" y="3739221"/>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54" name="Freeform 53"/>
          <p:cNvSpPr>
            <a:spLocks noChangeAspect="1"/>
          </p:cNvSpPr>
          <p:nvPr/>
        </p:nvSpPr>
        <p:spPr>
          <a:xfrm>
            <a:off x="758861" y="4313727"/>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55" name="Freeform 54"/>
          <p:cNvSpPr>
            <a:spLocks noChangeAspect="1"/>
          </p:cNvSpPr>
          <p:nvPr/>
        </p:nvSpPr>
        <p:spPr>
          <a:xfrm>
            <a:off x="758861" y="4895652"/>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56" name="Freeform 55"/>
          <p:cNvSpPr>
            <a:spLocks noChangeAspect="1"/>
          </p:cNvSpPr>
          <p:nvPr/>
        </p:nvSpPr>
        <p:spPr>
          <a:xfrm>
            <a:off x="758861" y="5671179"/>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25"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6</a:t>
            </a:fld>
            <a:endParaRPr lang="en-US" dirty="0"/>
          </a:p>
        </p:txBody>
      </p:sp>
    </p:spTree>
    <p:extLst>
      <p:ext uri="{BB962C8B-B14F-4D97-AF65-F5344CB8AC3E}">
        <p14:creationId xmlns:p14="http://schemas.microsoft.com/office/powerpoint/2010/main" val="19980127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24" name="Oval 23"/>
          <p:cNvSpPr/>
          <p:nvPr/>
        </p:nvSpPr>
        <p:spPr>
          <a:xfrm>
            <a:off x="756066" y="3121420"/>
            <a:ext cx="741680" cy="741680"/>
          </a:xfrm>
          <a:prstGeom prst="ellipse">
            <a:avLst/>
          </a:prstGeom>
          <a:solidFill>
            <a:schemeClr val="bg2"/>
          </a:solidFill>
          <a:ln w="38100" cmpd="sng">
            <a:solidFill>
              <a:srgbClr val="00A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6066" y="3998452"/>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5"/>
          <p:cNvSpPr txBox="1">
            <a:spLocks/>
          </p:cNvSpPr>
          <p:nvPr/>
        </p:nvSpPr>
        <p:spPr>
          <a:xfrm>
            <a:off x="1652687" y="2313860"/>
            <a:ext cx="7034113" cy="629088"/>
          </a:xfrm>
          <a:prstGeom prst="rect">
            <a:avLst/>
          </a:prstGeom>
        </p:spPr>
        <p:txBody>
          <a:bodyPr vert="horz" lIns="0" tIns="45720" rIns="91440" bIns="45720" rtlCol="0" anchor="ctr" anchorCtr="0">
            <a:norm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00000"/>
              </a:lnSpc>
              <a:spcBef>
                <a:spcPts val="0"/>
              </a:spcBef>
              <a:buNone/>
              <a:defRPr/>
            </a:pPr>
            <a:r>
              <a:rPr lang="en-US" sz="1600" dirty="0">
                <a:solidFill>
                  <a:srgbClr val="4D4D4D"/>
                </a:solidFill>
              </a:rPr>
              <a:t>You will receive your HSA welcome kit and </a:t>
            </a:r>
            <a:r>
              <a:rPr lang="en-US" sz="1600" dirty="0" err="1">
                <a:solidFill>
                  <a:srgbClr val="4D4D4D"/>
                </a:solidFill>
              </a:rPr>
              <a:t>Optum</a:t>
            </a:r>
            <a:r>
              <a:rPr lang="en-US" sz="1600" dirty="0">
                <a:solidFill>
                  <a:srgbClr val="4D4D4D"/>
                </a:solidFill>
              </a:rPr>
              <a:t> Bank debit </a:t>
            </a:r>
            <a:r>
              <a:rPr lang="en-US" sz="1600" dirty="0" err="1">
                <a:solidFill>
                  <a:srgbClr val="4D4D4D"/>
                </a:solidFill>
              </a:rPr>
              <a:t>Mastercard</a:t>
            </a:r>
            <a:r>
              <a:rPr lang="en-US" sz="1600" baseline="30000" dirty="0">
                <a:solidFill>
                  <a:srgbClr val="4D4D4D"/>
                </a:solidFill>
              </a:rPr>
              <a:t>®</a:t>
            </a:r>
            <a:r>
              <a:rPr lang="en-US" sz="1600" dirty="0">
                <a:solidFill>
                  <a:srgbClr val="4D4D4D"/>
                </a:solidFill>
              </a:rPr>
              <a:t>.</a:t>
            </a:r>
          </a:p>
        </p:txBody>
      </p:sp>
      <p:sp>
        <p:nvSpPr>
          <p:cNvPr id="29" name="Rectangle 28"/>
          <p:cNvSpPr/>
          <p:nvPr/>
        </p:nvSpPr>
        <p:spPr>
          <a:xfrm>
            <a:off x="1652687" y="1452495"/>
            <a:ext cx="7262714" cy="584776"/>
          </a:xfrm>
          <a:prstGeom prst="rect">
            <a:avLst/>
          </a:prstGeom>
        </p:spPr>
        <p:txBody>
          <a:bodyPr wrap="square" lIns="0" anchor="ctr" anchorCtr="0">
            <a:spAutoFit/>
          </a:bodyPr>
          <a:lstStyle/>
          <a:p>
            <a:pPr lvl="0">
              <a:defRPr/>
            </a:pPr>
            <a:r>
              <a:rPr lang="en-US" sz="1600" kern="0" dirty="0">
                <a:solidFill>
                  <a:srgbClr val="4D4D4D"/>
                </a:solidFill>
              </a:rPr>
              <a:t>Choose the HSA option during open enrollment and complete the application provided by your employer</a:t>
            </a:r>
            <a:r>
              <a:rPr lang="en-US" sz="1600" kern="0" dirty="0" smtClean="0">
                <a:solidFill>
                  <a:srgbClr val="4D4D4D"/>
                </a:solidFill>
              </a:rPr>
              <a:t>.</a:t>
            </a:r>
            <a:endParaRPr lang="en-US" sz="1600" kern="0" dirty="0">
              <a:solidFill>
                <a:srgbClr val="4D4D4D"/>
              </a:solidFill>
            </a:endParaRPr>
          </a:p>
        </p:txBody>
      </p:sp>
      <p:sp>
        <p:nvSpPr>
          <p:cNvPr id="30" name="Content Placeholder 5"/>
          <p:cNvSpPr txBox="1">
            <a:spLocks/>
          </p:cNvSpPr>
          <p:nvPr/>
        </p:nvSpPr>
        <p:spPr>
          <a:xfrm>
            <a:off x="1652687" y="3223644"/>
            <a:ext cx="7262714" cy="564762"/>
          </a:xfrm>
          <a:prstGeom prst="rect">
            <a:avLst/>
          </a:prstGeom>
        </p:spPr>
        <p:txBody>
          <a:bodyPr vert="horz" lIns="0" tIns="45720" rIns="91440" bIns="45720" rtlCol="0" anchor="ctr" anchorCtr="0">
            <a:norm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00000"/>
              </a:lnSpc>
              <a:spcBef>
                <a:spcPts val="0"/>
              </a:spcBef>
              <a:buNone/>
              <a:defRPr/>
            </a:pPr>
            <a:r>
              <a:rPr lang="en-US" sz="1600" dirty="0" smtClean="0">
                <a:solidFill>
                  <a:srgbClr val="4D4D4D"/>
                </a:solidFill>
              </a:rPr>
              <a:t>Activate your account online at </a:t>
            </a:r>
            <a:r>
              <a:rPr lang="en-US" sz="1600" b="1" dirty="0" err="1" smtClean="0">
                <a:solidFill>
                  <a:srgbClr val="00A8F7"/>
                </a:solidFill>
              </a:rPr>
              <a:t>myuhc.com</a:t>
            </a:r>
            <a:r>
              <a:rPr lang="en-US" sz="1600" dirty="0" smtClean="0">
                <a:solidFill>
                  <a:srgbClr val="00A8F7"/>
                </a:solidFill>
              </a:rPr>
              <a:t> </a:t>
            </a:r>
            <a:r>
              <a:rPr lang="en-US" sz="1600" dirty="0" smtClean="0">
                <a:solidFill>
                  <a:srgbClr val="4D4D4D"/>
                </a:solidFill>
              </a:rPr>
              <a:t>or </a:t>
            </a:r>
            <a:r>
              <a:rPr lang="en-US" sz="1600" b="1" dirty="0" err="1" smtClean="0">
                <a:solidFill>
                  <a:schemeClr val="accent3"/>
                </a:solidFill>
              </a:rPr>
              <a:t>optumbank.com</a:t>
            </a:r>
            <a:r>
              <a:rPr lang="en-US" sz="1600" dirty="0" smtClean="0">
                <a:solidFill>
                  <a:srgbClr val="4D4D4D"/>
                </a:solidFill>
              </a:rPr>
              <a:t>.</a:t>
            </a:r>
            <a:endParaRPr lang="en-US" sz="1600" dirty="0">
              <a:solidFill>
                <a:srgbClr val="4D4D4D"/>
              </a:solidFill>
            </a:endParaRPr>
          </a:p>
        </p:txBody>
      </p:sp>
      <p:sp>
        <p:nvSpPr>
          <p:cNvPr id="26" name="Oval 25"/>
          <p:cNvSpPr/>
          <p:nvPr/>
        </p:nvSpPr>
        <p:spPr>
          <a:xfrm>
            <a:off x="756066" y="2245033"/>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5"/>
          <p:cNvSpPr txBox="1">
            <a:spLocks/>
          </p:cNvSpPr>
          <p:nvPr/>
        </p:nvSpPr>
        <p:spPr>
          <a:xfrm>
            <a:off x="1652687" y="4086911"/>
            <a:ext cx="7262714" cy="564762"/>
          </a:xfrm>
          <a:prstGeom prst="rect">
            <a:avLst/>
          </a:prstGeom>
        </p:spPr>
        <p:txBody>
          <a:bodyPr vert="horz" lIns="0" tIns="45720" rIns="91440" bIns="45720" rtlCol="0" anchor="ctr" anchorCtr="0">
            <a:normAutofit/>
          </a:bodyPr>
          <a:lstStyle>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00000"/>
              </a:lnSpc>
              <a:spcBef>
                <a:spcPts val="0"/>
              </a:spcBef>
              <a:buNone/>
              <a:defRPr/>
            </a:pPr>
            <a:r>
              <a:rPr lang="en-US" sz="1600" dirty="0">
                <a:solidFill>
                  <a:srgbClr val="4D4D4D"/>
                </a:solidFill>
              </a:rPr>
              <a:t>Download the </a:t>
            </a:r>
            <a:r>
              <a:rPr lang="en-US" sz="1600" dirty="0" err="1">
                <a:solidFill>
                  <a:srgbClr val="4D4D4D"/>
                </a:solidFill>
              </a:rPr>
              <a:t>Optum</a:t>
            </a:r>
            <a:r>
              <a:rPr lang="en-US" sz="1600" dirty="0">
                <a:solidFill>
                  <a:srgbClr val="4D4D4D"/>
                </a:solidFill>
              </a:rPr>
              <a:t> Bank app to conveniently manage your HSA.</a:t>
            </a:r>
          </a:p>
        </p:txBody>
      </p:sp>
      <p:grpSp>
        <p:nvGrpSpPr>
          <p:cNvPr id="51" name="Group 50"/>
          <p:cNvGrpSpPr/>
          <p:nvPr/>
        </p:nvGrpSpPr>
        <p:grpSpPr>
          <a:xfrm>
            <a:off x="756066" y="1371600"/>
            <a:ext cx="741680" cy="741680"/>
            <a:chOff x="756066" y="2245033"/>
            <a:chExt cx="741680" cy="741680"/>
          </a:xfrm>
        </p:grpSpPr>
        <p:sp>
          <p:nvSpPr>
            <p:cNvPr id="52" name="Oval 51"/>
            <p:cNvSpPr/>
            <p:nvPr/>
          </p:nvSpPr>
          <p:spPr>
            <a:xfrm>
              <a:off x="756066" y="2245033"/>
              <a:ext cx="741680" cy="741680"/>
            </a:xfrm>
            <a:prstGeom prst="ellipse">
              <a:avLst/>
            </a:prstGeom>
            <a:solidFill>
              <a:schemeClr val="bg2"/>
            </a:solid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0"/>
            <p:cNvSpPr>
              <a:spLocks noEditPoints="1"/>
            </p:cNvSpPr>
            <p:nvPr/>
          </p:nvSpPr>
          <p:spPr bwMode="auto">
            <a:xfrm>
              <a:off x="897057" y="2433661"/>
              <a:ext cx="459698" cy="364424"/>
            </a:xfrm>
            <a:custGeom>
              <a:avLst/>
              <a:gdLst>
                <a:gd name="T0" fmla="*/ 18 w 301"/>
                <a:gd name="T1" fmla="*/ 146 h 233"/>
                <a:gd name="T2" fmla="*/ 18 w 301"/>
                <a:gd name="T3" fmla="*/ 146 h 233"/>
                <a:gd name="T4" fmla="*/ 90 w 301"/>
                <a:gd name="T5" fmla="*/ 218 h 233"/>
                <a:gd name="T6" fmla="*/ 92 w 301"/>
                <a:gd name="T7" fmla="*/ 218 h 233"/>
                <a:gd name="T8" fmla="*/ 94 w 301"/>
                <a:gd name="T9" fmla="*/ 218 h 233"/>
                <a:gd name="T10" fmla="*/ 282 w 301"/>
                <a:gd name="T11" fmla="*/ 43 h 233"/>
                <a:gd name="T12" fmla="*/ 258 w 301"/>
                <a:gd name="T13" fmla="*/ 18 h 233"/>
                <a:gd name="T14" fmla="*/ 101 w 301"/>
                <a:gd name="T15" fmla="*/ 170 h 233"/>
                <a:gd name="T16" fmla="*/ 85 w 301"/>
                <a:gd name="T17" fmla="*/ 170 h 233"/>
                <a:gd name="T18" fmla="*/ 40 w 301"/>
                <a:gd name="T19" fmla="*/ 123 h 233"/>
                <a:gd name="T20" fmla="*/ 18 w 301"/>
                <a:gd name="T21" fmla="*/ 146 h 233"/>
                <a:gd name="T22" fmla="*/ 92 w 301"/>
                <a:gd name="T23" fmla="*/ 233 h 233"/>
                <a:gd name="T24" fmla="*/ 92 w 301"/>
                <a:gd name="T25" fmla="*/ 233 h 233"/>
                <a:gd name="T26" fmla="*/ 92 w 301"/>
                <a:gd name="T27" fmla="*/ 233 h 233"/>
                <a:gd name="T28" fmla="*/ 80 w 301"/>
                <a:gd name="T29" fmla="*/ 228 h 233"/>
                <a:gd name="T30" fmla="*/ 2 w 301"/>
                <a:gd name="T31" fmla="*/ 152 h 233"/>
                <a:gd name="T32" fmla="*/ 2 w 301"/>
                <a:gd name="T33" fmla="*/ 141 h 233"/>
                <a:gd name="T34" fmla="*/ 35 w 301"/>
                <a:gd name="T35" fmla="*/ 107 h 233"/>
                <a:gd name="T36" fmla="*/ 40 w 301"/>
                <a:gd name="T37" fmla="*/ 105 h 233"/>
                <a:gd name="T38" fmla="*/ 40 w 301"/>
                <a:gd name="T39" fmla="*/ 105 h 233"/>
                <a:gd name="T40" fmla="*/ 45 w 301"/>
                <a:gd name="T41" fmla="*/ 107 h 233"/>
                <a:gd name="T42" fmla="*/ 93 w 301"/>
                <a:gd name="T43" fmla="*/ 157 h 233"/>
                <a:gd name="T44" fmla="*/ 253 w 301"/>
                <a:gd name="T45" fmla="*/ 2 h 233"/>
                <a:gd name="T46" fmla="*/ 259 w 301"/>
                <a:gd name="T47" fmla="*/ 0 h 233"/>
                <a:gd name="T48" fmla="*/ 264 w 301"/>
                <a:gd name="T49" fmla="*/ 3 h 233"/>
                <a:gd name="T50" fmla="*/ 298 w 301"/>
                <a:gd name="T51" fmla="*/ 38 h 233"/>
                <a:gd name="T52" fmla="*/ 297 w 301"/>
                <a:gd name="T53" fmla="*/ 49 h 233"/>
                <a:gd name="T54" fmla="*/ 105 w 301"/>
                <a:gd name="T55" fmla="*/ 229 h 233"/>
                <a:gd name="T56" fmla="*/ 92 w 301"/>
                <a:gd name="T5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1" h="233">
                  <a:moveTo>
                    <a:pt x="18" y="146"/>
                  </a:moveTo>
                  <a:lnTo>
                    <a:pt x="18" y="146"/>
                  </a:lnTo>
                  <a:lnTo>
                    <a:pt x="90" y="218"/>
                  </a:lnTo>
                  <a:cubicBezTo>
                    <a:pt x="91" y="218"/>
                    <a:pt x="92" y="218"/>
                    <a:pt x="92" y="218"/>
                  </a:cubicBezTo>
                  <a:cubicBezTo>
                    <a:pt x="93" y="218"/>
                    <a:pt x="94" y="218"/>
                    <a:pt x="94" y="218"/>
                  </a:cubicBezTo>
                  <a:lnTo>
                    <a:pt x="282" y="43"/>
                  </a:lnTo>
                  <a:lnTo>
                    <a:pt x="258" y="18"/>
                  </a:lnTo>
                  <a:lnTo>
                    <a:pt x="101" y="170"/>
                  </a:lnTo>
                  <a:cubicBezTo>
                    <a:pt x="97" y="174"/>
                    <a:pt x="89" y="174"/>
                    <a:pt x="85" y="170"/>
                  </a:cubicBezTo>
                  <a:lnTo>
                    <a:pt x="40" y="123"/>
                  </a:lnTo>
                  <a:lnTo>
                    <a:pt x="18" y="146"/>
                  </a:lnTo>
                  <a:close/>
                  <a:moveTo>
                    <a:pt x="92" y="233"/>
                  </a:moveTo>
                  <a:lnTo>
                    <a:pt x="92" y="233"/>
                  </a:lnTo>
                  <a:lnTo>
                    <a:pt x="92" y="233"/>
                  </a:lnTo>
                  <a:cubicBezTo>
                    <a:pt x="88" y="233"/>
                    <a:pt x="83" y="232"/>
                    <a:pt x="80" y="228"/>
                  </a:cubicBezTo>
                  <a:lnTo>
                    <a:pt x="2" y="152"/>
                  </a:lnTo>
                  <a:cubicBezTo>
                    <a:pt x="0" y="149"/>
                    <a:pt x="0" y="144"/>
                    <a:pt x="2" y="141"/>
                  </a:cubicBezTo>
                  <a:lnTo>
                    <a:pt x="35" y="107"/>
                  </a:lnTo>
                  <a:cubicBezTo>
                    <a:pt x="36" y="106"/>
                    <a:pt x="38" y="105"/>
                    <a:pt x="40" y="105"/>
                  </a:cubicBezTo>
                  <a:lnTo>
                    <a:pt x="40" y="105"/>
                  </a:lnTo>
                  <a:cubicBezTo>
                    <a:pt x="42" y="105"/>
                    <a:pt x="44" y="106"/>
                    <a:pt x="45" y="107"/>
                  </a:cubicBezTo>
                  <a:lnTo>
                    <a:pt x="93" y="157"/>
                  </a:lnTo>
                  <a:lnTo>
                    <a:pt x="253" y="2"/>
                  </a:lnTo>
                  <a:cubicBezTo>
                    <a:pt x="255" y="1"/>
                    <a:pt x="257" y="0"/>
                    <a:pt x="259" y="0"/>
                  </a:cubicBezTo>
                  <a:cubicBezTo>
                    <a:pt x="261" y="0"/>
                    <a:pt x="263" y="1"/>
                    <a:pt x="264" y="3"/>
                  </a:cubicBezTo>
                  <a:lnTo>
                    <a:pt x="298" y="38"/>
                  </a:lnTo>
                  <a:cubicBezTo>
                    <a:pt x="301" y="41"/>
                    <a:pt x="300" y="46"/>
                    <a:pt x="297" y="49"/>
                  </a:cubicBezTo>
                  <a:lnTo>
                    <a:pt x="105" y="229"/>
                  </a:lnTo>
                  <a:cubicBezTo>
                    <a:pt x="101" y="232"/>
                    <a:pt x="97" y="233"/>
                    <a:pt x="92" y="233"/>
                  </a:cubicBezTo>
                  <a:close/>
                </a:path>
              </a:pathLst>
            </a:custGeom>
            <a:solidFill>
              <a:srgbClr val="003D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68"/>
          <p:cNvGrpSpPr>
            <a:grpSpLocks noChangeAspect="1"/>
          </p:cNvGrpSpPr>
          <p:nvPr/>
        </p:nvGrpSpPr>
        <p:grpSpPr bwMode="auto">
          <a:xfrm>
            <a:off x="1008570" y="4137451"/>
            <a:ext cx="236672" cy="463682"/>
            <a:chOff x="2687" y="2392"/>
            <a:chExt cx="98" cy="192"/>
          </a:xfrm>
          <a:solidFill>
            <a:srgbClr val="003DA1"/>
          </a:solidFill>
        </p:grpSpPr>
        <p:sp>
          <p:nvSpPr>
            <p:cNvPr id="80" name="Freeform 69"/>
            <p:cNvSpPr>
              <a:spLocks noEditPoints="1"/>
            </p:cNvSpPr>
            <p:nvPr/>
          </p:nvSpPr>
          <p:spPr bwMode="auto">
            <a:xfrm>
              <a:off x="2687" y="2392"/>
              <a:ext cx="98" cy="192"/>
            </a:xfrm>
            <a:custGeom>
              <a:avLst/>
              <a:gdLst>
                <a:gd name="T0" fmla="*/ 134 w 149"/>
                <a:gd name="T1" fmla="*/ 45 h 299"/>
                <a:gd name="T2" fmla="*/ 134 w 149"/>
                <a:gd name="T3" fmla="*/ 45 h 299"/>
                <a:gd name="T4" fmla="*/ 14 w 149"/>
                <a:gd name="T5" fmla="*/ 45 h 299"/>
                <a:gd name="T6" fmla="*/ 14 w 149"/>
                <a:gd name="T7" fmla="*/ 22 h 299"/>
                <a:gd name="T8" fmla="*/ 22 w 149"/>
                <a:gd name="T9" fmla="*/ 14 h 299"/>
                <a:gd name="T10" fmla="*/ 127 w 149"/>
                <a:gd name="T11" fmla="*/ 14 h 299"/>
                <a:gd name="T12" fmla="*/ 134 w 149"/>
                <a:gd name="T13" fmla="*/ 22 h 299"/>
                <a:gd name="T14" fmla="*/ 134 w 149"/>
                <a:gd name="T15" fmla="*/ 45 h 299"/>
                <a:gd name="T16" fmla="*/ 134 w 149"/>
                <a:gd name="T17" fmla="*/ 240 h 299"/>
                <a:gd name="T18" fmla="*/ 134 w 149"/>
                <a:gd name="T19" fmla="*/ 240 h 299"/>
                <a:gd name="T20" fmla="*/ 14 w 149"/>
                <a:gd name="T21" fmla="*/ 240 h 299"/>
                <a:gd name="T22" fmla="*/ 14 w 149"/>
                <a:gd name="T23" fmla="*/ 52 h 299"/>
                <a:gd name="T24" fmla="*/ 134 w 149"/>
                <a:gd name="T25" fmla="*/ 52 h 299"/>
                <a:gd name="T26" fmla="*/ 134 w 149"/>
                <a:gd name="T27" fmla="*/ 240 h 299"/>
                <a:gd name="T28" fmla="*/ 134 w 149"/>
                <a:gd name="T29" fmla="*/ 277 h 299"/>
                <a:gd name="T30" fmla="*/ 134 w 149"/>
                <a:gd name="T31" fmla="*/ 277 h 299"/>
                <a:gd name="T32" fmla="*/ 127 w 149"/>
                <a:gd name="T33" fmla="*/ 284 h 299"/>
                <a:gd name="T34" fmla="*/ 22 w 149"/>
                <a:gd name="T35" fmla="*/ 284 h 299"/>
                <a:gd name="T36" fmla="*/ 14 w 149"/>
                <a:gd name="T37" fmla="*/ 277 h 299"/>
                <a:gd name="T38" fmla="*/ 14 w 149"/>
                <a:gd name="T39" fmla="*/ 247 h 299"/>
                <a:gd name="T40" fmla="*/ 134 w 149"/>
                <a:gd name="T41" fmla="*/ 247 h 299"/>
                <a:gd name="T42" fmla="*/ 134 w 149"/>
                <a:gd name="T43" fmla="*/ 277 h 299"/>
                <a:gd name="T44" fmla="*/ 127 w 149"/>
                <a:gd name="T45" fmla="*/ 0 h 299"/>
                <a:gd name="T46" fmla="*/ 127 w 149"/>
                <a:gd name="T47" fmla="*/ 0 h 299"/>
                <a:gd name="T48" fmla="*/ 22 w 149"/>
                <a:gd name="T49" fmla="*/ 0 h 299"/>
                <a:gd name="T50" fmla="*/ 0 w 149"/>
                <a:gd name="T51" fmla="*/ 22 h 299"/>
                <a:gd name="T52" fmla="*/ 0 w 149"/>
                <a:gd name="T53" fmla="*/ 277 h 299"/>
                <a:gd name="T54" fmla="*/ 22 w 149"/>
                <a:gd name="T55" fmla="*/ 299 h 299"/>
                <a:gd name="T56" fmla="*/ 127 w 149"/>
                <a:gd name="T57" fmla="*/ 299 h 299"/>
                <a:gd name="T58" fmla="*/ 149 w 149"/>
                <a:gd name="T59" fmla="*/ 277 h 299"/>
                <a:gd name="T60" fmla="*/ 149 w 149"/>
                <a:gd name="T61" fmla="*/ 22 h 299"/>
                <a:gd name="T62" fmla="*/ 127 w 149"/>
                <a:gd name="T6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9">
                  <a:moveTo>
                    <a:pt x="134" y="45"/>
                  </a:moveTo>
                  <a:lnTo>
                    <a:pt x="134" y="45"/>
                  </a:lnTo>
                  <a:lnTo>
                    <a:pt x="14" y="45"/>
                  </a:lnTo>
                  <a:lnTo>
                    <a:pt x="14" y="22"/>
                  </a:lnTo>
                  <a:cubicBezTo>
                    <a:pt x="14" y="18"/>
                    <a:pt x="18" y="14"/>
                    <a:pt x="22" y="14"/>
                  </a:cubicBezTo>
                  <a:lnTo>
                    <a:pt x="127" y="14"/>
                  </a:lnTo>
                  <a:cubicBezTo>
                    <a:pt x="131" y="14"/>
                    <a:pt x="134" y="18"/>
                    <a:pt x="134" y="22"/>
                  </a:cubicBezTo>
                  <a:lnTo>
                    <a:pt x="134" y="45"/>
                  </a:lnTo>
                  <a:close/>
                  <a:moveTo>
                    <a:pt x="134" y="240"/>
                  </a:moveTo>
                  <a:lnTo>
                    <a:pt x="134" y="240"/>
                  </a:lnTo>
                  <a:lnTo>
                    <a:pt x="14" y="240"/>
                  </a:lnTo>
                  <a:lnTo>
                    <a:pt x="14" y="52"/>
                  </a:lnTo>
                  <a:lnTo>
                    <a:pt x="134" y="52"/>
                  </a:lnTo>
                  <a:lnTo>
                    <a:pt x="134" y="240"/>
                  </a:lnTo>
                  <a:close/>
                  <a:moveTo>
                    <a:pt x="134" y="277"/>
                  </a:moveTo>
                  <a:lnTo>
                    <a:pt x="134" y="277"/>
                  </a:lnTo>
                  <a:cubicBezTo>
                    <a:pt x="134" y="281"/>
                    <a:pt x="131" y="284"/>
                    <a:pt x="127" y="284"/>
                  </a:cubicBezTo>
                  <a:lnTo>
                    <a:pt x="22" y="284"/>
                  </a:lnTo>
                  <a:cubicBezTo>
                    <a:pt x="18" y="284"/>
                    <a:pt x="14" y="281"/>
                    <a:pt x="14" y="277"/>
                  </a:cubicBezTo>
                  <a:lnTo>
                    <a:pt x="14" y="247"/>
                  </a:lnTo>
                  <a:lnTo>
                    <a:pt x="134" y="247"/>
                  </a:lnTo>
                  <a:lnTo>
                    <a:pt x="134" y="277"/>
                  </a:lnTo>
                  <a:close/>
                  <a:moveTo>
                    <a:pt x="127" y="0"/>
                  </a:moveTo>
                  <a:lnTo>
                    <a:pt x="127" y="0"/>
                  </a:lnTo>
                  <a:lnTo>
                    <a:pt x="22" y="0"/>
                  </a:lnTo>
                  <a:cubicBezTo>
                    <a:pt x="10" y="0"/>
                    <a:pt x="0" y="10"/>
                    <a:pt x="0" y="22"/>
                  </a:cubicBezTo>
                  <a:lnTo>
                    <a:pt x="0" y="277"/>
                  </a:lnTo>
                  <a:cubicBezTo>
                    <a:pt x="0" y="289"/>
                    <a:pt x="10" y="299"/>
                    <a:pt x="22" y="299"/>
                  </a:cubicBezTo>
                  <a:lnTo>
                    <a:pt x="127" y="299"/>
                  </a:lnTo>
                  <a:cubicBezTo>
                    <a:pt x="139" y="299"/>
                    <a:pt x="149" y="289"/>
                    <a:pt x="149" y="277"/>
                  </a:cubicBezTo>
                  <a:lnTo>
                    <a:pt x="149" y="22"/>
                  </a:lnTo>
                  <a:cubicBezTo>
                    <a:pt x="149" y="10"/>
                    <a:pt x="139" y="0"/>
                    <a:pt x="1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70"/>
            <p:cNvSpPr>
              <a:spLocks/>
            </p:cNvSpPr>
            <p:nvPr/>
          </p:nvSpPr>
          <p:spPr bwMode="auto">
            <a:xfrm>
              <a:off x="2731" y="2557"/>
              <a:ext cx="10" cy="10"/>
            </a:xfrm>
            <a:custGeom>
              <a:avLst/>
              <a:gdLst>
                <a:gd name="T0" fmla="*/ 7 w 15"/>
                <a:gd name="T1" fmla="*/ 15 h 15"/>
                <a:gd name="T2" fmla="*/ 7 w 15"/>
                <a:gd name="T3" fmla="*/ 15 h 15"/>
                <a:gd name="T4" fmla="*/ 15 w 15"/>
                <a:gd name="T5" fmla="*/ 8 h 15"/>
                <a:gd name="T6" fmla="*/ 7 w 15"/>
                <a:gd name="T7" fmla="*/ 0 h 15"/>
                <a:gd name="T8" fmla="*/ 0 w 15"/>
                <a:gd name="T9" fmla="*/ 8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lnTo>
                    <a:pt x="7" y="15"/>
                  </a:lnTo>
                  <a:cubicBezTo>
                    <a:pt x="11" y="15"/>
                    <a:pt x="15" y="12"/>
                    <a:pt x="15" y="8"/>
                  </a:cubicBezTo>
                  <a:cubicBezTo>
                    <a:pt x="15" y="4"/>
                    <a:pt x="11" y="0"/>
                    <a:pt x="7" y="0"/>
                  </a:cubicBezTo>
                  <a:cubicBezTo>
                    <a:pt x="3" y="0"/>
                    <a:pt x="0" y="4"/>
                    <a:pt x="0" y="8"/>
                  </a:cubicBezTo>
                  <a:cubicBezTo>
                    <a:pt x="0" y="12"/>
                    <a:pt x="3" y="15"/>
                    <a:pt x="7"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2" name="Group 238"/>
          <p:cNvGrpSpPr>
            <a:grpSpLocks noChangeAspect="1"/>
          </p:cNvGrpSpPr>
          <p:nvPr/>
        </p:nvGrpSpPr>
        <p:grpSpPr bwMode="auto">
          <a:xfrm>
            <a:off x="864347" y="2450759"/>
            <a:ext cx="525118" cy="330229"/>
            <a:chOff x="1987" y="2872"/>
            <a:chExt cx="194" cy="122"/>
          </a:xfrm>
          <a:solidFill>
            <a:srgbClr val="003DA1"/>
          </a:solidFill>
        </p:grpSpPr>
        <p:sp>
          <p:nvSpPr>
            <p:cNvPr id="83" name="Freeform 239"/>
            <p:cNvSpPr>
              <a:spLocks/>
            </p:cNvSpPr>
            <p:nvPr/>
          </p:nvSpPr>
          <p:spPr bwMode="auto">
            <a:xfrm>
              <a:off x="2004" y="2970"/>
              <a:ext cx="44" cy="4"/>
            </a:xfrm>
            <a:custGeom>
              <a:avLst/>
              <a:gdLst>
                <a:gd name="T0" fmla="*/ 64 w 68"/>
                <a:gd name="T1" fmla="*/ 0 h 7"/>
                <a:gd name="T2" fmla="*/ 64 w 68"/>
                <a:gd name="T3" fmla="*/ 0 h 7"/>
                <a:gd name="T4" fmla="*/ 4 w 68"/>
                <a:gd name="T5" fmla="*/ 0 h 7"/>
                <a:gd name="T6" fmla="*/ 0 w 68"/>
                <a:gd name="T7" fmla="*/ 4 h 7"/>
                <a:gd name="T8" fmla="*/ 4 w 68"/>
                <a:gd name="T9" fmla="*/ 7 h 7"/>
                <a:gd name="T10" fmla="*/ 64 w 68"/>
                <a:gd name="T11" fmla="*/ 7 h 7"/>
                <a:gd name="T12" fmla="*/ 68 w 68"/>
                <a:gd name="T13" fmla="*/ 4 h 7"/>
                <a:gd name="T14" fmla="*/ 64 w 6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7">
                  <a:moveTo>
                    <a:pt x="64" y="0"/>
                  </a:moveTo>
                  <a:lnTo>
                    <a:pt x="64" y="0"/>
                  </a:lnTo>
                  <a:lnTo>
                    <a:pt x="4" y="0"/>
                  </a:lnTo>
                  <a:cubicBezTo>
                    <a:pt x="2" y="0"/>
                    <a:pt x="0" y="2"/>
                    <a:pt x="0" y="4"/>
                  </a:cubicBezTo>
                  <a:cubicBezTo>
                    <a:pt x="0" y="6"/>
                    <a:pt x="2" y="7"/>
                    <a:pt x="4" y="7"/>
                  </a:cubicBezTo>
                  <a:lnTo>
                    <a:pt x="64" y="7"/>
                  </a:lnTo>
                  <a:cubicBezTo>
                    <a:pt x="67" y="7"/>
                    <a:pt x="68" y="6"/>
                    <a:pt x="68" y="4"/>
                  </a:cubicBezTo>
                  <a:cubicBezTo>
                    <a:pt x="68" y="2"/>
                    <a:pt x="67" y="0"/>
                    <a:pt x="6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240"/>
            <p:cNvSpPr>
              <a:spLocks noEditPoints="1"/>
            </p:cNvSpPr>
            <p:nvPr/>
          </p:nvSpPr>
          <p:spPr bwMode="auto">
            <a:xfrm>
              <a:off x="1987" y="2872"/>
              <a:ext cx="194" cy="122"/>
            </a:xfrm>
            <a:custGeom>
              <a:avLst/>
              <a:gdLst>
                <a:gd name="T0" fmla="*/ 269 w 303"/>
                <a:gd name="T1" fmla="*/ 173 h 189"/>
                <a:gd name="T2" fmla="*/ 269 w 303"/>
                <a:gd name="T3" fmla="*/ 173 h 189"/>
                <a:gd name="T4" fmla="*/ 34 w 303"/>
                <a:gd name="T5" fmla="*/ 173 h 189"/>
                <a:gd name="T6" fmla="*/ 15 w 303"/>
                <a:gd name="T7" fmla="*/ 154 h 189"/>
                <a:gd name="T8" fmla="*/ 15 w 303"/>
                <a:gd name="T9" fmla="*/ 68 h 189"/>
                <a:gd name="T10" fmla="*/ 288 w 303"/>
                <a:gd name="T11" fmla="*/ 68 h 189"/>
                <a:gd name="T12" fmla="*/ 288 w 303"/>
                <a:gd name="T13" fmla="*/ 154 h 189"/>
                <a:gd name="T14" fmla="*/ 269 w 303"/>
                <a:gd name="T15" fmla="*/ 173 h 189"/>
                <a:gd name="T16" fmla="*/ 34 w 303"/>
                <a:gd name="T17" fmla="*/ 14 h 189"/>
                <a:gd name="T18" fmla="*/ 34 w 303"/>
                <a:gd name="T19" fmla="*/ 14 h 189"/>
                <a:gd name="T20" fmla="*/ 269 w 303"/>
                <a:gd name="T21" fmla="*/ 14 h 189"/>
                <a:gd name="T22" fmla="*/ 288 w 303"/>
                <a:gd name="T23" fmla="*/ 29 h 189"/>
                <a:gd name="T24" fmla="*/ 15 w 303"/>
                <a:gd name="T25" fmla="*/ 29 h 189"/>
                <a:gd name="T26" fmla="*/ 34 w 303"/>
                <a:gd name="T27" fmla="*/ 14 h 189"/>
                <a:gd name="T28" fmla="*/ 15 w 303"/>
                <a:gd name="T29" fmla="*/ 37 h 189"/>
                <a:gd name="T30" fmla="*/ 15 w 303"/>
                <a:gd name="T31" fmla="*/ 37 h 189"/>
                <a:gd name="T32" fmla="*/ 288 w 303"/>
                <a:gd name="T33" fmla="*/ 37 h 189"/>
                <a:gd name="T34" fmla="*/ 288 w 303"/>
                <a:gd name="T35" fmla="*/ 61 h 189"/>
                <a:gd name="T36" fmla="*/ 15 w 303"/>
                <a:gd name="T37" fmla="*/ 61 h 189"/>
                <a:gd name="T38" fmla="*/ 15 w 303"/>
                <a:gd name="T39" fmla="*/ 37 h 189"/>
                <a:gd name="T40" fmla="*/ 269 w 303"/>
                <a:gd name="T41" fmla="*/ 0 h 189"/>
                <a:gd name="T42" fmla="*/ 269 w 303"/>
                <a:gd name="T43" fmla="*/ 0 h 189"/>
                <a:gd name="T44" fmla="*/ 34 w 303"/>
                <a:gd name="T45" fmla="*/ 0 h 189"/>
                <a:gd name="T46" fmla="*/ 0 w 303"/>
                <a:gd name="T47" fmla="*/ 33 h 189"/>
                <a:gd name="T48" fmla="*/ 0 w 303"/>
                <a:gd name="T49" fmla="*/ 154 h 189"/>
                <a:gd name="T50" fmla="*/ 34 w 303"/>
                <a:gd name="T51" fmla="*/ 189 h 189"/>
                <a:gd name="T52" fmla="*/ 269 w 303"/>
                <a:gd name="T53" fmla="*/ 189 h 189"/>
                <a:gd name="T54" fmla="*/ 303 w 303"/>
                <a:gd name="T55" fmla="*/ 154 h 189"/>
                <a:gd name="T56" fmla="*/ 303 w 303"/>
                <a:gd name="T57" fmla="*/ 33 h 189"/>
                <a:gd name="T58" fmla="*/ 269 w 303"/>
                <a:gd name="T5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3" h="189">
                  <a:moveTo>
                    <a:pt x="269" y="173"/>
                  </a:moveTo>
                  <a:lnTo>
                    <a:pt x="269" y="173"/>
                  </a:lnTo>
                  <a:lnTo>
                    <a:pt x="34" y="173"/>
                  </a:lnTo>
                  <a:cubicBezTo>
                    <a:pt x="23" y="173"/>
                    <a:pt x="15" y="165"/>
                    <a:pt x="15" y="154"/>
                  </a:cubicBezTo>
                  <a:lnTo>
                    <a:pt x="15" y="68"/>
                  </a:lnTo>
                  <a:lnTo>
                    <a:pt x="288" y="68"/>
                  </a:lnTo>
                  <a:lnTo>
                    <a:pt x="288" y="154"/>
                  </a:lnTo>
                  <a:cubicBezTo>
                    <a:pt x="288" y="165"/>
                    <a:pt x="279" y="173"/>
                    <a:pt x="269" y="173"/>
                  </a:cubicBezTo>
                  <a:close/>
                  <a:moveTo>
                    <a:pt x="34" y="14"/>
                  </a:moveTo>
                  <a:lnTo>
                    <a:pt x="34" y="14"/>
                  </a:lnTo>
                  <a:lnTo>
                    <a:pt x="269" y="14"/>
                  </a:lnTo>
                  <a:cubicBezTo>
                    <a:pt x="278" y="14"/>
                    <a:pt x="286" y="20"/>
                    <a:pt x="288" y="29"/>
                  </a:cubicBezTo>
                  <a:lnTo>
                    <a:pt x="15" y="29"/>
                  </a:lnTo>
                  <a:cubicBezTo>
                    <a:pt x="17" y="20"/>
                    <a:pt x="24" y="14"/>
                    <a:pt x="34" y="14"/>
                  </a:cubicBezTo>
                  <a:close/>
                  <a:moveTo>
                    <a:pt x="15" y="37"/>
                  </a:moveTo>
                  <a:lnTo>
                    <a:pt x="15" y="37"/>
                  </a:lnTo>
                  <a:lnTo>
                    <a:pt x="288" y="37"/>
                  </a:lnTo>
                  <a:lnTo>
                    <a:pt x="288" y="61"/>
                  </a:lnTo>
                  <a:lnTo>
                    <a:pt x="15" y="61"/>
                  </a:lnTo>
                  <a:lnTo>
                    <a:pt x="15" y="37"/>
                  </a:lnTo>
                  <a:close/>
                  <a:moveTo>
                    <a:pt x="269" y="0"/>
                  </a:moveTo>
                  <a:lnTo>
                    <a:pt x="269" y="0"/>
                  </a:lnTo>
                  <a:lnTo>
                    <a:pt x="34" y="0"/>
                  </a:lnTo>
                  <a:cubicBezTo>
                    <a:pt x="15" y="0"/>
                    <a:pt x="0" y="14"/>
                    <a:pt x="0" y="33"/>
                  </a:cubicBezTo>
                  <a:lnTo>
                    <a:pt x="0" y="154"/>
                  </a:lnTo>
                  <a:cubicBezTo>
                    <a:pt x="0" y="173"/>
                    <a:pt x="15" y="189"/>
                    <a:pt x="34" y="189"/>
                  </a:cubicBezTo>
                  <a:lnTo>
                    <a:pt x="269" y="189"/>
                  </a:lnTo>
                  <a:cubicBezTo>
                    <a:pt x="288" y="189"/>
                    <a:pt x="303" y="173"/>
                    <a:pt x="303" y="154"/>
                  </a:cubicBezTo>
                  <a:lnTo>
                    <a:pt x="303" y="33"/>
                  </a:lnTo>
                  <a:cubicBezTo>
                    <a:pt x="303" y="14"/>
                    <a:pt x="288" y="0"/>
                    <a:pt x="26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241"/>
            <p:cNvSpPr>
              <a:spLocks noEditPoints="1"/>
            </p:cNvSpPr>
            <p:nvPr/>
          </p:nvSpPr>
          <p:spPr bwMode="auto">
            <a:xfrm>
              <a:off x="2068" y="2951"/>
              <a:ext cx="18" cy="21"/>
            </a:xfrm>
            <a:custGeom>
              <a:avLst/>
              <a:gdLst>
                <a:gd name="T0" fmla="*/ 19 w 29"/>
                <a:gd name="T1" fmla="*/ 23 h 31"/>
                <a:gd name="T2" fmla="*/ 19 w 29"/>
                <a:gd name="T3" fmla="*/ 23 h 31"/>
                <a:gd name="T4" fmla="*/ 13 w 29"/>
                <a:gd name="T5" fmla="*/ 25 h 31"/>
                <a:gd name="T6" fmla="*/ 8 w 29"/>
                <a:gd name="T7" fmla="*/ 25 h 31"/>
                <a:gd name="T8" fmla="*/ 8 w 29"/>
                <a:gd name="T9" fmla="*/ 6 h 31"/>
                <a:gd name="T10" fmla="*/ 12 w 29"/>
                <a:gd name="T11" fmla="*/ 6 h 31"/>
                <a:gd name="T12" fmla="*/ 18 w 29"/>
                <a:gd name="T13" fmla="*/ 8 h 31"/>
                <a:gd name="T14" fmla="*/ 21 w 29"/>
                <a:gd name="T15" fmla="*/ 16 h 31"/>
                <a:gd name="T16" fmla="*/ 19 w 29"/>
                <a:gd name="T17" fmla="*/ 23 h 31"/>
                <a:gd name="T18" fmla="*/ 14 w 29"/>
                <a:gd name="T19" fmla="*/ 0 h 31"/>
                <a:gd name="T20" fmla="*/ 14 w 29"/>
                <a:gd name="T21" fmla="*/ 0 h 31"/>
                <a:gd name="T22" fmla="*/ 0 w 29"/>
                <a:gd name="T23" fmla="*/ 0 h 31"/>
                <a:gd name="T24" fmla="*/ 0 w 29"/>
                <a:gd name="T25" fmla="*/ 31 h 31"/>
                <a:gd name="T26" fmla="*/ 13 w 29"/>
                <a:gd name="T27" fmla="*/ 31 h 31"/>
                <a:gd name="T28" fmla="*/ 25 w 29"/>
                <a:gd name="T29" fmla="*/ 28 h 31"/>
                <a:gd name="T30" fmla="*/ 29 w 29"/>
                <a:gd name="T31" fmla="*/ 15 h 31"/>
                <a:gd name="T32" fmla="*/ 24 w 29"/>
                <a:gd name="T33" fmla="*/ 3 h 31"/>
                <a:gd name="T34" fmla="*/ 14 w 29"/>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1">
                  <a:moveTo>
                    <a:pt x="19" y="23"/>
                  </a:moveTo>
                  <a:lnTo>
                    <a:pt x="19" y="23"/>
                  </a:lnTo>
                  <a:cubicBezTo>
                    <a:pt x="17" y="24"/>
                    <a:pt x="16" y="25"/>
                    <a:pt x="13" y="25"/>
                  </a:cubicBezTo>
                  <a:lnTo>
                    <a:pt x="8" y="25"/>
                  </a:lnTo>
                  <a:lnTo>
                    <a:pt x="8" y="6"/>
                  </a:lnTo>
                  <a:lnTo>
                    <a:pt x="12" y="6"/>
                  </a:lnTo>
                  <a:cubicBezTo>
                    <a:pt x="15" y="6"/>
                    <a:pt x="16" y="7"/>
                    <a:pt x="18" y="8"/>
                  </a:cubicBezTo>
                  <a:cubicBezTo>
                    <a:pt x="20" y="10"/>
                    <a:pt x="21" y="12"/>
                    <a:pt x="21" y="16"/>
                  </a:cubicBezTo>
                  <a:cubicBezTo>
                    <a:pt x="21" y="18"/>
                    <a:pt x="20" y="21"/>
                    <a:pt x="19" y="23"/>
                  </a:cubicBezTo>
                  <a:close/>
                  <a:moveTo>
                    <a:pt x="14" y="0"/>
                  </a:moveTo>
                  <a:lnTo>
                    <a:pt x="14" y="0"/>
                  </a:lnTo>
                  <a:lnTo>
                    <a:pt x="0" y="0"/>
                  </a:lnTo>
                  <a:lnTo>
                    <a:pt x="0" y="31"/>
                  </a:lnTo>
                  <a:lnTo>
                    <a:pt x="13" y="31"/>
                  </a:lnTo>
                  <a:cubicBezTo>
                    <a:pt x="19" y="31"/>
                    <a:pt x="22" y="30"/>
                    <a:pt x="25" y="28"/>
                  </a:cubicBezTo>
                  <a:cubicBezTo>
                    <a:pt x="28" y="25"/>
                    <a:pt x="29" y="21"/>
                    <a:pt x="29" y="15"/>
                  </a:cubicBezTo>
                  <a:cubicBezTo>
                    <a:pt x="29" y="10"/>
                    <a:pt x="27" y="6"/>
                    <a:pt x="24" y="3"/>
                  </a:cubicBezTo>
                  <a:cubicBezTo>
                    <a:pt x="22" y="1"/>
                    <a:pt x="18"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242"/>
            <p:cNvSpPr>
              <a:spLocks/>
            </p:cNvSpPr>
            <p:nvPr/>
          </p:nvSpPr>
          <p:spPr bwMode="auto">
            <a:xfrm>
              <a:off x="2091" y="2951"/>
              <a:ext cx="16" cy="21"/>
            </a:xfrm>
            <a:custGeom>
              <a:avLst/>
              <a:gdLst>
                <a:gd name="T0" fmla="*/ 8 w 25"/>
                <a:gd name="T1" fmla="*/ 18 h 31"/>
                <a:gd name="T2" fmla="*/ 8 w 25"/>
                <a:gd name="T3" fmla="*/ 18 h 31"/>
                <a:gd name="T4" fmla="*/ 23 w 25"/>
                <a:gd name="T5" fmla="*/ 18 h 31"/>
                <a:gd name="T6" fmla="*/ 23 w 25"/>
                <a:gd name="T7" fmla="*/ 12 h 31"/>
                <a:gd name="T8" fmla="*/ 8 w 25"/>
                <a:gd name="T9" fmla="*/ 12 h 31"/>
                <a:gd name="T10" fmla="*/ 8 w 25"/>
                <a:gd name="T11" fmla="*/ 6 h 31"/>
                <a:gd name="T12" fmla="*/ 25 w 25"/>
                <a:gd name="T13" fmla="*/ 6 h 31"/>
                <a:gd name="T14" fmla="*/ 25 w 25"/>
                <a:gd name="T15" fmla="*/ 0 h 31"/>
                <a:gd name="T16" fmla="*/ 0 w 25"/>
                <a:gd name="T17" fmla="*/ 0 h 31"/>
                <a:gd name="T18" fmla="*/ 0 w 25"/>
                <a:gd name="T19" fmla="*/ 31 h 31"/>
                <a:gd name="T20" fmla="*/ 25 w 25"/>
                <a:gd name="T21" fmla="*/ 31 h 31"/>
                <a:gd name="T22" fmla="*/ 25 w 25"/>
                <a:gd name="T23" fmla="*/ 25 h 31"/>
                <a:gd name="T24" fmla="*/ 8 w 25"/>
                <a:gd name="T25" fmla="*/ 25 h 31"/>
                <a:gd name="T26" fmla="*/ 8 w 25"/>
                <a:gd name="T2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8" y="18"/>
                  </a:moveTo>
                  <a:lnTo>
                    <a:pt x="8" y="18"/>
                  </a:lnTo>
                  <a:lnTo>
                    <a:pt x="23" y="18"/>
                  </a:lnTo>
                  <a:lnTo>
                    <a:pt x="23" y="12"/>
                  </a:lnTo>
                  <a:lnTo>
                    <a:pt x="8" y="12"/>
                  </a:lnTo>
                  <a:lnTo>
                    <a:pt x="8" y="6"/>
                  </a:lnTo>
                  <a:lnTo>
                    <a:pt x="25" y="6"/>
                  </a:lnTo>
                  <a:lnTo>
                    <a:pt x="25" y="0"/>
                  </a:lnTo>
                  <a:lnTo>
                    <a:pt x="0" y="0"/>
                  </a:lnTo>
                  <a:lnTo>
                    <a:pt x="0" y="31"/>
                  </a:lnTo>
                  <a:lnTo>
                    <a:pt x="25" y="31"/>
                  </a:lnTo>
                  <a:lnTo>
                    <a:pt x="25" y="25"/>
                  </a:lnTo>
                  <a:lnTo>
                    <a:pt x="8" y="25"/>
                  </a:lnTo>
                  <a:lnTo>
                    <a:pt x="8" y="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Freeform 243"/>
            <p:cNvSpPr>
              <a:spLocks noEditPoints="1"/>
            </p:cNvSpPr>
            <p:nvPr/>
          </p:nvSpPr>
          <p:spPr bwMode="auto">
            <a:xfrm>
              <a:off x="2113" y="2951"/>
              <a:ext cx="17" cy="21"/>
            </a:xfrm>
            <a:custGeom>
              <a:avLst/>
              <a:gdLst>
                <a:gd name="T0" fmla="*/ 14 w 27"/>
                <a:gd name="T1" fmla="*/ 25 h 31"/>
                <a:gd name="T2" fmla="*/ 14 w 27"/>
                <a:gd name="T3" fmla="*/ 25 h 31"/>
                <a:gd name="T4" fmla="*/ 8 w 27"/>
                <a:gd name="T5" fmla="*/ 25 h 31"/>
                <a:gd name="T6" fmla="*/ 8 w 27"/>
                <a:gd name="T7" fmla="*/ 18 h 31"/>
                <a:gd name="T8" fmla="*/ 14 w 27"/>
                <a:gd name="T9" fmla="*/ 18 h 31"/>
                <a:gd name="T10" fmla="*/ 19 w 27"/>
                <a:gd name="T11" fmla="*/ 21 h 31"/>
                <a:gd name="T12" fmla="*/ 14 w 27"/>
                <a:gd name="T13" fmla="*/ 25 h 31"/>
                <a:gd name="T14" fmla="*/ 8 w 27"/>
                <a:gd name="T15" fmla="*/ 6 h 31"/>
                <a:gd name="T16" fmla="*/ 8 w 27"/>
                <a:gd name="T17" fmla="*/ 6 h 31"/>
                <a:gd name="T18" fmla="*/ 14 w 27"/>
                <a:gd name="T19" fmla="*/ 6 h 31"/>
                <a:gd name="T20" fmla="*/ 18 w 27"/>
                <a:gd name="T21" fmla="*/ 9 h 31"/>
                <a:gd name="T22" fmla="*/ 14 w 27"/>
                <a:gd name="T23" fmla="*/ 12 h 31"/>
                <a:gd name="T24" fmla="*/ 8 w 27"/>
                <a:gd name="T25" fmla="*/ 12 h 31"/>
                <a:gd name="T26" fmla="*/ 8 w 27"/>
                <a:gd name="T27" fmla="*/ 6 h 31"/>
                <a:gd name="T28" fmla="*/ 22 w 27"/>
                <a:gd name="T29" fmla="*/ 14 h 31"/>
                <a:gd name="T30" fmla="*/ 22 w 27"/>
                <a:gd name="T31" fmla="*/ 14 h 31"/>
                <a:gd name="T32" fmla="*/ 26 w 27"/>
                <a:gd name="T33" fmla="*/ 8 h 31"/>
                <a:gd name="T34" fmla="*/ 22 w 27"/>
                <a:gd name="T35" fmla="*/ 1 h 31"/>
                <a:gd name="T36" fmla="*/ 15 w 27"/>
                <a:gd name="T37" fmla="*/ 0 h 31"/>
                <a:gd name="T38" fmla="*/ 0 w 27"/>
                <a:gd name="T39" fmla="*/ 0 h 31"/>
                <a:gd name="T40" fmla="*/ 0 w 27"/>
                <a:gd name="T41" fmla="*/ 31 h 31"/>
                <a:gd name="T42" fmla="*/ 16 w 27"/>
                <a:gd name="T43" fmla="*/ 31 h 31"/>
                <a:gd name="T44" fmla="*/ 23 w 27"/>
                <a:gd name="T45" fmla="*/ 30 h 31"/>
                <a:gd name="T46" fmla="*/ 27 w 27"/>
                <a:gd name="T47" fmla="*/ 22 h 31"/>
                <a:gd name="T48" fmla="*/ 25 w 27"/>
                <a:gd name="T49" fmla="*/ 15 h 31"/>
                <a:gd name="T50" fmla="*/ 22 w 27"/>
                <a:gd name="T5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1">
                  <a:moveTo>
                    <a:pt x="14" y="25"/>
                  </a:moveTo>
                  <a:lnTo>
                    <a:pt x="14" y="25"/>
                  </a:lnTo>
                  <a:lnTo>
                    <a:pt x="8" y="25"/>
                  </a:lnTo>
                  <a:lnTo>
                    <a:pt x="8" y="18"/>
                  </a:lnTo>
                  <a:lnTo>
                    <a:pt x="14" y="18"/>
                  </a:lnTo>
                  <a:cubicBezTo>
                    <a:pt x="18" y="18"/>
                    <a:pt x="19" y="19"/>
                    <a:pt x="19" y="21"/>
                  </a:cubicBezTo>
                  <a:cubicBezTo>
                    <a:pt x="19" y="24"/>
                    <a:pt x="18" y="25"/>
                    <a:pt x="14" y="25"/>
                  </a:cubicBezTo>
                  <a:close/>
                  <a:moveTo>
                    <a:pt x="8" y="6"/>
                  </a:moveTo>
                  <a:lnTo>
                    <a:pt x="8" y="6"/>
                  </a:lnTo>
                  <a:lnTo>
                    <a:pt x="14" y="6"/>
                  </a:lnTo>
                  <a:cubicBezTo>
                    <a:pt x="17" y="6"/>
                    <a:pt x="18" y="7"/>
                    <a:pt x="18" y="9"/>
                  </a:cubicBezTo>
                  <a:cubicBezTo>
                    <a:pt x="18" y="11"/>
                    <a:pt x="16" y="12"/>
                    <a:pt x="14" y="12"/>
                  </a:cubicBezTo>
                  <a:lnTo>
                    <a:pt x="8" y="12"/>
                  </a:lnTo>
                  <a:lnTo>
                    <a:pt x="8" y="6"/>
                  </a:lnTo>
                  <a:close/>
                  <a:moveTo>
                    <a:pt x="22" y="14"/>
                  </a:moveTo>
                  <a:lnTo>
                    <a:pt x="22" y="14"/>
                  </a:lnTo>
                  <a:cubicBezTo>
                    <a:pt x="25" y="13"/>
                    <a:pt x="26" y="10"/>
                    <a:pt x="26" y="8"/>
                  </a:cubicBezTo>
                  <a:cubicBezTo>
                    <a:pt x="26" y="5"/>
                    <a:pt x="24" y="2"/>
                    <a:pt x="22" y="1"/>
                  </a:cubicBezTo>
                  <a:cubicBezTo>
                    <a:pt x="20" y="0"/>
                    <a:pt x="18" y="0"/>
                    <a:pt x="15" y="0"/>
                  </a:cubicBezTo>
                  <a:lnTo>
                    <a:pt x="0" y="0"/>
                  </a:lnTo>
                  <a:lnTo>
                    <a:pt x="0" y="31"/>
                  </a:lnTo>
                  <a:lnTo>
                    <a:pt x="16" y="31"/>
                  </a:lnTo>
                  <a:cubicBezTo>
                    <a:pt x="19" y="31"/>
                    <a:pt x="21" y="31"/>
                    <a:pt x="23" y="30"/>
                  </a:cubicBezTo>
                  <a:cubicBezTo>
                    <a:pt x="26" y="28"/>
                    <a:pt x="27" y="25"/>
                    <a:pt x="27" y="22"/>
                  </a:cubicBezTo>
                  <a:cubicBezTo>
                    <a:pt x="27" y="19"/>
                    <a:pt x="26" y="17"/>
                    <a:pt x="25" y="15"/>
                  </a:cubicBezTo>
                  <a:cubicBezTo>
                    <a:pt x="24" y="15"/>
                    <a:pt x="23" y="15"/>
                    <a:pt x="22" y="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Freeform 244"/>
            <p:cNvSpPr>
              <a:spLocks/>
            </p:cNvSpPr>
            <p:nvPr/>
          </p:nvSpPr>
          <p:spPr bwMode="auto">
            <a:xfrm>
              <a:off x="2135" y="2951"/>
              <a:ext cx="5" cy="21"/>
            </a:xfrm>
            <a:custGeom>
              <a:avLst/>
              <a:gdLst>
                <a:gd name="T0" fmla="*/ 0 w 8"/>
                <a:gd name="T1" fmla="*/ 31 h 31"/>
                <a:gd name="T2" fmla="*/ 0 w 8"/>
                <a:gd name="T3" fmla="*/ 31 h 31"/>
                <a:gd name="T4" fmla="*/ 8 w 8"/>
                <a:gd name="T5" fmla="*/ 31 h 31"/>
                <a:gd name="T6" fmla="*/ 8 w 8"/>
                <a:gd name="T7" fmla="*/ 0 h 31"/>
                <a:gd name="T8" fmla="*/ 0 w 8"/>
                <a:gd name="T9" fmla="*/ 0 h 31"/>
                <a:gd name="T10" fmla="*/ 0 w 8"/>
                <a:gd name="T11" fmla="*/ 31 h 31"/>
              </a:gdLst>
              <a:ahLst/>
              <a:cxnLst>
                <a:cxn ang="0">
                  <a:pos x="T0" y="T1"/>
                </a:cxn>
                <a:cxn ang="0">
                  <a:pos x="T2" y="T3"/>
                </a:cxn>
                <a:cxn ang="0">
                  <a:pos x="T4" y="T5"/>
                </a:cxn>
                <a:cxn ang="0">
                  <a:pos x="T6" y="T7"/>
                </a:cxn>
                <a:cxn ang="0">
                  <a:pos x="T8" y="T9"/>
                </a:cxn>
                <a:cxn ang="0">
                  <a:pos x="T10" y="T11"/>
                </a:cxn>
              </a:cxnLst>
              <a:rect l="0" t="0" r="r" b="b"/>
              <a:pathLst>
                <a:path w="8" h="31">
                  <a:moveTo>
                    <a:pt x="0" y="31"/>
                  </a:moveTo>
                  <a:lnTo>
                    <a:pt x="0" y="31"/>
                  </a:lnTo>
                  <a:lnTo>
                    <a:pt x="8" y="31"/>
                  </a:lnTo>
                  <a:lnTo>
                    <a:pt x="8" y="0"/>
                  </a:lnTo>
                  <a:lnTo>
                    <a:pt x="0" y="0"/>
                  </a:lnTo>
                  <a:lnTo>
                    <a:pt x="0" y="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Freeform 245"/>
            <p:cNvSpPr>
              <a:spLocks/>
            </p:cNvSpPr>
            <p:nvPr/>
          </p:nvSpPr>
          <p:spPr bwMode="auto">
            <a:xfrm>
              <a:off x="2144" y="2951"/>
              <a:ext cx="17" cy="21"/>
            </a:xfrm>
            <a:custGeom>
              <a:avLst/>
              <a:gdLst>
                <a:gd name="T0" fmla="*/ 0 w 27"/>
                <a:gd name="T1" fmla="*/ 7 h 31"/>
                <a:gd name="T2" fmla="*/ 0 w 27"/>
                <a:gd name="T3" fmla="*/ 7 h 31"/>
                <a:gd name="T4" fmla="*/ 10 w 27"/>
                <a:gd name="T5" fmla="*/ 7 h 31"/>
                <a:gd name="T6" fmla="*/ 10 w 27"/>
                <a:gd name="T7" fmla="*/ 31 h 31"/>
                <a:gd name="T8" fmla="*/ 18 w 27"/>
                <a:gd name="T9" fmla="*/ 31 h 31"/>
                <a:gd name="T10" fmla="*/ 18 w 27"/>
                <a:gd name="T11" fmla="*/ 7 h 31"/>
                <a:gd name="T12" fmla="*/ 27 w 27"/>
                <a:gd name="T13" fmla="*/ 7 h 31"/>
                <a:gd name="T14" fmla="*/ 27 w 27"/>
                <a:gd name="T15" fmla="*/ 0 h 31"/>
                <a:gd name="T16" fmla="*/ 0 w 27"/>
                <a:gd name="T17" fmla="*/ 0 h 31"/>
                <a:gd name="T18" fmla="*/ 0 w 27"/>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0" y="7"/>
                  </a:moveTo>
                  <a:lnTo>
                    <a:pt x="0" y="7"/>
                  </a:lnTo>
                  <a:lnTo>
                    <a:pt x="10" y="7"/>
                  </a:lnTo>
                  <a:lnTo>
                    <a:pt x="10" y="31"/>
                  </a:lnTo>
                  <a:lnTo>
                    <a:pt x="18" y="31"/>
                  </a:lnTo>
                  <a:lnTo>
                    <a:pt x="18" y="7"/>
                  </a:lnTo>
                  <a:lnTo>
                    <a:pt x="27" y="7"/>
                  </a:lnTo>
                  <a:lnTo>
                    <a:pt x="27" y="0"/>
                  </a:lnTo>
                  <a:lnTo>
                    <a:pt x="0" y="0"/>
                  </a:lnTo>
                  <a:lnTo>
                    <a:pt x="0" y="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90" name="Group 13"/>
          <p:cNvGrpSpPr>
            <a:grpSpLocks noChangeAspect="1"/>
          </p:cNvGrpSpPr>
          <p:nvPr/>
        </p:nvGrpSpPr>
        <p:grpSpPr bwMode="auto">
          <a:xfrm>
            <a:off x="897903" y="3311795"/>
            <a:ext cx="458007" cy="360930"/>
            <a:chOff x="247" y="1742"/>
            <a:chExt cx="184" cy="145"/>
          </a:xfrm>
          <a:solidFill>
            <a:srgbClr val="003DA1"/>
          </a:solidFill>
        </p:grpSpPr>
        <p:sp>
          <p:nvSpPr>
            <p:cNvPr id="91" name="Freeform 14"/>
            <p:cNvSpPr>
              <a:spLocks noEditPoints="1"/>
            </p:cNvSpPr>
            <p:nvPr/>
          </p:nvSpPr>
          <p:spPr bwMode="auto">
            <a:xfrm>
              <a:off x="247" y="1742"/>
              <a:ext cx="184" cy="145"/>
            </a:xfrm>
            <a:custGeom>
              <a:avLst/>
              <a:gdLst>
                <a:gd name="T0" fmla="*/ 19 w 300"/>
                <a:gd name="T1" fmla="*/ 210 h 225"/>
                <a:gd name="T2" fmla="*/ 19 w 300"/>
                <a:gd name="T3" fmla="*/ 210 h 225"/>
                <a:gd name="T4" fmla="*/ 40 w 300"/>
                <a:gd name="T5" fmla="*/ 164 h 225"/>
                <a:gd name="T6" fmla="*/ 258 w 300"/>
                <a:gd name="T7" fmla="*/ 164 h 225"/>
                <a:gd name="T8" fmla="*/ 280 w 300"/>
                <a:gd name="T9" fmla="*/ 210 h 225"/>
                <a:gd name="T10" fmla="*/ 19 w 300"/>
                <a:gd name="T11" fmla="*/ 210 h 225"/>
                <a:gd name="T12" fmla="*/ 254 w 300"/>
                <a:gd name="T13" fmla="*/ 149 h 225"/>
                <a:gd name="T14" fmla="*/ 254 w 300"/>
                <a:gd name="T15" fmla="*/ 149 h 225"/>
                <a:gd name="T16" fmla="*/ 44 w 300"/>
                <a:gd name="T17" fmla="*/ 149 h 225"/>
                <a:gd name="T18" fmla="*/ 44 w 300"/>
                <a:gd name="T19" fmla="*/ 14 h 225"/>
                <a:gd name="T20" fmla="*/ 254 w 300"/>
                <a:gd name="T21" fmla="*/ 14 h 225"/>
                <a:gd name="T22" fmla="*/ 254 w 300"/>
                <a:gd name="T23" fmla="*/ 149 h 225"/>
                <a:gd name="T24" fmla="*/ 299 w 300"/>
                <a:gd name="T25" fmla="*/ 214 h 225"/>
                <a:gd name="T26" fmla="*/ 299 w 300"/>
                <a:gd name="T27" fmla="*/ 214 h 225"/>
                <a:gd name="T28" fmla="*/ 269 w 300"/>
                <a:gd name="T29" fmla="*/ 154 h 225"/>
                <a:gd name="T30" fmla="*/ 269 w 300"/>
                <a:gd name="T31" fmla="*/ 153 h 225"/>
                <a:gd name="T32" fmla="*/ 269 w 300"/>
                <a:gd name="T33" fmla="*/ 7 h 225"/>
                <a:gd name="T34" fmla="*/ 261 w 300"/>
                <a:gd name="T35" fmla="*/ 0 h 225"/>
                <a:gd name="T36" fmla="*/ 37 w 300"/>
                <a:gd name="T37" fmla="*/ 0 h 225"/>
                <a:gd name="T38" fmla="*/ 29 w 300"/>
                <a:gd name="T39" fmla="*/ 7 h 225"/>
                <a:gd name="T40" fmla="*/ 29 w 300"/>
                <a:gd name="T41" fmla="*/ 153 h 225"/>
                <a:gd name="T42" fmla="*/ 29 w 300"/>
                <a:gd name="T43" fmla="*/ 154 h 225"/>
                <a:gd name="T44" fmla="*/ 0 w 300"/>
                <a:gd name="T45" fmla="*/ 214 h 225"/>
                <a:gd name="T46" fmla="*/ 1 w 300"/>
                <a:gd name="T47" fmla="*/ 221 h 225"/>
                <a:gd name="T48" fmla="*/ 7 w 300"/>
                <a:gd name="T49" fmla="*/ 225 h 225"/>
                <a:gd name="T50" fmla="*/ 292 w 300"/>
                <a:gd name="T51" fmla="*/ 225 h 225"/>
                <a:gd name="T52" fmla="*/ 298 w 300"/>
                <a:gd name="T53" fmla="*/ 221 h 225"/>
                <a:gd name="T54" fmla="*/ 299 w 300"/>
                <a:gd name="T55" fmla="*/ 2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5">
                  <a:moveTo>
                    <a:pt x="19" y="210"/>
                  </a:moveTo>
                  <a:lnTo>
                    <a:pt x="19" y="210"/>
                  </a:lnTo>
                  <a:lnTo>
                    <a:pt x="40" y="164"/>
                  </a:lnTo>
                  <a:lnTo>
                    <a:pt x="258" y="164"/>
                  </a:lnTo>
                  <a:lnTo>
                    <a:pt x="280" y="210"/>
                  </a:lnTo>
                  <a:lnTo>
                    <a:pt x="19" y="210"/>
                  </a:lnTo>
                  <a:close/>
                  <a:moveTo>
                    <a:pt x="254" y="149"/>
                  </a:moveTo>
                  <a:lnTo>
                    <a:pt x="254" y="149"/>
                  </a:lnTo>
                  <a:lnTo>
                    <a:pt x="44" y="149"/>
                  </a:lnTo>
                  <a:lnTo>
                    <a:pt x="44" y="14"/>
                  </a:lnTo>
                  <a:lnTo>
                    <a:pt x="254" y="14"/>
                  </a:lnTo>
                  <a:lnTo>
                    <a:pt x="254" y="149"/>
                  </a:lnTo>
                  <a:close/>
                  <a:moveTo>
                    <a:pt x="299" y="214"/>
                  </a:moveTo>
                  <a:lnTo>
                    <a:pt x="299" y="214"/>
                  </a:lnTo>
                  <a:lnTo>
                    <a:pt x="269" y="154"/>
                  </a:lnTo>
                  <a:cubicBezTo>
                    <a:pt x="269" y="153"/>
                    <a:pt x="269" y="153"/>
                    <a:pt x="269" y="153"/>
                  </a:cubicBezTo>
                  <a:lnTo>
                    <a:pt x="269" y="7"/>
                  </a:lnTo>
                  <a:cubicBezTo>
                    <a:pt x="269" y="4"/>
                    <a:pt x="265" y="0"/>
                    <a:pt x="261" y="0"/>
                  </a:cubicBezTo>
                  <a:lnTo>
                    <a:pt x="37" y="0"/>
                  </a:lnTo>
                  <a:cubicBezTo>
                    <a:pt x="33" y="0"/>
                    <a:pt x="29" y="4"/>
                    <a:pt x="29" y="7"/>
                  </a:cubicBezTo>
                  <a:lnTo>
                    <a:pt x="29" y="153"/>
                  </a:lnTo>
                  <a:cubicBezTo>
                    <a:pt x="29" y="153"/>
                    <a:pt x="29" y="153"/>
                    <a:pt x="29" y="154"/>
                  </a:cubicBezTo>
                  <a:lnTo>
                    <a:pt x="0" y="214"/>
                  </a:lnTo>
                  <a:cubicBezTo>
                    <a:pt x="0" y="216"/>
                    <a:pt x="0" y="219"/>
                    <a:pt x="1" y="221"/>
                  </a:cubicBezTo>
                  <a:cubicBezTo>
                    <a:pt x="2" y="223"/>
                    <a:pt x="4" y="225"/>
                    <a:pt x="7" y="225"/>
                  </a:cubicBezTo>
                  <a:lnTo>
                    <a:pt x="292" y="225"/>
                  </a:lnTo>
                  <a:cubicBezTo>
                    <a:pt x="294" y="225"/>
                    <a:pt x="297" y="223"/>
                    <a:pt x="298" y="221"/>
                  </a:cubicBezTo>
                  <a:cubicBezTo>
                    <a:pt x="300" y="219"/>
                    <a:pt x="300" y="216"/>
                    <a:pt x="299" y="2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Freeform 15"/>
            <p:cNvSpPr>
              <a:spLocks/>
            </p:cNvSpPr>
            <p:nvPr/>
          </p:nvSpPr>
          <p:spPr bwMode="auto">
            <a:xfrm>
              <a:off x="299" y="1858"/>
              <a:ext cx="80" cy="10"/>
            </a:xfrm>
            <a:custGeom>
              <a:avLst/>
              <a:gdLst>
                <a:gd name="T0" fmla="*/ 123 w 130"/>
                <a:gd name="T1" fmla="*/ 0 h 15"/>
                <a:gd name="T2" fmla="*/ 123 w 130"/>
                <a:gd name="T3" fmla="*/ 0 h 15"/>
                <a:gd name="T4" fmla="*/ 8 w 130"/>
                <a:gd name="T5" fmla="*/ 0 h 15"/>
                <a:gd name="T6" fmla="*/ 0 w 130"/>
                <a:gd name="T7" fmla="*/ 7 h 15"/>
                <a:gd name="T8" fmla="*/ 8 w 130"/>
                <a:gd name="T9" fmla="*/ 15 h 15"/>
                <a:gd name="T10" fmla="*/ 123 w 130"/>
                <a:gd name="T11" fmla="*/ 15 h 15"/>
                <a:gd name="T12" fmla="*/ 130 w 130"/>
                <a:gd name="T13" fmla="*/ 7 h 15"/>
                <a:gd name="T14" fmla="*/ 123 w 13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
                  <a:moveTo>
                    <a:pt x="123" y="0"/>
                  </a:moveTo>
                  <a:lnTo>
                    <a:pt x="123" y="0"/>
                  </a:lnTo>
                  <a:lnTo>
                    <a:pt x="8" y="0"/>
                  </a:lnTo>
                  <a:cubicBezTo>
                    <a:pt x="4" y="0"/>
                    <a:pt x="0" y="3"/>
                    <a:pt x="0" y="7"/>
                  </a:cubicBezTo>
                  <a:cubicBezTo>
                    <a:pt x="0" y="11"/>
                    <a:pt x="4" y="15"/>
                    <a:pt x="8" y="15"/>
                  </a:cubicBezTo>
                  <a:lnTo>
                    <a:pt x="123" y="15"/>
                  </a:lnTo>
                  <a:cubicBezTo>
                    <a:pt x="127" y="15"/>
                    <a:pt x="130" y="11"/>
                    <a:pt x="130" y="7"/>
                  </a:cubicBezTo>
                  <a:cubicBezTo>
                    <a:pt x="130" y="3"/>
                    <a:pt x="127" y="0"/>
                    <a:pt x="1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7"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7</a:t>
            </a:fld>
            <a:endParaRPr lang="en-US" dirty="0"/>
          </a:p>
        </p:txBody>
      </p:sp>
    </p:spTree>
    <p:extLst>
      <p:ext uri="{BB962C8B-B14F-4D97-AF65-F5344CB8AC3E}">
        <p14:creationId xmlns:p14="http://schemas.microsoft.com/office/powerpoint/2010/main" val="23413128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ways to get the </a:t>
            </a:r>
            <a:r>
              <a:rPr lang="en-US" dirty="0"/>
              <a:t>most </a:t>
            </a:r>
            <a:r>
              <a:rPr lang="en-US" dirty="0" smtClean="0"/>
              <a:t>out of </a:t>
            </a:r>
            <a:br>
              <a:rPr lang="en-US" dirty="0" smtClean="0"/>
            </a:br>
            <a:r>
              <a:rPr lang="en-US" dirty="0" smtClean="0"/>
              <a:t>your HSA.</a:t>
            </a:r>
            <a:endParaRPr lang="en-US" dirty="0"/>
          </a:p>
        </p:txBody>
      </p:sp>
      <p:grpSp>
        <p:nvGrpSpPr>
          <p:cNvPr id="127" name="Group 126"/>
          <p:cNvGrpSpPr/>
          <p:nvPr/>
        </p:nvGrpSpPr>
        <p:grpSpPr>
          <a:xfrm>
            <a:off x="641350" y="2548492"/>
            <a:ext cx="1865626" cy="2698948"/>
            <a:chOff x="641350" y="2548492"/>
            <a:chExt cx="1865626" cy="2698948"/>
          </a:xfrm>
        </p:grpSpPr>
        <p:sp>
          <p:nvSpPr>
            <p:cNvPr id="96" name="Freeform 10"/>
            <p:cNvSpPr>
              <a:spLocks noEditPoints="1"/>
            </p:cNvSpPr>
            <p:nvPr/>
          </p:nvSpPr>
          <p:spPr bwMode="auto">
            <a:xfrm>
              <a:off x="1107637" y="2548492"/>
              <a:ext cx="1311165" cy="1039420"/>
            </a:xfrm>
            <a:custGeom>
              <a:avLst/>
              <a:gdLst>
                <a:gd name="T0" fmla="*/ 18 w 301"/>
                <a:gd name="T1" fmla="*/ 146 h 233"/>
                <a:gd name="T2" fmla="*/ 18 w 301"/>
                <a:gd name="T3" fmla="*/ 146 h 233"/>
                <a:gd name="T4" fmla="*/ 90 w 301"/>
                <a:gd name="T5" fmla="*/ 218 h 233"/>
                <a:gd name="T6" fmla="*/ 92 w 301"/>
                <a:gd name="T7" fmla="*/ 218 h 233"/>
                <a:gd name="T8" fmla="*/ 94 w 301"/>
                <a:gd name="T9" fmla="*/ 218 h 233"/>
                <a:gd name="T10" fmla="*/ 282 w 301"/>
                <a:gd name="T11" fmla="*/ 43 h 233"/>
                <a:gd name="T12" fmla="*/ 258 w 301"/>
                <a:gd name="T13" fmla="*/ 18 h 233"/>
                <a:gd name="T14" fmla="*/ 101 w 301"/>
                <a:gd name="T15" fmla="*/ 170 h 233"/>
                <a:gd name="T16" fmla="*/ 85 w 301"/>
                <a:gd name="T17" fmla="*/ 170 h 233"/>
                <a:gd name="T18" fmla="*/ 40 w 301"/>
                <a:gd name="T19" fmla="*/ 123 h 233"/>
                <a:gd name="T20" fmla="*/ 18 w 301"/>
                <a:gd name="T21" fmla="*/ 146 h 233"/>
                <a:gd name="T22" fmla="*/ 92 w 301"/>
                <a:gd name="T23" fmla="*/ 233 h 233"/>
                <a:gd name="T24" fmla="*/ 92 w 301"/>
                <a:gd name="T25" fmla="*/ 233 h 233"/>
                <a:gd name="T26" fmla="*/ 92 w 301"/>
                <a:gd name="T27" fmla="*/ 233 h 233"/>
                <a:gd name="T28" fmla="*/ 80 w 301"/>
                <a:gd name="T29" fmla="*/ 228 h 233"/>
                <a:gd name="T30" fmla="*/ 2 w 301"/>
                <a:gd name="T31" fmla="*/ 152 h 233"/>
                <a:gd name="T32" fmla="*/ 2 w 301"/>
                <a:gd name="T33" fmla="*/ 141 h 233"/>
                <a:gd name="T34" fmla="*/ 35 w 301"/>
                <a:gd name="T35" fmla="*/ 107 h 233"/>
                <a:gd name="T36" fmla="*/ 40 w 301"/>
                <a:gd name="T37" fmla="*/ 105 h 233"/>
                <a:gd name="T38" fmla="*/ 40 w 301"/>
                <a:gd name="T39" fmla="*/ 105 h 233"/>
                <a:gd name="T40" fmla="*/ 45 w 301"/>
                <a:gd name="T41" fmla="*/ 107 h 233"/>
                <a:gd name="T42" fmla="*/ 93 w 301"/>
                <a:gd name="T43" fmla="*/ 157 h 233"/>
                <a:gd name="T44" fmla="*/ 253 w 301"/>
                <a:gd name="T45" fmla="*/ 2 h 233"/>
                <a:gd name="T46" fmla="*/ 259 w 301"/>
                <a:gd name="T47" fmla="*/ 0 h 233"/>
                <a:gd name="T48" fmla="*/ 264 w 301"/>
                <a:gd name="T49" fmla="*/ 3 h 233"/>
                <a:gd name="T50" fmla="*/ 298 w 301"/>
                <a:gd name="T51" fmla="*/ 38 h 233"/>
                <a:gd name="T52" fmla="*/ 297 w 301"/>
                <a:gd name="T53" fmla="*/ 49 h 233"/>
                <a:gd name="T54" fmla="*/ 105 w 301"/>
                <a:gd name="T55" fmla="*/ 229 h 233"/>
                <a:gd name="T56" fmla="*/ 92 w 301"/>
                <a:gd name="T5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1" h="233">
                  <a:moveTo>
                    <a:pt x="18" y="146"/>
                  </a:moveTo>
                  <a:lnTo>
                    <a:pt x="18" y="146"/>
                  </a:lnTo>
                  <a:lnTo>
                    <a:pt x="90" y="218"/>
                  </a:lnTo>
                  <a:cubicBezTo>
                    <a:pt x="91" y="218"/>
                    <a:pt x="92" y="218"/>
                    <a:pt x="92" y="218"/>
                  </a:cubicBezTo>
                  <a:cubicBezTo>
                    <a:pt x="93" y="218"/>
                    <a:pt x="94" y="218"/>
                    <a:pt x="94" y="218"/>
                  </a:cubicBezTo>
                  <a:lnTo>
                    <a:pt x="282" y="43"/>
                  </a:lnTo>
                  <a:lnTo>
                    <a:pt x="258" y="18"/>
                  </a:lnTo>
                  <a:lnTo>
                    <a:pt x="101" y="170"/>
                  </a:lnTo>
                  <a:cubicBezTo>
                    <a:pt x="97" y="174"/>
                    <a:pt x="89" y="174"/>
                    <a:pt x="85" y="170"/>
                  </a:cubicBezTo>
                  <a:lnTo>
                    <a:pt x="40" y="123"/>
                  </a:lnTo>
                  <a:lnTo>
                    <a:pt x="18" y="146"/>
                  </a:lnTo>
                  <a:close/>
                  <a:moveTo>
                    <a:pt x="92" y="233"/>
                  </a:moveTo>
                  <a:lnTo>
                    <a:pt x="92" y="233"/>
                  </a:lnTo>
                  <a:lnTo>
                    <a:pt x="92" y="233"/>
                  </a:lnTo>
                  <a:cubicBezTo>
                    <a:pt x="88" y="233"/>
                    <a:pt x="83" y="232"/>
                    <a:pt x="80" y="228"/>
                  </a:cubicBezTo>
                  <a:lnTo>
                    <a:pt x="2" y="152"/>
                  </a:lnTo>
                  <a:cubicBezTo>
                    <a:pt x="0" y="149"/>
                    <a:pt x="0" y="144"/>
                    <a:pt x="2" y="141"/>
                  </a:cubicBezTo>
                  <a:lnTo>
                    <a:pt x="35" y="107"/>
                  </a:lnTo>
                  <a:cubicBezTo>
                    <a:pt x="36" y="106"/>
                    <a:pt x="38" y="105"/>
                    <a:pt x="40" y="105"/>
                  </a:cubicBezTo>
                  <a:lnTo>
                    <a:pt x="40" y="105"/>
                  </a:lnTo>
                  <a:cubicBezTo>
                    <a:pt x="42" y="105"/>
                    <a:pt x="44" y="106"/>
                    <a:pt x="45" y="107"/>
                  </a:cubicBezTo>
                  <a:lnTo>
                    <a:pt x="93" y="157"/>
                  </a:lnTo>
                  <a:lnTo>
                    <a:pt x="253" y="2"/>
                  </a:lnTo>
                  <a:cubicBezTo>
                    <a:pt x="255" y="1"/>
                    <a:pt x="257" y="0"/>
                    <a:pt x="259" y="0"/>
                  </a:cubicBezTo>
                  <a:cubicBezTo>
                    <a:pt x="261" y="0"/>
                    <a:pt x="263" y="1"/>
                    <a:pt x="264" y="3"/>
                  </a:cubicBezTo>
                  <a:lnTo>
                    <a:pt x="298" y="38"/>
                  </a:lnTo>
                  <a:cubicBezTo>
                    <a:pt x="301" y="41"/>
                    <a:pt x="300" y="46"/>
                    <a:pt x="297" y="49"/>
                  </a:cubicBezTo>
                  <a:lnTo>
                    <a:pt x="105" y="229"/>
                  </a:lnTo>
                  <a:cubicBezTo>
                    <a:pt x="101" y="232"/>
                    <a:pt x="97" y="233"/>
                    <a:pt x="92" y="233"/>
                  </a:cubicBezTo>
                  <a:close/>
                </a:path>
              </a:pathLst>
            </a:custGeom>
            <a:solidFill>
              <a:srgbClr val="003DA1"/>
            </a:solidFill>
            <a:ln w="19050" cmpd="sng">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7" name="Group 46"/>
            <p:cNvGrpSpPr/>
            <p:nvPr/>
          </p:nvGrpSpPr>
          <p:grpSpPr>
            <a:xfrm>
              <a:off x="1345049" y="3424305"/>
              <a:ext cx="458228" cy="458226"/>
              <a:chOff x="1538072" y="3974412"/>
              <a:chExt cx="586604" cy="586602"/>
            </a:xfrm>
          </p:grpSpPr>
          <p:sp>
            <p:nvSpPr>
              <p:cNvPr id="48" name="Oval 47"/>
              <p:cNvSpPr/>
              <p:nvPr/>
            </p:nvSpPr>
            <p:spPr>
              <a:xfrm>
                <a:off x="1538072" y="3974412"/>
                <a:ext cx="586604" cy="586602"/>
              </a:xfrm>
              <a:prstGeom prst="ellipse">
                <a:avLst/>
              </a:prstGeom>
              <a:solidFill>
                <a:srgbClr val="FFFFFF"/>
              </a:solidFill>
              <a:ln w="38100" cmpd="sng">
                <a:solidFill>
                  <a:srgbClr val="00A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49" name="TextBox 48"/>
              <p:cNvSpPr txBox="1"/>
              <p:nvPr/>
            </p:nvSpPr>
            <p:spPr>
              <a:xfrm>
                <a:off x="1638555" y="4025242"/>
                <a:ext cx="331466" cy="472804"/>
              </a:xfrm>
              <a:prstGeom prst="rect">
                <a:avLst/>
              </a:prstGeom>
              <a:noFill/>
              <a:ln>
                <a:noFill/>
              </a:ln>
            </p:spPr>
            <p:txBody>
              <a:bodyPr wrap="square" rtlCol="0">
                <a:spAutoFit/>
              </a:bodyPr>
              <a:lstStyle/>
              <a:p>
                <a:pPr algn="ctr">
                  <a:spcAft>
                    <a:spcPts val="400"/>
                  </a:spcAft>
                  <a:buClr>
                    <a:schemeClr val="accent3"/>
                  </a:buClr>
                </a:pPr>
                <a:r>
                  <a:rPr lang="en-US" b="1" dirty="0" smtClean="0">
                    <a:solidFill>
                      <a:schemeClr val="accent3"/>
                    </a:solidFill>
                  </a:rPr>
                  <a:t>1</a:t>
                </a:r>
              </a:p>
            </p:txBody>
          </p:sp>
        </p:grpSp>
        <p:sp>
          <p:nvSpPr>
            <p:cNvPr id="56" name="Rectangle 55"/>
            <p:cNvSpPr/>
            <p:nvPr/>
          </p:nvSpPr>
          <p:spPr>
            <a:xfrm>
              <a:off x="641350" y="4077889"/>
              <a:ext cx="1865626" cy="1169551"/>
            </a:xfrm>
            <a:prstGeom prst="rect">
              <a:avLst/>
            </a:prstGeom>
          </p:spPr>
          <p:txBody>
            <a:bodyPr wrap="square">
              <a:spAutoFit/>
            </a:bodyPr>
            <a:lstStyle/>
            <a:p>
              <a:pPr algn="ctr">
                <a:spcBef>
                  <a:spcPts val="1560"/>
                </a:spcBef>
                <a:buClr>
                  <a:srgbClr val="003DA1"/>
                </a:buClr>
                <a:buSzPct val="100000"/>
              </a:pPr>
              <a:r>
                <a:rPr lang="en-US" sz="1400" b="1" dirty="0">
                  <a:solidFill>
                    <a:schemeClr val="accent1"/>
                  </a:solidFill>
                  <a:latin typeface="Arial" panose="020B0604020202020204" pitchFamily="34" charset="0"/>
                  <a:cs typeface="Arial" panose="020B0604020202020204" pitchFamily="34" charset="0"/>
                </a:rPr>
                <a:t>Set a plan </a:t>
              </a:r>
              <a:r>
                <a:rPr lang="en-US" sz="1400" b="1" dirty="0" smtClean="0">
                  <a:solidFill>
                    <a:schemeClr val="accent1"/>
                  </a:solidFill>
                  <a:latin typeface="Arial" panose="020B0604020202020204" pitchFamily="34" charset="0"/>
                  <a:cs typeface="Arial" panose="020B0604020202020204" pitchFamily="34" charset="0"/>
                </a:rPr>
                <a:t/>
              </a:r>
              <a:br>
                <a:rPr lang="en-US" sz="1400" b="1" dirty="0" smtClean="0">
                  <a:solidFill>
                    <a:schemeClr val="accent1"/>
                  </a:solidFill>
                  <a:latin typeface="Arial" panose="020B0604020202020204" pitchFamily="34" charset="0"/>
                  <a:cs typeface="Arial" panose="020B0604020202020204" pitchFamily="34" charset="0"/>
                </a:rPr>
              </a:br>
              <a:r>
                <a:rPr lang="en-US" sz="1400" b="1" dirty="0" smtClean="0">
                  <a:solidFill>
                    <a:schemeClr val="accent1"/>
                  </a:solidFill>
                  <a:latin typeface="Arial" panose="020B0604020202020204" pitchFamily="34" charset="0"/>
                  <a:cs typeface="Arial" panose="020B0604020202020204" pitchFamily="34" charset="0"/>
                </a:rPr>
                <a:t>for </a:t>
              </a:r>
              <a:r>
                <a:rPr lang="en-US" sz="1400" b="1" dirty="0">
                  <a:solidFill>
                    <a:schemeClr val="accent1"/>
                  </a:solidFill>
                  <a:latin typeface="Arial" panose="020B0604020202020204" pitchFamily="34" charset="0"/>
                  <a:cs typeface="Arial" panose="020B0604020202020204" pitchFamily="34" charset="0"/>
                </a:rPr>
                <a:t>contributing and get your employer match </a:t>
              </a:r>
              <a:r>
                <a:rPr lang="en-US" sz="1400" b="1" dirty="0" smtClean="0">
                  <a:solidFill>
                    <a:schemeClr val="accent1"/>
                  </a:solidFill>
                  <a:latin typeface="Arial" panose="020B0604020202020204" pitchFamily="34" charset="0"/>
                  <a:cs typeface="Arial" panose="020B0604020202020204" pitchFamily="34" charset="0"/>
                </a:rPr>
                <a:t/>
              </a:r>
              <a:br>
                <a:rPr lang="en-US" sz="1400" b="1" dirty="0" smtClean="0">
                  <a:solidFill>
                    <a:schemeClr val="accent1"/>
                  </a:solidFill>
                  <a:latin typeface="Arial" panose="020B0604020202020204" pitchFamily="34" charset="0"/>
                  <a:cs typeface="Arial" panose="020B0604020202020204" pitchFamily="34" charset="0"/>
                </a:rPr>
              </a:br>
              <a:r>
                <a:rPr lang="en-US" sz="1400" b="1" dirty="0" smtClean="0">
                  <a:solidFill>
                    <a:schemeClr val="accent1"/>
                  </a:solidFill>
                  <a:latin typeface="Arial" panose="020B0604020202020204" pitchFamily="34" charset="0"/>
                  <a:cs typeface="Arial" panose="020B0604020202020204" pitchFamily="34" charset="0"/>
                </a:rPr>
                <a:t>(</a:t>
              </a:r>
              <a:r>
                <a:rPr lang="en-US" sz="1400" b="1" dirty="0">
                  <a:solidFill>
                    <a:schemeClr val="accent1"/>
                  </a:solidFill>
                  <a:latin typeface="Arial" panose="020B0604020202020204" pitchFamily="34" charset="0"/>
                  <a:cs typeface="Arial" panose="020B0604020202020204" pitchFamily="34" charset="0"/>
                </a:rPr>
                <a:t>if applicable). </a:t>
              </a:r>
            </a:p>
          </p:txBody>
        </p:sp>
      </p:grpSp>
      <p:cxnSp>
        <p:nvCxnSpPr>
          <p:cNvPr id="58" name="Straight Connector 57"/>
          <p:cNvCxnSpPr/>
          <p:nvPr/>
        </p:nvCxnSpPr>
        <p:spPr>
          <a:xfrm>
            <a:off x="2604134" y="2235377"/>
            <a:ext cx="0" cy="3073047"/>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2701292" y="2517480"/>
            <a:ext cx="1865626" cy="2514516"/>
            <a:chOff x="2701292" y="2517480"/>
            <a:chExt cx="1865626" cy="2514516"/>
          </a:xfrm>
        </p:grpSpPr>
        <p:grpSp>
          <p:nvGrpSpPr>
            <p:cNvPr id="106" name="Group 133"/>
            <p:cNvGrpSpPr>
              <a:grpSpLocks noChangeAspect="1"/>
            </p:cNvGrpSpPr>
            <p:nvPr/>
          </p:nvGrpSpPr>
          <p:grpSpPr bwMode="auto">
            <a:xfrm>
              <a:off x="3148046" y="2517480"/>
              <a:ext cx="972118" cy="1030328"/>
              <a:chOff x="2369" y="1927"/>
              <a:chExt cx="167" cy="177"/>
            </a:xfrm>
            <a:solidFill>
              <a:srgbClr val="003DA1"/>
            </a:solidFill>
          </p:grpSpPr>
          <p:sp>
            <p:nvSpPr>
              <p:cNvPr id="107" name="Freeform 134"/>
              <p:cNvSpPr>
                <a:spLocks noEditPoints="1"/>
              </p:cNvSpPr>
              <p:nvPr/>
            </p:nvSpPr>
            <p:spPr bwMode="auto">
              <a:xfrm>
                <a:off x="2429" y="1990"/>
                <a:ext cx="48" cy="81"/>
              </a:xfrm>
              <a:custGeom>
                <a:avLst/>
                <a:gdLst>
                  <a:gd name="T0" fmla="*/ 43 w 78"/>
                  <a:gd name="T1" fmla="*/ 100 h 128"/>
                  <a:gd name="T2" fmla="*/ 43 w 78"/>
                  <a:gd name="T3" fmla="*/ 100 h 128"/>
                  <a:gd name="T4" fmla="*/ 43 w 78"/>
                  <a:gd name="T5" fmla="*/ 74 h 128"/>
                  <a:gd name="T6" fmla="*/ 58 w 78"/>
                  <a:gd name="T7" fmla="*/ 86 h 128"/>
                  <a:gd name="T8" fmla="*/ 43 w 78"/>
                  <a:gd name="T9" fmla="*/ 100 h 128"/>
                  <a:gd name="T10" fmla="*/ 35 w 78"/>
                  <a:gd name="T11" fmla="*/ 51 h 128"/>
                  <a:gd name="T12" fmla="*/ 35 w 78"/>
                  <a:gd name="T13" fmla="*/ 51 h 128"/>
                  <a:gd name="T14" fmla="*/ 22 w 78"/>
                  <a:gd name="T15" fmla="*/ 39 h 128"/>
                  <a:gd name="T16" fmla="*/ 35 w 78"/>
                  <a:gd name="T17" fmla="*/ 28 h 128"/>
                  <a:gd name="T18" fmla="*/ 35 w 78"/>
                  <a:gd name="T19" fmla="*/ 51 h 128"/>
                  <a:gd name="T20" fmla="*/ 68 w 78"/>
                  <a:gd name="T21" fmla="*/ 63 h 128"/>
                  <a:gd name="T22" fmla="*/ 68 w 78"/>
                  <a:gd name="T23" fmla="*/ 63 h 128"/>
                  <a:gd name="T24" fmla="*/ 43 w 78"/>
                  <a:gd name="T25" fmla="*/ 53 h 128"/>
                  <a:gd name="T26" fmla="*/ 43 w 78"/>
                  <a:gd name="T27" fmla="*/ 28 h 128"/>
                  <a:gd name="T28" fmla="*/ 55 w 78"/>
                  <a:gd name="T29" fmla="*/ 41 h 128"/>
                  <a:gd name="T30" fmla="*/ 75 w 78"/>
                  <a:gd name="T31" fmla="*/ 41 h 128"/>
                  <a:gd name="T32" fmla="*/ 43 w 78"/>
                  <a:gd name="T33" fmla="*/ 11 h 128"/>
                  <a:gd name="T34" fmla="*/ 43 w 78"/>
                  <a:gd name="T35" fmla="*/ 0 h 128"/>
                  <a:gd name="T36" fmla="*/ 35 w 78"/>
                  <a:gd name="T37" fmla="*/ 0 h 128"/>
                  <a:gd name="T38" fmla="*/ 35 w 78"/>
                  <a:gd name="T39" fmla="*/ 11 h 128"/>
                  <a:gd name="T40" fmla="*/ 13 w 78"/>
                  <a:gd name="T41" fmla="*/ 19 h 128"/>
                  <a:gd name="T42" fmla="*/ 2 w 78"/>
                  <a:gd name="T43" fmla="*/ 42 h 128"/>
                  <a:gd name="T44" fmla="*/ 30 w 78"/>
                  <a:gd name="T45" fmla="*/ 70 h 128"/>
                  <a:gd name="T46" fmla="*/ 32 w 78"/>
                  <a:gd name="T47" fmla="*/ 71 h 128"/>
                  <a:gd name="T48" fmla="*/ 34 w 78"/>
                  <a:gd name="T49" fmla="*/ 71 h 128"/>
                  <a:gd name="T50" fmla="*/ 35 w 78"/>
                  <a:gd name="T51" fmla="*/ 71 h 128"/>
                  <a:gd name="T52" fmla="*/ 35 w 78"/>
                  <a:gd name="T53" fmla="*/ 100 h 128"/>
                  <a:gd name="T54" fmla="*/ 20 w 78"/>
                  <a:gd name="T55" fmla="*/ 82 h 128"/>
                  <a:gd name="T56" fmla="*/ 20 w 78"/>
                  <a:gd name="T57" fmla="*/ 81 h 128"/>
                  <a:gd name="T58" fmla="*/ 0 w 78"/>
                  <a:gd name="T59" fmla="*/ 81 h 128"/>
                  <a:gd name="T60" fmla="*/ 35 w 78"/>
                  <a:gd name="T61" fmla="*/ 116 h 128"/>
                  <a:gd name="T62" fmla="*/ 35 w 78"/>
                  <a:gd name="T63" fmla="*/ 128 h 128"/>
                  <a:gd name="T64" fmla="*/ 43 w 78"/>
                  <a:gd name="T65" fmla="*/ 128 h 128"/>
                  <a:gd name="T66" fmla="*/ 43 w 78"/>
                  <a:gd name="T67" fmla="*/ 116 h 128"/>
                  <a:gd name="T68" fmla="*/ 70 w 78"/>
                  <a:gd name="T69" fmla="*/ 105 h 128"/>
                  <a:gd name="T70" fmla="*/ 78 w 78"/>
                  <a:gd name="T71" fmla="*/ 85 h 128"/>
                  <a:gd name="T72" fmla="*/ 68 w 78"/>
                  <a:gd name="T73"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128">
                    <a:moveTo>
                      <a:pt x="43" y="100"/>
                    </a:moveTo>
                    <a:lnTo>
                      <a:pt x="43" y="100"/>
                    </a:lnTo>
                    <a:lnTo>
                      <a:pt x="43" y="74"/>
                    </a:lnTo>
                    <a:cubicBezTo>
                      <a:pt x="55" y="77"/>
                      <a:pt x="58" y="80"/>
                      <a:pt x="58" y="86"/>
                    </a:cubicBezTo>
                    <a:cubicBezTo>
                      <a:pt x="58" y="94"/>
                      <a:pt x="53" y="98"/>
                      <a:pt x="43" y="100"/>
                    </a:cubicBezTo>
                    <a:close/>
                    <a:moveTo>
                      <a:pt x="35" y="51"/>
                    </a:moveTo>
                    <a:lnTo>
                      <a:pt x="35" y="51"/>
                    </a:lnTo>
                    <a:cubicBezTo>
                      <a:pt x="25" y="48"/>
                      <a:pt x="22" y="45"/>
                      <a:pt x="22" y="39"/>
                    </a:cubicBezTo>
                    <a:cubicBezTo>
                      <a:pt x="22" y="32"/>
                      <a:pt x="27" y="28"/>
                      <a:pt x="35" y="28"/>
                    </a:cubicBezTo>
                    <a:lnTo>
                      <a:pt x="35" y="51"/>
                    </a:lnTo>
                    <a:close/>
                    <a:moveTo>
                      <a:pt x="68" y="63"/>
                    </a:moveTo>
                    <a:lnTo>
                      <a:pt x="68" y="63"/>
                    </a:lnTo>
                    <a:cubicBezTo>
                      <a:pt x="62" y="58"/>
                      <a:pt x="56" y="56"/>
                      <a:pt x="43" y="53"/>
                    </a:cubicBezTo>
                    <a:lnTo>
                      <a:pt x="43" y="28"/>
                    </a:lnTo>
                    <a:cubicBezTo>
                      <a:pt x="49" y="27"/>
                      <a:pt x="55" y="34"/>
                      <a:pt x="55" y="41"/>
                    </a:cubicBezTo>
                    <a:lnTo>
                      <a:pt x="75" y="41"/>
                    </a:lnTo>
                    <a:cubicBezTo>
                      <a:pt x="74" y="24"/>
                      <a:pt x="62" y="13"/>
                      <a:pt x="43" y="11"/>
                    </a:cubicBezTo>
                    <a:lnTo>
                      <a:pt x="43" y="0"/>
                    </a:lnTo>
                    <a:lnTo>
                      <a:pt x="35" y="0"/>
                    </a:lnTo>
                    <a:lnTo>
                      <a:pt x="35" y="11"/>
                    </a:lnTo>
                    <a:cubicBezTo>
                      <a:pt x="24" y="13"/>
                      <a:pt x="19" y="14"/>
                      <a:pt x="13" y="19"/>
                    </a:cubicBezTo>
                    <a:cubicBezTo>
                      <a:pt x="6" y="25"/>
                      <a:pt x="2" y="32"/>
                      <a:pt x="2" y="42"/>
                    </a:cubicBezTo>
                    <a:cubicBezTo>
                      <a:pt x="2" y="57"/>
                      <a:pt x="10" y="65"/>
                      <a:pt x="30" y="70"/>
                    </a:cubicBezTo>
                    <a:cubicBezTo>
                      <a:pt x="31" y="70"/>
                      <a:pt x="32" y="70"/>
                      <a:pt x="32" y="71"/>
                    </a:cubicBezTo>
                    <a:cubicBezTo>
                      <a:pt x="33" y="71"/>
                      <a:pt x="34" y="71"/>
                      <a:pt x="34" y="71"/>
                    </a:cubicBezTo>
                    <a:cubicBezTo>
                      <a:pt x="34" y="71"/>
                      <a:pt x="34" y="71"/>
                      <a:pt x="35" y="71"/>
                    </a:cubicBezTo>
                    <a:lnTo>
                      <a:pt x="35" y="100"/>
                    </a:lnTo>
                    <a:cubicBezTo>
                      <a:pt x="25" y="98"/>
                      <a:pt x="20" y="91"/>
                      <a:pt x="20" y="82"/>
                    </a:cubicBezTo>
                    <a:lnTo>
                      <a:pt x="20" y="81"/>
                    </a:lnTo>
                    <a:lnTo>
                      <a:pt x="0" y="81"/>
                    </a:lnTo>
                    <a:cubicBezTo>
                      <a:pt x="2" y="103"/>
                      <a:pt x="14" y="115"/>
                      <a:pt x="35" y="116"/>
                    </a:cubicBezTo>
                    <a:lnTo>
                      <a:pt x="35" y="128"/>
                    </a:lnTo>
                    <a:lnTo>
                      <a:pt x="43" y="128"/>
                    </a:lnTo>
                    <a:lnTo>
                      <a:pt x="43" y="116"/>
                    </a:lnTo>
                    <a:cubicBezTo>
                      <a:pt x="56" y="115"/>
                      <a:pt x="64" y="112"/>
                      <a:pt x="70" y="105"/>
                    </a:cubicBezTo>
                    <a:cubicBezTo>
                      <a:pt x="76" y="100"/>
                      <a:pt x="78" y="93"/>
                      <a:pt x="78" y="85"/>
                    </a:cubicBezTo>
                    <a:cubicBezTo>
                      <a:pt x="78" y="76"/>
                      <a:pt x="75" y="68"/>
                      <a:pt x="68"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135"/>
              <p:cNvSpPr>
                <a:spLocks noEditPoints="1"/>
              </p:cNvSpPr>
              <p:nvPr/>
            </p:nvSpPr>
            <p:spPr bwMode="auto">
              <a:xfrm>
                <a:off x="2369" y="1927"/>
                <a:ext cx="167" cy="177"/>
              </a:xfrm>
              <a:custGeom>
                <a:avLst/>
                <a:gdLst>
                  <a:gd name="T0" fmla="*/ 248 w 270"/>
                  <a:gd name="T1" fmla="*/ 140 h 284"/>
                  <a:gd name="T2" fmla="*/ 248 w 270"/>
                  <a:gd name="T3" fmla="*/ 140 h 284"/>
                  <a:gd name="T4" fmla="*/ 202 w 270"/>
                  <a:gd name="T5" fmla="*/ 248 h 284"/>
                  <a:gd name="T6" fmla="*/ 169 w 270"/>
                  <a:gd name="T7" fmla="*/ 269 h 284"/>
                  <a:gd name="T8" fmla="*/ 160 w 270"/>
                  <a:gd name="T9" fmla="*/ 268 h 284"/>
                  <a:gd name="T10" fmla="*/ 145 w 270"/>
                  <a:gd name="T11" fmla="*/ 264 h 284"/>
                  <a:gd name="T12" fmla="*/ 134 w 270"/>
                  <a:gd name="T13" fmla="*/ 263 h 284"/>
                  <a:gd name="T14" fmla="*/ 122 w 270"/>
                  <a:gd name="T15" fmla="*/ 264 h 284"/>
                  <a:gd name="T16" fmla="*/ 109 w 270"/>
                  <a:gd name="T17" fmla="*/ 268 h 284"/>
                  <a:gd name="T18" fmla="*/ 100 w 270"/>
                  <a:gd name="T19" fmla="*/ 269 h 284"/>
                  <a:gd name="T20" fmla="*/ 67 w 270"/>
                  <a:gd name="T21" fmla="*/ 248 h 284"/>
                  <a:gd name="T22" fmla="*/ 21 w 270"/>
                  <a:gd name="T23" fmla="*/ 140 h 284"/>
                  <a:gd name="T24" fmla="*/ 15 w 270"/>
                  <a:gd name="T25" fmla="*/ 111 h 284"/>
                  <a:gd name="T26" fmla="*/ 44 w 270"/>
                  <a:gd name="T27" fmla="*/ 62 h 284"/>
                  <a:gd name="T28" fmla="*/ 73 w 270"/>
                  <a:gd name="T29" fmla="*/ 55 h 284"/>
                  <a:gd name="T30" fmla="*/ 109 w 270"/>
                  <a:gd name="T31" fmla="*/ 67 h 284"/>
                  <a:gd name="T32" fmla="*/ 160 w 270"/>
                  <a:gd name="T33" fmla="*/ 67 h 284"/>
                  <a:gd name="T34" fmla="*/ 196 w 270"/>
                  <a:gd name="T35" fmla="*/ 55 h 284"/>
                  <a:gd name="T36" fmla="*/ 225 w 270"/>
                  <a:gd name="T37" fmla="*/ 62 h 284"/>
                  <a:gd name="T38" fmla="*/ 255 w 270"/>
                  <a:gd name="T39" fmla="*/ 111 h 284"/>
                  <a:gd name="T40" fmla="*/ 248 w 270"/>
                  <a:gd name="T41" fmla="*/ 140 h 284"/>
                  <a:gd name="T42" fmla="*/ 232 w 270"/>
                  <a:gd name="T43" fmla="*/ 49 h 284"/>
                  <a:gd name="T44" fmla="*/ 232 w 270"/>
                  <a:gd name="T45" fmla="*/ 49 h 284"/>
                  <a:gd name="T46" fmla="*/ 196 w 270"/>
                  <a:gd name="T47" fmla="*/ 40 h 284"/>
                  <a:gd name="T48" fmla="*/ 151 w 270"/>
                  <a:gd name="T49" fmla="*/ 55 h 284"/>
                  <a:gd name="T50" fmla="*/ 140 w 270"/>
                  <a:gd name="T51" fmla="*/ 60 h 284"/>
                  <a:gd name="T52" fmla="*/ 140 w 270"/>
                  <a:gd name="T53" fmla="*/ 60 h 284"/>
                  <a:gd name="T54" fmla="*/ 161 w 270"/>
                  <a:gd name="T55" fmla="*/ 14 h 284"/>
                  <a:gd name="T56" fmla="*/ 164 w 270"/>
                  <a:gd name="T57" fmla="*/ 5 h 284"/>
                  <a:gd name="T58" fmla="*/ 154 w 270"/>
                  <a:gd name="T59" fmla="*/ 2 h 284"/>
                  <a:gd name="T60" fmla="*/ 125 w 270"/>
                  <a:gd name="T61" fmla="*/ 59 h 284"/>
                  <a:gd name="T62" fmla="*/ 118 w 270"/>
                  <a:gd name="T63" fmla="*/ 55 h 284"/>
                  <a:gd name="T64" fmla="*/ 73 w 270"/>
                  <a:gd name="T65" fmla="*/ 40 h 284"/>
                  <a:gd name="T66" fmla="*/ 37 w 270"/>
                  <a:gd name="T67" fmla="*/ 49 h 284"/>
                  <a:gd name="T68" fmla="*/ 0 w 270"/>
                  <a:gd name="T69" fmla="*/ 110 h 284"/>
                  <a:gd name="T70" fmla="*/ 7 w 270"/>
                  <a:gd name="T71" fmla="*/ 146 h 284"/>
                  <a:gd name="T72" fmla="*/ 53 w 270"/>
                  <a:gd name="T73" fmla="*/ 254 h 284"/>
                  <a:gd name="T74" fmla="*/ 100 w 270"/>
                  <a:gd name="T75" fmla="*/ 284 h 284"/>
                  <a:gd name="T76" fmla="*/ 113 w 270"/>
                  <a:gd name="T77" fmla="*/ 283 h 284"/>
                  <a:gd name="T78" fmla="*/ 126 w 270"/>
                  <a:gd name="T79" fmla="*/ 279 h 284"/>
                  <a:gd name="T80" fmla="*/ 141 w 270"/>
                  <a:gd name="T81" fmla="*/ 279 h 284"/>
                  <a:gd name="T82" fmla="*/ 157 w 270"/>
                  <a:gd name="T83" fmla="*/ 283 h 284"/>
                  <a:gd name="T84" fmla="*/ 169 w 270"/>
                  <a:gd name="T85" fmla="*/ 284 h 284"/>
                  <a:gd name="T86" fmla="*/ 216 w 270"/>
                  <a:gd name="T87" fmla="*/ 254 h 284"/>
                  <a:gd name="T88" fmla="*/ 262 w 270"/>
                  <a:gd name="T89" fmla="*/ 146 h 284"/>
                  <a:gd name="T90" fmla="*/ 269 w 270"/>
                  <a:gd name="T91" fmla="*/ 110 h 284"/>
                  <a:gd name="T92" fmla="*/ 232 w 270"/>
                  <a:gd name="T93" fmla="*/ 4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 h="284">
                    <a:moveTo>
                      <a:pt x="248" y="140"/>
                    </a:moveTo>
                    <a:lnTo>
                      <a:pt x="248" y="140"/>
                    </a:lnTo>
                    <a:lnTo>
                      <a:pt x="202" y="248"/>
                    </a:lnTo>
                    <a:cubicBezTo>
                      <a:pt x="196" y="261"/>
                      <a:pt x="183" y="269"/>
                      <a:pt x="169" y="269"/>
                    </a:cubicBezTo>
                    <a:cubicBezTo>
                      <a:pt x="166" y="269"/>
                      <a:pt x="163" y="269"/>
                      <a:pt x="160" y="268"/>
                    </a:cubicBezTo>
                    <a:lnTo>
                      <a:pt x="145" y="264"/>
                    </a:lnTo>
                    <a:cubicBezTo>
                      <a:pt x="141" y="263"/>
                      <a:pt x="137" y="263"/>
                      <a:pt x="134" y="263"/>
                    </a:cubicBezTo>
                    <a:cubicBezTo>
                      <a:pt x="130" y="263"/>
                      <a:pt x="126" y="263"/>
                      <a:pt x="122" y="264"/>
                    </a:cubicBezTo>
                    <a:lnTo>
                      <a:pt x="109" y="268"/>
                    </a:lnTo>
                    <a:cubicBezTo>
                      <a:pt x="106" y="269"/>
                      <a:pt x="103" y="269"/>
                      <a:pt x="100" y="269"/>
                    </a:cubicBezTo>
                    <a:cubicBezTo>
                      <a:pt x="85" y="269"/>
                      <a:pt x="73" y="261"/>
                      <a:pt x="67" y="248"/>
                    </a:cubicBezTo>
                    <a:lnTo>
                      <a:pt x="21" y="140"/>
                    </a:lnTo>
                    <a:cubicBezTo>
                      <a:pt x="16" y="130"/>
                      <a:pt x="14" y="120"/>
                      <a:pt x="15" y="111"/>
                    </a:cubicBezTo>
                    <a:cubicBezTo>
                      <a:pt x="16" y="90"/>
                      <a:pt x="27" y="72"/>
                      <a:pt x="44" y="62"/>
                    </a:cubicBezTo>
                    <a:cubicBezTo>
                      <a:pt x="53" y="57"/>
                      <a:pt x="63" y="55"/>
                      <a:pt x="73" y="55"/>
                    </a:cubicBezTo>
                    <a:cubicBezTo>
                      <a:pt x="86" y="55"/>
                      <a:pt x="99" y="59"/>
                      <a:pt x="109" y="67"/>
                    </a:cubicBezTo>
                    <a:cubicBezTo>
                      <a:pt x="124" y="78"/>
                      <a:pt x="145" y="78"/>
                      <a:pt x="160" y="67"/>
                    </a:cubicBezTo>
                    <a:cubicBezTo>
                      <a:pt x="170" y="59"/>
                      <a:pt x="183" y="55"/>
                      <a:pt x="196" y="55"/>
                    </a:cubicBezTo>
                    <a:cubicBezTo>
                      <a:pt x="206" y="55"/>
                      <a:pt x="216" y="57"/>
                      <a:pt x="225" y="62"/>
                    </a:cubicBezTo>
                    <a:cubicBezTo>
                      <a:pt x="242" y="72"/>
                      <a:pt x="253" y="90"/>
                      <a:pt x="255" y="111"/>
                    </a:cubicBezTo>
                    <a:cubicBezTo>
                      <a:pt x="255" y="120"/>
                      <a:pt x="253" y="130"/>
                      <a:pt x="248" y="140"/>
                    </a:cubicBezTo>
                    <a:close/>
                    <a:moveTo>
                      <a:pt x="232" y="49"/>
                    </a:moveTo>
                    <a:lnTo>
                      <a:pt x="232" y="49"/>
                    </a:lnTo>
                    <a:cubicBezTo>
                      <a:pt x="221" y="43"/>
                      <a:pt x="209" y="40"/>
                      <a:pt x="196" y="40"/>
                    </a:cubicBezTo>
                    <a:cubicBezTo>
                      <a:pt x="180" y="40"/>
                      <a:pt x="164" y="45"/>
                      <a:pt x="151" y="55"/>
                    </a:cubicBezTo>
                    <a:cubicBezTo>
                      <a:pt x="147" y="58"/>
                      <a:pt x="144" y="59"/>
                      <a:pt x="140" y="60"/>
                    </a:cubicBezTo>
                    <a:cubicBezTo>
                      <a:pt x="140" y="60"/>
                      <a:pt x="140" y="60"/>
                      <a:pt x="140" y="60"/>
                    </a:cubicBezTo>
                    <a:cubicBezTo>
                      <a:pt x="140" y="59"/>
                      <a:pt x="136" y="26"/>
                      <a:pt x="161" y="14"/>
                    </a:cubicBezTo>
                    <a:cubicBezTo>
                      <a:pt x="165" y="12"/>
                      <a:pt x="166" y="8"/>
                      <a:pt x="164" y="5"/>
                    </a:cubicBezTo>
                    <a:cubicBezTo>
                      <a:pt x="163" y="1"/>
                      <a:pt x="158" y="0"/>
                      <a:pt x="154" y="2"/>
                    </a:cubicBezTo>
                    <a:cubicBezTo>
                      <a:pt x="125" y="15"/>
                      <a:pt x="124" y="49"/>
                      <a:pt x="125" y="59"/>
                    </a:cubicBezTo>
                    <a:cubicBezTo>
                      <a:pt x="122" y="58"/>
                      <a:pt x="120" y="57"/>
                      <a:pt x="118" y="55"/>
                    </a:cubicBezTo>
                    <a:cubicBezTo>
                      <a:pt x="105" y="45"/>
                      <a:pt x="89" y="40"/>
                      <a:pt x="73" y="40"/>
                    </a:cubicBezTo>
                    <a:cubicBezTo>
                      <a:pt x="60" y="40"/>
                      <a:pt x="48" y="43"/>
                      <a:pt x="37" y="49"/>
                    </a:cubicBezTo>
                    <a:cubicBezTo>
                      <a:pt x="15" y="61"/>
                      <a:pt x="1" y="84"/>
                      <a:pt x="0" y="110"/>
                    </a:cubicBezTo>
                    <a:cubicBezTo>
                      <a:pt x="0" y="121"/>
                      <a:pt x="1" y="133"/>
                      <a:pt x="7" y="146"/>
                    </a:cubicBezTo>
                    <a:lnTo>
                      <a:pt x="53" y="254"/>
                    </a:lnTo>
                    <a:cubicBezTo>
                      <a:pt x="61" y="272"/>
                      <a:pt x="79" y="284"/>
                      <a:pt x="100" y="284"/>
                    </a:cubicBezTo>
                    <a:cubicBezTo>
                      <a:pt x="104" y="284"/>
                      <a:pt x="108" y="284"/>
                      <a:pt x="113" y="283"/>
                    </a:cubicBezTo>
                    <a:lnTo>
                      <a:pt x="126" y="279"/>
                    </a:lnTo>
                    <a:cubicBezTo>
                      <a:pt x="131" y="278"/>
                      <a:pt x="136" y="278"/>
                      <a:pt x="141" y="279"/>
                    </a:cubicBezTo>
                    <a:lnTo>
                      <a:pt x="157" y="283"/>
                    </a:lnTo>
                    <a:cubicBezTo>
                      <a:pt x="161" y="284"/>
                      <a:pt x="165" y="284"/>
                      <a:pt x="169" y="284"/>
                    </a:cubicBezTo>
                    <a:cubicBezTo>
                      <a:pt x="189" y="284"/>
                      <a:pt x="208" y="273"/>
                      <a:pt x="216" y="254"/>
                    </a:cubicBezTo>
                    <a:lnTo>
                      <a:pt x="262" y="146"/>
                    </a:lnTo>
                    <a:cubicBezTo>
                      <a:pt x="268" y="133"/>
                      <a:pt x="270" y="121"/>
                      <a:pt x="269" y="110"/>
                    </a:cubicBezTo>
                    <a:cubicBezTo>
                      <a:pt x="268" y="84"/>
                      <a:pt x="254" y="61"/>
                      <a:pt x="2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2" name="Group 61"/>
            <p:cNvGrpSpPr/>
            <p:nvPr/>
          </p:nvGrpSpPr>
          <p:grpSpPr>
            <a:xfrm>
              <a:off x="3404991" y="3424305"/>
              <a:ext cx="458228" cy="458226"/>
              <a:chOff x="1538072" y="3974412"/>
              <a:chExt cx="586604" cy="586602"/>
            </a:xfrm>
          </p:grpSpPr>
          <p:sp>
            <p:nvSpPr>
              <p:cNvPr id="64" name="Oval 63"/>
              <p:cNvSpPr/>
              <p:nvPr/>
            </p:nvSpPr>
            <p:spPr>
              <a:xfrm>
                <a:off x="1538072" y="3974412"/>
                <a:ext cx="586604" cy="586602"/>
              </a:xfrm>
              <a:prstGeom prst="ellipse">
                <a:avLst/>
              </a:prstGeom>
              <a:solidFill>
                <a:srgbClr val="FFFFFF"/>
              </a:solidFill>
              <a:ln w="38100" cmpd="sng">
                <a:solidFill>
                  <a:srgbClr val="00A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65" name="TextBox 64"/>
              <p:cNvSpPr txBox="1"/>
              <p:nvPr/>
            </p:nvSpPr>
            <p:spPr>
              <a:xfrm>
                <a:off x="1638555" y="4025242"/>
                <a:ext cx="331466" cy="472804"/>
              </a:xfrm>
              <a:prstGeom prst="rect">
                <a:avLst/>
              </a:prstGeom>
              <a:noFill/>
              <a:ln>
                <a:noFill/>
              </a:ln>
            </p:spPr>
            <p:txBody>
              <a:bodyPr wrap="square" rtlCol="0">
                <a:spAutoFit/>
              </a:bodyPr>
              <a:lstStyle/>
              <a:p>
                <a:pPr algn="ctr">
                  <a:spcAft>
                    <a:spcPts val="400"/>
                  </a:spcAft>
                  <a:buClr>
                    <a:schemeClr val="accent3"/>
                  </a:buClr>
                </a:pPr>
                <a:r>
                  <a:rPr lang="en-US" b="1" dirty="0" smtClean="0">
                    <a:solidFill>
                      <a:schemeClr val="accent3"/>
                    </a:solidFill>
                  </a:rPr>
                  <a:t>2</a:t>
                </a:r>
              </a:p>
            </p:txBody>
          </p:sp>
        </p:grpSp>
        <p:sp>
          <p:nvSpPr>
            <p:cNvPr id="63" name="Rectangle 62"/>
            <p:cNvSpPr/>
            <p:nvPr/>
          </p:nvSpPr>
          <p:spPr>
            <a:xfrm>
              <a:off x="2701292" y="4077889"/>
              <a:ext cx="1865626" cy="954107"/>
            </a:xfrm>
            <a:prstGeom prst="rect">
              <a:avLst/>
            </a:prstGeom>
          </p:spPr>
          <p:txBody>
            <a:bodyPr wrap="square">
              <a:spAutoFit/>
            </a:bodyPr>
            <a:lstStyle/>
            <a:p>
              <a:pPr algn="ctr">
                <a:spcBef>
                  <a:spcPts val="1560"/>
                </a:spcBef>
                <a:buClr>
                  <a:srgbClr val="003DA1"/>
                </a:buClr>
                <a:buSzPct val="100000"/>
              </a:pPr>
              <a:r>
                <a:rPr lang="en-US" sz="1400" b="1" dirty="0">
                  <a:solidFill>
                    <a:schemeClr val="accent1"/>
                  </a:solidFill>
                  <a:latin typeface="Arial" panose="020B0604020202020204" pitchFamily="34" charset="0"/>
                  <a:cs typeface="Arial" panose="020B0604020202020204" pitchFamily="34" charset="0"/>
                </a:rPr>
                <a:t>Use HSA </a:t>
              </a:r>
              <a:r>
                <a:rPr lang="en-US" sz="1400" b="1" dirty="0" smtClean="0">
                  <a:solidFill>
                    <a:schemeClr val="accent1"/>
                  </a:solidFill>
                  <a:latin typeface="Arial" panose="020B0604020202020204" pitchFamily="34" charset="0"/>
                  <a:cs typeface="Arial" panose="020B0604020202020204" pitchFamily="34" charset="0"/>
                </a:rPr>
                <a:t/>
              </a:r>
              <a:br>
                <a:rPr lang="en-US" sz="1400" b="1" dirty="0" smtClean="0">
                  <a:solidFill>
                    <a:schemeClr val="accent1"/>
                  </a:solidFill>
                  <a:latin typeface="Arial" panose="020B0604020202020204" pitchFamily="34" charset="0"/>
                  <a:cs typeface="Arial" panose="020B0604020202020204" pitchFamily="34" charset="0"/>
                </a:rPr>
              </a:br>
              <a:r>
                <a:rPr lang="en-US" sz="1400" b="1" dirty="0" smtClean="0">
                  <a:solidFill>
                    <a:schemeClr val="accent1"/>
                  </a:solidFill>
                  <a:latin typeface="Arial" panose="020B0604020202020204" pitchFamily="34" charset="0"/>
                  <a:cs typeface="Arial" panose="020B0604020202020204" pitchFamily="34" charset="0"/>
                </a:rPr>
                <a:t>funds </a:t>
              </a:r>
              <a:r>
                <a:rPr lang="en-US" sz="1400" b="1" dirty="0">
                  <a:solidFill>
                    <a:schemeClr val="accent1"/>
                  </a:solidFill>
                  <a:latin typeface="Arial" panose="020B0604020202020204" pitchFamily="34" charset="0"/>
                  <a:cs typeface="Arial" panose="020B0604020202020204" pitchFamily="34" charset="0"/>
                </a:rPr>
                <a:t>to pay </a:t>
              </a:r>
              <a:r>
                <a:rPr lang="en-US" sz="1400" b="1" dirty="0" smtClean="0">
                  <a:solidFill>
                    <a:schemeClr val="accent1"/>
                  </a:solidFill>
                  <a:latin typeface="Arial" panose="020B0604020202020204" pitchFamily="34" charset="0"/>
                  <a:cs typeface="Arial" panose="020B0604020202020204" pitchFamily="34" charset="0"/>
                </a:rPr>
                <a:t/>
              </a:r>
              <a:br>
                <a:rPr lang="en-US" sz="1400" b="1" dirty="0" smtClean="0">
                  <a:solidFill>
                    <a:schemeClr val="accent1"/>
                  </a:solidFill>
                  <a:latin typeface="Arial" panose="020B0604020202020204" pitchFamily="34" charset="0"/>
                  <a:cs typeface="Arial" panose="020B0604020202020204" pitchFamily="34" charset="0"/>
                </a:rPr>
              </a:br>
              <a:r>
                <a:rPr lang="en-US" sz="1400" b="1" dirty="0" smtClean="0">
                  <a:solidFill>
                    <a:schemeClr val="accent1"/>
                  </a:solidFill>
                  <a:latin typeface="Arial" panose="020B0604020202020204" pitchFamily="34" charset="0"/>
                  <a:cs typeface="Arial" panose="020B0604020202020204" pitchFamily="34" charset="0"/>
                </a:rPr>
                <a:t>for </a:t>
              </a:r>
              <a:r>
                <a:rPr lang="en-US" sz="1400" b="1" dirty="0">
                  <a:solidFill>
                    <a:schemeClr val="accent1"/>
                  </a:solidFill>
                  <a:latin typeface="Arial" panose="020B0604020202020204" pitchFamily="34" charset="0"/>
                  <a:cs typeface="Arial" panose="020B0604020202020204" pitchFamily="34" charset="0"/>
                </a:rPr>
                <a:t>qualified medical expenses.</a:t>
              </a:r>
            </a:p>
          </p:txBody>
        </p:sp>
      </p:grpSp>
      <p:grpSp>
        <p:nvGrpSpPr>
          <p:cNvPr id="3" name="Group 2"/>
          <p:cNvGrpSpPr/>
          <p:nvPr/>
        </p:nvGrpSpPr>
        <p:grpSpPr>
          <a:xfrm>
            <a:off x="4761234" y="2517480"/>
            <a:ext cx="1865626" cy="2299073"/>
            <a:chOff x="4761234" y="2517480"/>
            <a:chExt cx="1865626" cy="2299073"/>
          </a:xfrm>
        </p:grpSpPr>
        <p:grpSp>
          <p:nvGrpSpPr>
            <p:cNvPr id="38" name="Government"/>
            <p:cNvGrpSpPr/>
            <p:nvPr>
              <p:custDataLst>
                <p:tags r:id="rId1"/>
              </p:custDataLst>
            </p:nvPr>
          </p:nvGrpSpPr>
          <p:grpSpPr>
            <a:xfrm>
              <a:off x="5234898" y="2517480"/>
              <a:ext cx="918298" cy="1026333"/>
              <a:chOff x="5175250" y="4659313"/>
              <a:chExt cx="728663" cy="814388"/>
            </a:xfrm>
            <a:solidFill>
              <a:schemeClr val="accent1"/>
            </a:solidFill>
          </p:grpSpPr>
          <p:sp>
            <p:nvSpPr>
              <p:cNvPr id="39" name="Freeform 588"/>
              <p:cNvSpPr>
                <a:spLocks/>
              </p:cNvSpPr>
              <p:nvPr>
                <p:custDataLst>
                  <p:tags r:id="rId2"/>
                </p:custDataLst>
              </p:nvPr>
            </p:nvSpPr>
            <p:spPr bwMode="auto">
              <a:xfrm>
                <a:off x="5251450"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89"/>
              <p:cNvSpPr>
                <a:spLocks/>
              </p:cNvSpPr>
              <p:nvPr>
                <p:custDataLst>
                  <p:tags r:id="rId3"/>
                </p:custDataLst>
              </p:nvPr>
            </p:nvSpPr>
            <p:spPr bwMode="auto">
              <a:xfrm>
                <a:off x="5327650"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1" name="Freeform 590"/>
              <p:cNvSpPr>
                <a:spLocks/>
              </p:cNvSpPr>
              <p:nvPr>
                <p:custDataLst>
                  <p:tags r:id="rId4"/>
                </p:custDataLst>
              </p:nvPr>
            </p:nvSpPr>
            <p:spPr bwMode="auto">
              <a:xfrm>
                <a:off x="5487988"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2" name="Freeform 591"/>
              <p:cNvSpPr>
                <a:spLocks/>
              </p:cNvSpPr>
              <p:nvPr>
                <p:custDataLst>
                  <p:tags r:id="rId5"/>
                </p:custDataLst>
              </p:nvPr>
            </p:nvSpPr>
            <p:spPr bwMode="auto">
              <a:xfrm>
                <a:off x="5564188" y="5076826"/>
                <a:ext cx="25400" cy="317500"/>
              </a:xfrm>
              <a:custGeom>
                <a:avLst/>
                <a:gdLst>
                  <a:gd name="T0" fmla="*/ 16 w 16"/>
                  <a:gd name="T1" fmla="*/ 200 h 200"/>
                  <a:gd name="T2" fmla="*/ 0 w 16"/>
                  <a:gd name="T3" fmla="*/ 200 h 200"/>
                  <a:gd name="T4" fmla="*/ 0 w 16"/>
                  <a:gd name="T5" fmla="*/ 0 h 200"/>
                  <a:gd name="T6" fmla="*/ 16 w 16"/>
                  <a:gd name="T7" fmla="*/ 0 h 200"/>
                  <a:gd name="T8" fmla="*/ 16 w 16"/>
                  <a:gd name="T9" fmla="*/ 200 h 200"/>
                  <a:gd name="T10" fmla="*/ 16 w 16"/>
                  <a:gd name="T11" fmla="*/ 200 h 200"/>
                </a:gdLst>
                <a:ahLst/>
                <a:cxnLst>
                  <a:cxn ang="0">
                    <a:pos x="T0" y="T1"/>
                  </a:cxn>
                  <a:cxn ang="0">
                    <a:pos x="T2" y="T3"/>
                  </a:cxn>
                  <a:cxn ang="0">
                    <a:pos x="T4" y="T5"/>
                  </a:cxn>
                  <a:cxn ang="0">
                    <a:pos x="T6" y="T7"/>
                  </a:cxn>
                  <a:cxn ang="0">
                    <a:pos x="T8" y="T9"/>
                  </a:cxn>
                  <a:cxn ang="0">
                    <a:pos x="T10" y="T11"/>
                  </a:cxn>
                </a:cxnLst>
                <a:rect l="0" t="0" r="r" b="b"/>
                <a:pathLst>
                  <a:path w="16" h="200">
                    <a:moveTo>
                      <a:pt x="16" y="200"/>
                    </a:moveTo>
                    <a:lnTo>
                      <a:pt x="0" y="200"/>
                    </a:lnTo>
                    <a:lnTo>
                      <a:pt x="0" y="0"/>
                    </a:lnTo>
                    <a:lnTo>
                      <a:pt x="16" y="0"/>
                    </a:lnTo>
                    <a:lnTo>
                      <a:pt x="16" y="200"/>
                    </a:lnTo>
                    <a:lnTo>
                      <a:pt x="16" y="200"/>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3" name="Freeform 592"/>
              <p:cNvSpPr>
                <a:spLocks/>
              </p:cNvSpPr>
              <p:nvPr>
                <p:custDataLst>
                  <p:tags r:id="rId6"/>
                </p:custDataLst>
              </p:nvPr>
            </p:nvSpPr>
            <p:spPr bwMode="auto">
              <a:xfrm>
                <a:off x="5802313" y="5076826"/>
                <a:ext cx="28575" cy="317500"/>
              </a:xfrm>
              <a:custGeom>
                <a:avLst/>
                <a:gdLst>
                  <a:gd name="T0" fmla="*/ 18 w 18"/>
                  <a:gd name="T1" fmla="*/ 200 h 200"/>
                  <a:gd name="T2" fmla="*/ 0 w 18"/>
                  <a:gd name="T3" fmla="*/ 200 h 200"/>
                  <a:gd name="T4" fmla="*/ 0 w 18"/>
                  <a:gd name="T5" fmla="*/ 0 h 200"/>
                  <a:gd name="T6" fmla="*/ 18 w 18"/>
                  <a:gd name="T7" fmla="*/ 0 h 200"/>
                  <a:gd name="T8" fmla="*/ 18 w 18"/>
                  <a:gd name="T9" fmla="*/ 200 h 200"/>
                  <a:gd name="T10" fmla="*/ 18 w 18"/>
                  <a:gd name="T11" fmla="*/ 200 h 200"/>
                </a:gdLst>
                <a:ahLst/>
                <a:cxnLst>
                  <a:cxn ang="0">
                    <a:pos x="T0" y="T1"/>
                  </a:cxn>
                  <a:cxn ang="0">
                    <a:pos x="T2" y="T3"/>
                  </a:cxn>
                  <a:cxn ang="0">
                    <a:pos x="T4" y="T5"/>
                  </a:cxn>
                  <a:cxn ang="0">
                    <a:pos x="T6" y="T7"/>
                  </a:cxn>
                  <a:cxn ang="0">
                    <a:pos x="T8" y="T9"/>
                  </a:cxn>
                  <a:cxn ang="0">
                    <a:pos x="T10" y="T11"/>
                  </a:cxn>
                </a:cxnLst>
                <a:rect l="0" t="0" r="r" b="b"/>
                <a:pathLst>
                  <a:path w="18" h="200">
                    <a:moveTo>
                      <a:pt x="18" y="200"/>
                    </a:moveTo>
                    <a:lnTo>
                      <a:pt x="0" y="200"/>
                    </a:lnTo>
                    <a:lnTo>
                      <a:pt x="0" y="0"/>
                    </a:lnTo>
                    <a:lnTo>
                      <a:pt x="18" y="0"/>
                    </a:lnTo>
                    <a:lnTo>
                      <a:pt x="18" y="200"/>
                    </a:lnTo>
                    <a:lnTo>
                      <a:pt x="18" y="200"/>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93"/>
              <p:cNvSpPr>
                <a:spLocks/>
              </p:cNvSpPr>
              <p:nvPr>
                <p:custDataLst>
                  <p:tags r:id="rId7"/>
                </p:custDataLst>
              </p:nvPr>
            </p:nvSpPr>
            <p:spPr bwMode="auto">
              <a:xfrm>
                <a:off x="5726113" y="5076826"/>
                <a:ext cx="28575" cy="317500"/>
              </a:xfrm>
              <a:custGeom>
                <a:avLst/>
                <a:gdLst>
                  <a:gd name="T0" fmla="*/ 18 w 18"/>
                  <a:gd name="T1" fmla="*/ 200 h 200"/>
                  <a:gd name="T2" fmla="*/ 0 w 18"/>
                  <a:gd name="T3" fmla="*/ 200 h 200"/>
                  <a:gd name="T4" fmla="*/ 0 w 18"/>
                  <a:gd name="T5" fmla="*/ 0 h 200"/>
                  <a:gd name="T6" fmla="*/ 18 w 18"/>
                  <a:gd name="T7" fmla="*/ 0 h 200"/>
                  <a:gd name="T8" fmla="*/ 18 w 18"/>
                  <a:gd name="T9" fmla="*/ 200 h 200"/>
                  <a:gd name="T10" fmla="*/ 18 w 18"/>
                  <a:gd name="T11" fmla="*/ 200 h 200"/>
                </a:gdLst>
                <a:ahLst/>
                <a:cxnLst>
                  <a:cxn ang="0">
                    <a:pos x="T0" y="T1"/>
                  </a:cxn>
                  <a:cxn ang="0">
                    <a:pos x="T2" y="T3"/>
                  </a:cxn>
                  <a:cxn ang="0">
                    <a:pos x="T4" y="T5"/>
                  </a:cxn>
                  <a:cxn ang="0">
                    <a:pos x="T6" y="T7"/>
                  </a:cxn>
                  <a:cxn ang="0">
                    <a:pos x="T8" y="T9"/>
                  </a:cxn>
                  <a:cxn ang="0">
                    <a:pos x="T10" y="T11"/>
                  </a:cxn>
                </a:cxnLst>
                <a:rect l="0" t="0" r="r" b="b"/>
                <a:pathLst>
                  <a:path w="18" h="200">
                    <a:moveTo>
                      <a:pt x="18" y="200"/>
                    </a:moveTo>
                    <a:lnTo>
                      <a:pt x="0" y="200"/>
                    </a:lnTo>
                    <a:lnTo>
                      <a:pt x="0" y="0"/>
                    </a:lnTo>
                    <a:lnTo>
                      <a:pt x="18" y="0"/>
                    </a:lnTo>
                    <a:lnTo>
                      <a:pt x="18" y="200"/>
                    </a:lnTo>
                    <a:lnTo>
                      <a:pt x="18" y="200"/>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94"/>
              <p:cNvSpPr>
                <a:spLocks noEditPoints="1"/>
              </p:cNvSpPr>
              <p:nvPr>
                <p:custDataLst>
                  <p:tags r:id="rId8"/>
                </p:custDataLst>
              </p:nvPr>
            </p:nvSpPr>
            <p:spPr bwMode="auto">
              <a:xfrm>
                <a:off x="5175250" y="5378451"/>
                <a:ext cx="728663" cy="95250"/>
              </a:xfrm>
              <a:custGeom>
                <a:avLst/>
                <a:gdLst>
                  <a:gd name="T0" fmla="*/ 16 w 229"/>
                  <a:gd name="T1" fmla="*/ 9 h 30"/>
                  <a:gd name="T2" fmla="*/ 8 w 229"/>
                  <a:gd name="T3" fmla="*/ 15 h 30"/>
                  <a:gd name="T4" fmla="*/ 16 w 229"/>
                  <a:gd name="T5" fmla="*/ 21 h 30"/>
                  <a:gd name="T6" fmla="*/ 212 w 229"/>
                  <a:gd name="T7" fmla="*/ 21 h 30"/>
                  <a:gd name="T8" fmla="*/ 220 w 229"/>
                  <a:gd name="T9" fmla="*/ 15 h 30"/>
                  <a:gd name="T10" fmla="*/ 212 w 229"/>
                  <a:gd name="T11" fmla="*/ 9 h 30"/>
                  <a:gd name="T12" fmla="*/ 16 w 229"/>
                  <a:gd name="T13" fmla="*/ 9 h 30"/>
                  <a:gd name="T14" fmla="*/ 212 w 229"/>
                  <a:gd name="T15" fmla="*/ 30 h 30"/>
                  <a:gd name="T16" fmla="*/ 16 w 229"/>
                  <a:gd name="T17" fmla="*/ 30 h 30"/>
                  <a:gd name="T18" fmla="*/ 0 w 229"/>
                  <a:gd name="T19" fmla="*/ 15 h 30"/>
                  <a:gd name="T20" fmla="*/ 16 w 229"/>
                  <a:gd name="T21" fmla="*/ 0 h 30"/>
                  <a:gd name="T22" fmla="*/ 212 w 229"/>
                  <a:gd name="T23" fmla="*/ 0 h 30"/>
                  <a:gd name="T24" fmla="*/ 229 w 229"/>
                  <a:gd name="T25" fmla="*/ 15 h 30"/>
                  <a:gd name="T26" fmla="*/ 212 w 229"/>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30">
                    <a:moveTo>
                      <a:pt x="16" y="9"/>
                    </a:moveTo>
                    <a:cubicBezTo>
                      <a:pt x="12" y="9"/>
                      <a:pt x="8" y="12"/>
                      <a:pt x="8" y="15"/>
                    </a:cubicBezTo>
                    <a:cubicBezTo>
                      <a:pt x="8" y="19"/>
                      <a:pt x="12" y="21"/>
                      <a:pt x="16" y="21"/>
                    </a:cubicBezTo>
                    <a:cubicBezTo>
                      <a:pt x="212" y="21"/>
                      <a:pt x="212" y="21"/>
                      <a:pt x="212" y="21"/>
                    </a:cubicBezTo>
                    <a:cubicBezTo>
                      <a:pt x="217" y="21"/>
                      <a:pt x="220" y="19"/>
                      <a:pt x="220" y="15"/>
                    </a:cubicBezTo>
                    <a:cubicBezTo>
                      <a:pt x="220" y="12"/>
                      <a:pt x="217" y="9"/>
                      <a:pt x="212" y="9"/>
                    </a:cubicBezTo>
                    <a:cubicBezTo>
                      <a:pt x="16" y="9"/>
                      <a:pt x="16" y="9"/>
                      <a:pt x="16" y="9"/>
                    </a:cubicBezTo>
                    <a:close/>
                    <a:moveTo>
                      <a:pt x="212" y="30"/>
                    </a:moveTo>
                    <a:cubicBezTo>
                      <a:pt x="16" y="30"/>
                      <a:pt x="16" y="30"/>
                      <a:pt x="16" y="30"/>
                    </a:cubicBezTo>
                    <a:cubicBezTo>
                      <a:pt x="7" y="30"/>
                      <a:pt x="0" y="23"/>
                      <a:pt x="0" y="15"/>
                    </a:cubicBezTo>
                    <a:cubicBezTo>
                      <a:pt x="0" y="7"/>
                      <a:pt x="7" y="0"/>
                      <a:pt x="16" y="0"/>
                    </a:cubicBezTo>
                    <a:cubicBezTo>
                      <a:pt x="212" y="0"/>
                      <a:pt x="212" y="0"/>
                      <a:pt x="212" y="0"/>
                    </a:cubicBezTo>
                    <a:cubicBezTo>
                      <a:pt x="221" y="0"/>
                      <a:pt x="229" y="7"/>
                      <a:pt x="229" y="15"/>
                    </a:cubicBezTo>
                    <a:cubicBezTo>
                      <a:pt x="229" y="23"/>
                      <a:pt x="221" y="30"/>
                      <a:pt x="212" y="3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95"/>
              <p:cNvSpPr>
                <a:spLocks noEditPoints="1"/>
              </p:cNvSpPr>
              <p:nvPr>
                <p:custDataLst>
                  <p:tags r:id="rId9"/>
                </p:custDataLst>
              </p:nvPr>
            </p:nvSpPr>
            <p:spPr bwMode="auto">
              <a:xfrm>
                <a:off x="5532438" y="4659313"/>
                <a:ext cx="161925" cy="177800"/>
              </a:xfrm>
              <a:custGeom>
                <a:avLst/>
                <a:gdLst>
                  <a:gd name="T0" fmla="*/ 86 w 102"/>
                  <a:gd name="T1" fmla="*/ 48 h 112"/>
                  <a:gd name="T2" fmla="*/ 16 w 102"/>
                  <a:gd name="T3" fmla="*/ 48 h 112"/>
                  <a:gd name="T4" fmla="*/ 16 w 102"/>
                  <a:gd name="T5" fmla="*/ 16 h 112"/>
                  <a:gd name="T6" fmla="*/ 86 w 102"/>
                  <a:gd name="T7" fmla="*/ 16 h 112"/>
                  <a:gd name="T8" fmla="*/ 86 w 102"/>
                  <a:gd name="T9" fmla="*/ 48 h 112"/>
                  <a:gd name="T10" fmla="*/ 86 w 102"/>
                  <a:gd name="T11" fmla="*/ 48 h 112"/>
                  <a:gd name="T12" fmla="*/ 102 w 102"/>
                  <a:gd name="T13" fmla="*/ 0 h 112"/>
                  <a:gd name="T14" fmla="*/ 16 w 102"/>
                  <a:gd name="T15" fmla="*/ 0 h 112"/>
                  <a:gd name="T16" fmla="*/ 0 w 102"/>
                  <a:gd name="T17" fmla="*/ 0 h 112"/>
                  <a:gd name="T18" fmla="*/ 0 w 102"/>
                  <a:gd name="T19" fmla="*/ 64 h 112"/>
                  <a:gd name="T20" fmla="*/ 0 w 102"/>
                  <a:gd name="T21" fmla="*/ 112 h 112"/>
                  <a:gd name="T22" fmla="*/ 16 w 102"/>
                  <a:gd name="T23" fmla="*/ 112 h 112"/>
                  <a:gd name="T24" fmla="*/ 16 w 102"/>
                  <a:gd name="T25" fmla="*/ 64 h 112"/>
                  <a:gd name="T26" fmla="*/ 102 w 102"/>
                  <a:gd name="T27" fmla="*/ 64 h 112"/>
                  <a:gd name="T28" fmla="*/ 102 w 102"/>
                  <a:gd name="T29" fmla="*/ 0 h 112"/>
                  <a:gd name="T30" fmla="*/ 102 w 102"/>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12">
                    <a:moveTo>
                      <a:pt x="86" y="48"/>
                    </a:moveTo>
                    <a:lnTo>
                      <a:pt x="16" y="48"/>
                    </a:lnTo>
                    <a:lnTo>
                      <a:pt x="16" y="16"/>
                    </a:lnTo>
                    <a:lnTo>
                      <a:pt x="86" y="16"/>
                    </a:lnTo>
                    <a:lnTo>
                      <a:pt x="86" y="48"/>
                    </a:lnTo>
                    <a:lnTo>
                      <a:pt x="86" y="48"/>
                    </a:lnTo>
                    <a:close/>
                    <a:moveTo>
                      <a:pt x="102" y="0"/>
                    </a:moveTo>
                    <a:lnTo>
                      <a:pt x="16" y="0"/>
                    </a:lnTo>
                    <a:lnTo>
                      <a:pt x="0" y="0"/>
                    </a:lnTo>
                    <a:lnTo>
                      <a:pt x="0" y="64"/>
                    </a:lnTo>
                    <a:lnTo>
                      <a:pt x="0" y="112"/>
                    </a:lnTo>
                    <a:lnTo>
                      <a:pt x="16" y="112"/>
                    </a:lnTo>
                    <a:lnTo>
                      <a:pt x="16" y="64"/>
                    </a:lnTo>
                    <a:lnTo>
                      <a:pt x="102" y="64"/>
                    </a:lnTo>
                    <a:lnTo>
                      <a:pt x="102" y="0"/>
                    </a:lnTo>
                    <a:lnTo>
                      <a:pt x="102" y="0"/>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96"/>
              <p:cNvSpPr>
                <a:spLocks noEditPoints="1"/>
              </p:cNvSpPr>
              <p:nvPr>
                <p:custDataLst>
                  <p:tags r:id="rId10"/>
                </p:custDataLst>
              </p:nvPr>
            </p:nvSpPr>
            <p:spPr bwMode="auto">
              <a:xfrm>
                <a:off x="5175250" y="4837113"/>
                <a:ext cx="728663" cy="258763"/>
              </a:xfrm>
              <a:custGeom>
                <a:avLst/>
                <a:gdLst>
                  <a:gd name="T0" fmla="*/ 212 w 229"/>
                  <a:gd name="T1" fmla="*/ 72 h 81"/>
                  <a:gd name="T2" fmla="*/ 16 w 229"/>
                  <a:gd name="T3" fmla="*/ 72 h 81"/>
                  <a:gd name="T4" fmla="*/ 8 w 229"/>
                  <a:gd name="T5" fmla="*/ 66 h 81"/>
                  <a:gd name="T6" fmla="*/ 16 w 229"/>
                  <a:gd name="T7" fmla="*/ 60 h 81"/>
                  <a:gd name="T8" fmla="*/ 212 w 229"/>
                  <a:gd name="T9" fmla="*/ 60 h 81"/>
                  <a:gd name="T10" fmla="*/ 220 w 229"/>
                  <a:gd name="T11" fmla="*/ 66 h 81"/>
                  <a:gd name="T12" fmla="*/ 212 w 229"/>
                  <a:gd name="T13" fmla="*/ 72 h 81"/>
                  <a:gd name="T14" fmla="*/ 116 w 229"/>
                  <a:gd name="T15" fmla="*/ 8 h 81"/>
                  <a:gd name="T16" fmla="*/ 196 w 229"/>
                  <a:gd name="T17" fmla="*/ 51 h 81"/>
                  <a:gd name="T18" fmla="*/ 36 w 229"/>
                  <a:gd name="T19" fmla="*/ 51 h 81"/>
                  <a:gd name="T20" fmla="*/ 116 w 229"/>
                  <a:gd name="T21" fmla="*/ 8 h 81"/>
                  <a:gd name="T22" fmla="*/ 212 w 229"/>
                  <a:gd name="T23" fmla="*/ 51 h 81"/>
                  <a:gd name="T24" fmla="*/ 205 w 229"/>
                  <a:gd name="T25" fmla="*/ 51 h 81"/>
                  <a:gd name="T26" fmla="*/ 116 w 229"/>
                  <a:gd name="T27" fmla="*/ 0 h 81"/>
                  <a:gd name="T28" fmla="*/ 27 w 229"/>
                  <a:gd name="T29" fmla="*/ 51 h 81"/>
                  <a:gd name="T30" fmla="*/ 16 w 229"/>
                  <a:gd name="T31" fmla="*/ 51 h 81"/>
                  <a:gd name="T32" fmla="*/ 0 w 229"/>
                  <a:gd name="T33" fmla="*/ 66 h 81"/>
                  <a:gd name="T34" fmla="*/ 16 w 229"/>
                  <a:gd name="T35" fmla="*/ 81 h 81"/>
                  <a:gd name="T36" fmla="*/ 212 w 229"/>
                  <a:gd name="T37" fmla="*/ 81 h 81"/>
                  <a:gd name="T38" fmla="*/ 229 w 229"/>
                  <a:gd name="T39" fmla="*/ 66 h 81"/>
                  <a:gd name="T40" fmla="*/ 212 w 229"/>
                  <a:gd name="T41" fmla="*/ 5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81">
                    <a:moveTo>
                      <a:pt x="212" y="72"/>
                    </a:moveTo>
                    <a:cubicBezTo>
                      <a:pt x="16" y="72"/>
                      <a:pt x="16" y="72"/>
                      <a:pt x="16" y="72"/>
                    </a:cubicBezTo>
                    <a:cubicBezTo>
                      <a:pt x="12" y="72"/>
                      <a:pt x="8" y="69"/>
                      <a:pt x="8" y="66"/>
                    </a:cubicBezTo>
                    <a:cubicBezTo>
                      <a:pt x="8" y="62"/>
                      <a:pt x="12" y="60"/>
                      <a:pt x="16" y="60"/>
                    </a:cubicBezTo>
                    <a:cubicBezTo>
                      <a:pt x="212" y="60"/>
                      <a:pt x="212" y="60"/>
                      <a:pt x="212" y="60"/>
                    </a:cubicBezTo>
                    <a:cubicBezTo>
                      <a:pt x="217" y="60"/>
                      <a:pt x="220" y="62"/>
                      <a:pt x="220" y="66"/>
                    </a:cubicBezTo>
                    <a:cubicBezTo>
                      <a:pt x="220" y="69"/>
                      <a:pt x="217" y="72"/>
                      <a:pt x="212" y="72"/>
                    </a:cubicBezTo>
                    <a:close/>
                    <a:moveTo>
                      <a:pt x="116" y="8"/>
                    </a:moveTo>
                    <a:cubicBezTo>
                      <a:pt x="150" y="8"/>
                      <a:pt x="181" y="25"/>
                      <a:pt x="196" y="51"/>
                    </a:cubicBezTo>
                    <a:cubicBezTo>
                      <a:pt x="36" y="51"/>
                      <a:pt x="36" y="51"/>
                      <a:pt x="36" y="51"/>
                    </a:cubicBezTo>
                    <a:cubicBezTo>
                      <a:pt x="51" y="25"/>
                      <a:pt x="82" y="8"/>
                      <a:pt x="116" y="8"/>
                    </a:cubicBezTo>
                    <a:close/>
                    <a:moveTo>
                      <a:pt x="212" y="51"/>
                    </a:moveTo>
                    <a:cubicBezTo>
                      <a:pt x="205" y="51"/>
                      <a:pt x="205" y="51"/>
                      <a:pt x="205" y="51"/>
                    </a:cubicBezTo>
                    <a:cubicBezTo>
                      <a:pt x="190" y="20"/>
                      <a:pt x="155" y="0"/>
                      <a:pt x="116" y="0"/>
                    </a:cubicBezTo>
                    <a:cubicBezTo>
                      <a:pt x="78" y="0"/>
                      <a:pt x="42" y="20"/>
                      <a:pt x="27" y="51"/>
                    </a:cubicBezTo>
                    <a:cubicBezTo>
                      <a:pt x="16" y="51"/>
                      <a:pt x="16" y="51"/>
                      <a:pt x="16" y="51"/>
                    </a:cubicBezTo>
                    <a:cubicBezTo>
                      <a:pt x="7" y="51"/>
                      <a:pt x="0" y="58"/>
                      <a:pt x="0" y="66"/>
                    </a:cubicBezTo>
                    <a:cubicBezTo>
                      <a:pt x="0" y="74"/>
                      <a:pt x="7" y="81"/>
                      <a:pt x="16" y="81"/>
                    </a:cubicBezTo>
                    <a:cubicBezTo>
                      <a:pt x="212" y="81"/>
                      <a:pt x="212" y="81"/>
                      <a:pt x="212" y="81"/>
                    </a:cubicBezTo>
                    <a:cubicBezTo>
                      <a:pt x="221" y="81"/>
                      <a:pt x="229" y="74"/>
                      <a:pt x="229" y="66"/>
                    </a:cubicBezTo>
                    <a:cubicBezTo>
                      <a:pt x="229" y="58"/>
                      <a:pt x="221" y="51"/>
                      <a:pt x="212" y="51"/>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70" name="Group 69"/>
            <p:cNvGrpSpPr/>
            <p:nvPr/>
          </p:nvGrpSpPr>
          <p:grpSpPr>
            <a:xfrm>
              <a:off x="5464933" y="3424305"/>
              <a:ext cx="458228" cy="458226"/>
              <a:chOff x="1538072" y="3974412"/>
              <a:chExt cx="586604" cy="586602"/>
            </a:xfrm>
          </p:grpSpPr>
          <p:sp>
            <p:nvSpPr>
              <p:cNvPr id="72" name="Oval 71"/>
              <p:cNvSpPr/>
              <p:nvPr/>
            </p:nvSpPr>
            <p:spPr>
              <a:xfrm>
                <a:off x="1538072" y="3974412"/>
                <a:ext cx="586604" cy="586602"/>
              </a:xfrm>
              <a:prstGeom prst="ellipse">
                <a:avLst/>
              </a:prstGeom>
              <a:solidFill>
                <a:srgbClr val="FFFFFF"/>
              </a:solidFill>
              <a:ln w="38100" cmpd="sng">
                <a:solidFill>
                  <a:srgbClr val="00A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73" name="TextBox 72"/>
              <p:cNvSpPr txBox="1"/>
              <p:nvPr/>
            </p:nvSpPr>
            <p:spPr>
              <a:xfrm>
                <a:off x="1638555" y="4025242"/>
                <a:ext cx="331466" cy="472804"/>
              </a:xfrm>
              <a:prstGeom prst="rect">
                <a:avLst/>
              </a:prstGeom>
              <a:noFill/>
              <a:ln>
                <a:noFill/>
              </a:ln>
            </p:spPr>
            <p:txBody>
              <a:bodyPr wrap="square" rtlCol="0">
                <a:spAutoFit/>
              </a:bodyPr>
              <a:lstStyle/>
              <a:p>
                <a:pPr algn="ctr">
                  <a:spcAft>
                    <a:spcPts val="400"/>
                  </a:spcAft>
                  <a:buClr>
                    <a:schemeClr val="accent3"/>
                  </a:buClr>
                </a:pPr>
                <a:r>
                  <a:rPr lang="en-US" b="1" dirty="0" smtClean="0">
                    <a:solidFill>
                      <a:schemeClr val="accent3"/>
                    </a:solidFill>
                  </a:rPr>
                  <a:t>3</a:t>
                </a:r>
              </a:p>
            </p:txBody>
          </p:sp>
        </p:grpSp>
        <p:sp>
          <p:nvSpPr>
            <p:cNvPr id="71" name="Rectangle 70"/>
            <p:cNvSpPr/>
            <p:nvPr/>
          </p:nvSpPr>
          <p:spPr>
            <a:xfrm>
              <a:off x="4761234" y="4077889"/>
              <a:ext cx="1865626" cy="738664"/>
            </a:xfrm>
            <a:prstGeom prst="rect">
              <a:avLst/>
            </a:prstGeom>
          </p:spPr>
          <p:txBody>
            <a:bodyPr wrap="square">
              <a:spAutoFit/>
            </a:bodyPr>
            <a:lstStyle/>
            <a:p>
              <a:pPr algn="ctr">
                <a:spcBef>
                  <a:spcPts val="1560"/>
                </a:spcBef>
                <a:buClr>
                  <a:srgbClr val="003DA1"/>
                </a:buClr>
                <a:buSzPct val="100000"/>
              </a:pPr>
              <a:r>
                <a:rPr lang="en-US" sz="1400" b="1" dirty="0">
                  <a:solidFill>
                    <a:schemeClr val="accent1"/>
                  </a:solidFill>
                  <a:latin typeface="Arial" panose="020B0604020202020204" pitchFamily="34" charset="0"/>
                  <a:cs typeface="Arial" panose="020B0604020202020204" pitchFamily="34" charset="0"/>
                </a:rPr>
                <a:t>Maximize </a:t>
              </a:r>
              <a:r>
                <a:rPr lang="en-US" sz="1400" b="1" dirty="0" smtClean="0">
                  <a:solidFill>
                    <a:schemeClr val="accent1"/>
                  </a:solidFill>
                  <a:latin typeface="Arial" panose="020B0604020202020204" pitchFamily="34" charset="0"/>
                  <a:cs typeface="Arial" panose="020B0604020202020204" pitchFamily="34" charset="0"/>
                </a:rPr>
                <a:t/>
              </a:r>
              <a:br>
                <a:rPr lang="en-US" sz="1400" b="1" dirty="0" smtClean="0">
                  <a:solidFill>
                    <a:schemeClr val="accent1"/>
                  </a:solidFill>
                  <a:latin typeface="Arial" panose="020B0604020202020204" pitchFamily="34" charset="0"/>
                  <a:cs typeface="Arial" panose="020B0604020202020204" pitchFamily="34" charset="0"/>
                </a:rPr>
              </a:br>
              <a:r>
                <a:rPr lang="en-US" sz="1400" b="1" dirty="0" smtClean="0">
                  <a:solidFill>
                    <a:schemeClr val="accent1"/>
                  </a:solidFill>
                  <a:latin typeface="Arial" panose="020B0604020202020204" pitchFamily="34" charset="0"/>
                  <a:cs typeface="Arial" panose="020B0604020202020204" pitchFamily="34" charset="0"/>
                </a:rPr>
                <a:t>tax-savings </a:t>
              </a:r>
              <a:r>
                <a:rPr lang="en-US" sz="1400" b="1" dirty="0">
                  <a:solidFill>
                    <a:schemeClr val="accent1"/>
                  </a:solidFill>
                  <a:latin typeface="Arial" panose="020B0604020202020204" pitchFamily="34" charset="0"/>
                  <a:cs typeface="Arial" panose="020B0604020202020204" pitchFamily="34" charset="0"/>
                </a:rPr>
                <a:t>opportunities.</a:t>
              </a:r>
            </a:p>
          </p:txBody>
        </p:sp>
      </p:grpSp>
      <p:grpSp>
        <p:nvGrpSpPr>
          <p:cNvPr id="124" name="Group 123"/>
          <p:cNvGrpSpPr/>
          <p:nvPr/>
        </p:nvGrpSpPr>
        <p:grpSpPr>
          <a:xfrm>
            <a:off x="6821174" y="2567409"/>
            <a:ext cx="1865626" cy="2249144"/>
            <a:chOff x="6821174" y="2567409"/>
            <a:chExt cx="1865626" cy="2249144"/>
          </a:xfrm>
        </p:grpSpPr>
        <p:grpSp>
          <p:nvGrpSpPr>
            <p:cNvPr id="117" name="Group 74"/>
            <p:cNvGrpSpPr>
              <a:grpSpLocks noChangeAspect="1"/>
            </p:cNvGrpSpPr>
            <p:nvPr/>
          </p:nvGrpSpPr>
          <p:grpSpPr bwMode="auto">
            <a:xfrm>
              <a:off x="7126143" y="2567409"/>
              <a:ext cx="1255689" cy="1010678"/>
              <a:chOff x="611" y="2619"/>
              <a:chExt cx="738" cy="594"/>
            </a:xfrm>
            <a:solidFill>
              <a:srgbClr val="003DA1"/>
            </a:solidFill>
          </p:grpSpPr>
          <p:sp>
            <p:nvSpPr>
              <p:cNvPr id="118" name="Freeform 75"/>
              <p:cNvSpPr>
                <a:spLocks noEditPoints="1"/>
              </p:cNvSpPr>
              <p:nvPr/>
            </p:nvSpPr>
            <p:spPr bwMode="auto">
              <a:xfrm>
                <a:off x="611" y="2619"/>
                <a:ext cx="738" cy="594"/>
              </a:xfrm>
              <a:custGeom>
                <a:avLst/>
                <a:gdLst>
                  <a:gd name="T0" fmla="*/ 251 w 299"/>
                  <a:gd name="T1" fmla="*/ 132 h 239"/>
                  <a:gd name="T2" fmla="*/ 231 w 299"/>
                  <a:gd name="T3" fmla="*/ 152 h 239"/>
                  <a:gd name="T4" fmla="*/ 182 w 299"/>
                  <a:gd name="T5" fmla="*/ 224 h 239"/>
                  <a:gd name="T6" fmla="*/ 178 w 299"/>
                  <a:gd name="T7" fmla="*/ 182 h 239"/>
                  <a:gd name="T8" fmla="*/ 133 w 299"/>
                  <a:gd name="T9" fmla="*/ 184 h 239"/>
                  <a:gd name="T10" fmla="*/ 122 w 299"/>
                  <a:gd name="T11" fmla="*/ 190 h 239"/>
                  <a:gd name="T12" fmla="*/ 109 w 299"/>
                  <a:gd name="T13" fmla="*/ 223 h 239"/>
                  <a:gd name="T14" fmla="*/ 77 w 299"/>
                  <a:gd name="T15" fmla="*/ 169 h 239"/>
                  <a:gd name="T16" fmla="*/ 76 w 299"/>
                  <a:gd name="T17" fmla="*/ 166 h 239"/>
                  <a:gd name="T18" fmla="*/ 74 w 299"/>
                  <a:gd name="T19" fmla="*/ 164 h 239"/>
                  <a:gd name="T20" fmla="*/ 71 w 299"/>
                  <a:gd name="T21" fmla="*/ 163 h 239"/>
                  <a:gd name="T22" fmla="*/ 14 w 299"/>
                  <a:gd name="T23" fmla="*/ 134 h 239"/>
                  <a:gd name="T24" fmla="*/ 18 w 299"/>
                  <a:gd name="T25" fmla="*/ 111 h 239"/>
                  <a:gd name="T26" fmla="*/ 74 w 299"/>
                  <a:gd name="T27" fmla="*/ 75 h 239"/>
                  <a:gd name="T28" fmla="*/ 84 w 299"/>
                  <a:gd name="T29" fmla="*/ 62 h 239"/>
                  <a:gd name="T30" fmla="*/ 112 w 299"/>
                  <a:gd name="T31" fmla="*/ 35 h 239"/>
                  <a:gd name="T32" fmla="*/ 152 w 299"/>
                  <a:gd name="T33" fmla="*/ 33 h 239"/>
                  <a:gd name="T34" fmla="*/ 247 w 299"/>
                  <a:gd name="T35" fmla="*/ 110 h 239"/>
                  <a:gd name="T36" fmla="*/ 281 w 299"/>
                  <a:gd name="T37" fmla="*/ 108 h 239"/>
                  <a:gd name="T38" fmla="*/ 295 w 299"/>
                  <a:gd name="T39" fmla="*/ 87 h 239"/>
                  <a:gd name="T40" fmla="*/ 287 w 299"/>
                  <a:gd name="T41" fmla="*/ 88 h 239"/>
                  <a:gd name="T42" fmla="*/ 152 w 299"/>
                  <a:gd name="T43" fmla="*/ 18 h 239"/>
                  <a:gd name="T44" fmla="*/ 60 w 299"/>
                  <a:gd name="T45" fmla="*/ 9 h 239"/>
                  <a:gd name="T46" fmla="*/ 68 w 299"/>
                  <a:gd name="T47" fmla="*/ 61 h 239"/>
                  <a:gd name="T48" fmla="*/ 45 w 299"/>
                  <a:gd name="T49" fmla="*/ 82 h 239"/>
                  <a:gd name="T50" fmla="*/ 0 w 299"/>
                  <a:gd name="T51" fmla="*/ 110 h 239"/>
                  <a:gd name="T52" fmla="*/ 1 w 299"/>
                  <a:gd name="T53" fmla="*/ 141 h 239"/>
                  <a:gd name="T54" fmla="*/ 101 w 299"/>
                  <a:gd name="T55" fmla="*/ 236 h 239"/>
                  <a:gd name="T56" fmla="*/ 129 w 299"/>
                  <a:gd name="T57" fmla="*/ 238 h 239"/>
                  <a:gd name="T58" fmla="*/ 137 w 299"/>
                  <a:gd name="T59" fmla="*/ 202 h 239"/>
                  <a:gd name="T60" fmla="*/ 167 w 299"/>
                  <a:gd name="T61" fmla="*/ 231 h 239"/>
                  <a:gd name="T62" fmla="*/ 198 w 299"/>
                  <a:gd name="T63" fmla="*/ 239 h 239"/>
                  <a:gd name="T64" fmla="*/ 246 w 299"/>
                  <a:gd name="T65" fmla="*/ 156 h 239"/>
                  <a:gd name="T66" fmla="*/ 255 w 299"/>
                  <a:gd name="T67" fmla="*/ 146 h 239"/>
                  <a:gd name="T68" fmla="*/ 295 w 299"/>
                  <a:gd name="T69" fmla="*/ 8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239">
                    <a:moveTo>
                      <a:pt x="251" y="132"/>
                    </a:moveTo>
                    <a:lnTo>
                      <a:pt x="251" y="132"/>
                    </a:lnTo>
                    <a:cubicBezTo>
                      <a:pt x="241" y="135"/>
                      <a:pt x="235" y="140"/>
                      <a:pt x="232" y="148"/>
                    </a:cubicBezTo>
                    <a:lnTo>
                      <a:pt x="231" y="152"/>
                    </a:lnTo>
                    <a:cubicBezTo>
                      <a:pt x="231" y="153"/>
                      <a:pt x="218" y="199"/>
                      <a:pt x="195" y="224"/>
                    </a:cubicBezTo>
                    <a:lnTo>
                      <a:pt x="182" y="224"/>
                    </a:lnTo>
                    <a:lnTo>
                      <a:pt x="182" y="189"/>
                    </a:lnTo>
                    <a:cubicBezTo>
                      <a:pt x="182" y="186"/>
                      <a:pt x="180" y="183"/>
                      <a:pt x="178" y="182"/>
                    </a:cubicBezTo>
                    <a:cubicBezTo>
                      <a:pt x="175" y="181"/>
                      <a:pt x="172" y="181"/>
                      <a:pt x="170" y="183"/>
                    </a:cubicBezTo>
                    <a:cubicBezTo>
                      <a:pt x="169" y="183"/>
                      <a:pt x="153" y="196"/>
                      <a:pt x="133" y="184"/>
                    </a:cubicBezTo>
                    <a:cubicBezTo>
                      <a:pt x="131" y="182"/>
                      <a:pt x="128" y="182"/>
                      <a:pt x="126" y="183"/>
                    </a:cubicBezTo>
                    <a:cubicBezTo>
                      <a:pt x="123" y="185"/>
                      <a:pt x="122" y="187"/>
                      <a:pt x="122" y="190"/>
                    </a:cubicBezTo>
                    <a:lnTo>
                      <a:pt x="122" y="223"/>
                    </a:lnTo>
                    <a:lnTo>
                      <a:pt x="109" y="223"/>
                    </a:lnTo>
                    <a:cubicBezTo>
                      <a:pt x="96" y="210"/>
                      <a:pt x="84" y="190"/>
                      <a:pt x="77" y="169"/>
                    </a:cubicBezTo>
                    <a:cubicBezTo>
                      <a:pt x="77" y="169"/>
                      <a:pt x="77" y="169"/>
                      <a:pt x="77" y="169"/>
                    </a:cubicBezTo>
                    <a:cubicBezTo>
                      <a:pt x="77" y="168"/>
                      <a:pt x="77" y="167"/>
                      <a:pt x="76" y="167"/>
                    </a:cubicBezTo>
                    <a:cubicBezTo>
                      <a:pt x="76" y="167"/>
                      <a:pt x="76" y="166"/>
                      <a:pt x="76" y="166"/>
                    </a:cubicBezTo>
                    <a:cubicBezTo>
                      <a:pt x="76" y="166"/>
                      <a:pt x="75" y="165"/>
                      <a:pt x="75" y="165"/>
                    </a:cubicBezTo>
                    <a:cubicBezTo>
                      <a:pt x="74" y="165"/>
                      <a:pt x="74" y="164"/>
                      <a:pt x="74" y="164"/>
                    </a:cubicBezTo>
                    <a:cubicBezTo>
                      <a:pt x="73" y="164"/>
                      <a:pt x="73" y="164"/>
                      <a:pt x="73" y="164"/>
                    </a:cubicBezTo>
                    <a:cubicBezTo>
                      <a:pt x="72" y="164"/>
                      <a:pt x="71" y="164"/>
                      <a:pt x="71" y="163"/>
                    </a:cubicBezTo>
                    <a:cubicBezTo>
                      <a:pt x="71" y="163"/>
                      <a:pt x="71" y="163"/>
                      <a:pt x="71" y="163"/>
                    </a:cubicBezTo>
                    <a:cubicBezTo>
                      <a:pt x="39" y="162"/>
                      <a:pt x="20" y="140"/>
                      <a:pt x="14" y="134"/>
                    </a:cubicBezTo>
                    <a:lnTo>
                      <a:pt x="14" y="111"/>
                    </a:lnTo>
                    <a:cubicBezTo>
                      <a:pt x="15" y="111"/>
                      <a:pt x="16" y="111"/>
                      <a:pt x="18" y="111"/>
                    </a:cubicBezTo>
                    <a:cubicBezTo>
                      <a:pt x="40" y="111"/>
                      <a:pt x="49" y="101"/>
                      <a:pt x="56" y="91"/>
                    </a:cubicBezTo>
                    <a:cubicBezTo>
                      <a:pt x="62" y="84"/>
                      <a:pt x="68" y="79"/>
                      <a:pt x="74" y="75"/>
                    </a:cubicBezTo>
                    <a:lnTo>
                      <a:pt x="81" y="70"/>
                    </a:lnTo>
                    <a:cubicBezTo>
                      <a:pt x="84" y="69"/>
                      <a:pt x="85" y="65"/>
                      <a:pt x="84" y="62"/>
                    </a:cubicBezTo>
                    <a:lnTo>
                      <a:pt x="72" y="22"/>
                    </a:lnTo>
                    <a:cubicBezTo>
                      <a:pt x="100" y="16"/>
                      <a:pt x="112" y="34"/>
                      <a:pt x="112" y="35"/>
                    </a:cubicBezTo>
                    <a:cubicBezTo>
                      <a:pt x="114" y="38"/>
                      <a:pt x="118" y="39"/>
                      <a:pt x="121" y="38"/>
                    </a:cubicBezTo>
                    <a:cubicBezTo>
                      <a:pt x="131" y="35"/>
                      <a:pt x="142" y="33"/>
                      <a:pt x="152" y="33"/>
                    </a:cubicBezTo>
                    <a:cubicBezTo>
                      <a:pt x="196" y="33"/>
                      <a:pt x="233" y="63"/>
                      <a:pt x="241" y="104"/>
                    </a:cubicBezTo>
                    <a:cubicBezTo>
                      <a:pt x="241" y="107"/>
                      <a:pt x="244" y="110"/>
                      <a:pt x="247" y="110"/>
                    </a:cubicBezTo>
                    <a:cubicBezTo>
                      <a:pt x="248" y="110"/>
                      <a:pt x="248" y="110"/>
                      <a:pt x="248" y="111"/>
                    </a:cubicBezTo>
                    <a:cubicBezTo>
                      <a:pt x="249" y="111"/>
                      <a:pt x="265" y="112"/>
                      <a:pt x="281" y="108"/>
                    </a:cubicBezTo>
                    <a:cubicBezTo>
                      <a:pt x="277" y="116"/>
                      <a:pt x="269" y="127"/>
                      <a:pt x="251" y="132"/>
                    </a:cubicBezTo>
                    <a:close/>
                    <a:moveTo>
                      <a:pt x="295" y="87"/>
                    </a:moveTo>
                    <a:lnTo>
                      <a:pt x="295" y="87"/>
                    </a:lnTo>
                    <a:cubicBezTo>
                      <a:pt x="292" y="86"/>
                      <a:pt x="289" y="87"/>
                      <a:pt x="287" y="88"/>
                    </a:cubicBezTo>
                    <a:cubicBezTo>
                      <a:pt x="277" y="96"/>
                      <a:pt x="261" y="96"/>
                      <a:pt x="254" y="96"/>
                    </a:cubicBezTo>
                    <a:cubicBezTo>
                      <a:pt x="243" y="50"/>
                      <a:pt x="201" y="18"/>
                      <a:pt x="152" y="18"/>
                    </a:cubicBezTo>
                    <a:cubicBezTo>
                      <a:pt x="142" y="18"/>
                      <a:pt x="132" y="19"/>
                      <a:pt x="122" y="22"/>
                    </a:cubicBezTo>
                    <a:cubicBezTo>
                      <a:pt x="112" y="11"/>
                      <a:pt x="91" y="0"/>
                      <a:pt x="60" y="9"/>
                    </a:cubicBezTo>
                    <a:cubicBezTo>
                      <a:pt x="56" y="11"/>
                      <a:pt x="54" y="15"/>
                      <a:pt x="55" y="19"/>
                    </a:cubicBezTo>
                    <a:lnTo>
                      <a:pt x="68" y="61"/>
                    </a:lnTo>
                    <a:lnTo>
                      <a:pt x="66" y="62"/>
                    </a:lnTo>
                    <a:cubicBezTo>
                      <a:pt x="58" y="67"/>
                      <a:pt x="51" y="74"/>
                      <a:pt x="45" y="82"/>
                    </a:cubicBezTo>
                    <a:cubicBezTo>
                      <a:pt x="38" y="91"/>
                      <a:pt x="33" y="96"/>
                      <a:pt x="18" y="96"/>
                    </a:cubicBezTo>
                    <a:cubicBezTo>
                      <a:pt x="4" y="96"/>
                      <a:pt x="0" y="103"/>
                      <a:pt x="0" y="110"/>
                    </a:cubicBezTo>
                    <a:lnTo>
                      <a:pt x="0" y="137"/>
                    </a:lnTo>
                    <a:cubicBezTo>
                      <a:pt x="0" y="138"/>
                      <a:pt x="0" y="140"/>
                      <a:pt x="1" y="141"/>
                    </a:cubicBezTo>
                    <a:cubicBezTo>
                      <a:pt x="2" y="142"/>
                      <a:pt x="24" y="173"/>
                      <a:pt x="65" y="178"/>
                    </a:cubicBezTo>
                    <a:cubicBezTo>
                      <a:pt x="70" y="192"/>
                      <a:pt x="81" y="217"/>
                      <a:pt x="101" y="236"/>
                    </a:cubicBezTo>
                    <a:cubicBezTo>
                      <a:pt x="102" y="238"/>
                      <a:pt x="104" y="238"/>
                      <a:pt x="106" y="238"/>
                    </a:cubicBezTo>
                    <a:lnTo>
                      <a:pt x="129" y="238"/>
                    </a:lnTo>
                    <a:cubicBezTo>
                      <a:pt x="133" y="238"/>
                      <a:pt x="137" y="235"/>
                      <a:pt x="137" y="231"/>
                    </a:cubicBezTo>
                    <a:lnTo>
                      <a:pt x="137" y="202"/>
                    </a:lnTo>
                    <a:cubicBezTo>
                      <a:pt x="148" y="206"/>
                      <a:pt x="159" y="204"/>
                      <a:pt x="167" y="201"/>
                    </a:cubicBezTo>
                    <a:lnTo>
                      <a:pt x="167" y="231"/>
                    </a:lnTo>
                    <a:cubicBezTo>
                      <a:pt x="167" y="235"/>
                      <a:pt x="170" y="239"/>
                      <a:pt x="174" y="239"/>
                    </a:cubicBezTo>
                    <a:lnTo>
                      <a:pt x="198" y="239"/>
                    </a:lnTo>
                    <a:cubicBezTo>
                      <a:pt x="200" y="239"/>
                      <a:pt x="202" y="238"/>
                      <a:pt x="203" y="236"/>
                    </a:cubicBezTo>
                    <a:cubicBezTo>
                      <a:pt x="231" y="210"/>
                      <a:pt x="245" y="158"/>
                      <a:pt x="246" y="156"/>
                    </a:cubicBezTo>
                    <a:lnTo>
                      <a:pt x="247" y="152"/>
                    </a:lnTo>
                    <a:cubicBezTo>
                      <a:pt x="247" y="151"/>
                      <a:pt x="248" y="148"/>
                      <a:pt x="255" y="146"/>
                    </a:cubicBezTo>
                    <a:cubicBezTo>
                      <a:pt x="290" y="136"/>
                      <a:pt x="299" y="108"/>
                      <a:pt x="299" y="94"/>
                    </a:cubicBezTo>
                    <a:cubicBezTo>
                      <a:pt x="299" y="91"/>
                      <a:pt x="297" y="89"/>
                      <a:pt x="295" y="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76"/>
              <p:cNvSpPr>
                <a:spLocks/>
              </p:cNvSpPr>
              <p:nvPr/>
            </p:nvSpPr>
            <p:spPr bwMode="auto">
              <a:xfrm>
                <a:off x="895" y="2738"/>
                <a:ext cx="183" cy="80"/>
              </a:xfrm>
              <a:custGeom>
                <a:avLst/>
                <a:gdLst>
                  <a:gd name="T0" fmla="*/ 4 w 74"/>
                  <a:gd name="T1" fmla="*/ 14 h 32"/>
                  <a:gd name="T2" fmla="*/ 4 w 74"/>
                  <a:gd name="T3" fmla="*/ 14 h 32"/>
                  <a:gd name="T4" fmla="*/ 2 w 74"/>
                  <a:gd name="T5" fmla="*/ 25 h 32"/>
                  <a:gd name="T6" fmla="*/ 13 w 74"/>
                  <a:gd name="T7" fmla="*/ 27 h 32"/>
                  <a:gd name="T8" fmla="*/ 60 w 74"/>
                  <a:gd name="T9" fmla="*/ 30 h 32"/>
                  <a:gd name="T10" fmla="*/ 65 w 74"/>
                  <a:gd name="T11" fmla="*/ 32 h 32"/>
                  <a:gd name="T12" fmla="*/ 71 w 74"/>
                  <a:gd name="T13" fmla="*/ 30 h 32"/>
                  <a:gd name="T14" fmla="*/ 71 w 74"/>
                  <a:gd name="T15" fmla="*/ 19 h 32"/>
                  <a:gd name="T16" fmla="*/ 4 w 74"/>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2">
                    <a:moveTo>
                      <a:pt x="4" y="14"/>
                    </a:moveTo>
                    <a:lnTo>
                      <a:pt x="4" y="14"/>
                    </a:lnTo>
                    <a:cubicBezTo>
                      <a:pt x="1" y="17"/>
                      <a:pt x="0" y="21"/>
                      <a:pt x="2" y="25"/>
                    </a:cubicBezTo>
                    <a:cubicBezTo>
                      <a:pt x="5" y="28"/>
                      <a:pt x="9" y="29"/>
                      <a:pt x="13" y="27"/>
                    </a:cubicBezTo>
                    <a:cubicBezTo>
                      <a:pt x="28" y="16"/>
                      <a:pt x="48" y="18"/>
                      <a:pt x="60" y="30"/>
                    </a:cubicBezTo>
                    <a:cubicBezTo>
                      <a:pt x="61" y="31"/>
                      <a:pt x="63" y="32"/>
                      <a:pt x="65" y="32"/>
                    </a:cubicBezTo>
                    <a:cubicBezTo>
                      <a:pt x="67" y="32"/>
                      <a:pt x="69" y="31"/>
                      <a:pt x="71" y="30"/>
                    </a:cubicBezTo>
                    <a:cubicBezTo>
                      <a:pt x="74" y="27"/>
                      <a:pt x="74" y="22"/>
                      <a:pt x="71" y="19"/>
                    </a:cubicBezTo>
                    <a:cubicBezTo>
                      <a:pt x="53" y="2"/>
                      <a:pt x="25" y="0"/>
                      <a:pt x="4" y="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77"/>
              <p:cNvSpPr>
                <a:spLocks/>
              </p:cNvSpPr>
              <p:nvPr/>
            </p:nvSpPr>
            <p:spPr bwMode="auto">
              <a:xfrm>
                <a:off x="804" y="2865"/>
                <a:ext cx="37" cy="37"/>
              </a:xfrm>
              <a:custGeom>
                <a:avLst/>
                <a:gdLst>
                  <a:gd name="T0" fmla="*/ 7 w 15"/>
                  <a:gd name="T1" fmla="*/ 0 h 15"/>
                  <a:gd name="T2" fmla="*/ 7 w 15"/>
                  <a:gd name="T3" fmla="*/ 0 h 15"/>
                  <a:gd name="T4" fmla="*/ 0 w 15"/>
                  <a:gd name="T5" fmla="*/ 7 h 15"/>
                  <a:gd name="T6" fmla="*/ 7 w 15"/>
                  <a:gd name="T7" fmla="*/ 15 h 15"/>
                  <a:gd name="T8" fmla="*/ 15 w 15"/>
                  <a:gd name="T9" fmla="*/ 7 h 15"/>
                  <a:gd name="T10" fmla="*/ 7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7" y="0"/>
                    </a:moveTo>
                    <a:lnTo>
                      <a:pt x="7" y="0"/>
                    </a:lnTo>
                    <a:cubicBezTo>
                      <a:pt x="3" y="0"/>
                      <a:pt x="0" y="3"/>
                      <a:pt x="0" y="7"/>
                    </a:cubicBezTo>
                    <a:cubicBezTo>
                      <a:pt x="0" y="11"/>
                      <a:pt x="3" y="15"/>
                      <a:pt x="7" y="15"/>
                    </a:cubicBezTo>
                    <a:cubicBezTo>
                      <a:pt x="11" y="15"/>
                      <a:pt x="15" y="11"/>
                      <a:pt x="15" y="7"/>
                    </a:cubicBezTo>
                    <a:cubicBezTo>
                      <a:pt x="15" y="3"/>
                      <a:pt x="11" y="0"/>
                      <a:pt x="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8" name="Group 77"/>
            <p:cNvGrpSpPr/>
            <p:nvPr/>
          </p:nvGrpSpPr>
          <p:grpSpPr>
            <a:xfrm>
              <a:off x="7524873" y="3424305"/>
              <a:ext cx="458228" cy="458226"/>
              <a:chOff x="1538072" y="3974412"/>
              <a:chExt cx="586604" cy="586602"/>
            </a:xfrm>
          </p:grpSpPr>
          <p:sp>
            <p:nvSpPr>
              <p:cNvPr id="80" name="Oval 79"/>
              <p:cNvSpPr/>
              <p:nvPr/>
            </p:nvSpPr>
            <p:spPr>
              <a:xfrm>
                <a:off x="1538072" y="3974412"/>
                <a:ext cx="586604" cy="586602"/>
              </a:xfrm>
              <a:prstGeom prst="ellipse">
                <a:avLst/>
              </a:prstGeom>
              <a:solidFill>
                <a:srgbClr val="FFFFFF"/>
              </a:solidFill>
              <a:ln w="38100" cmpd="sng">
                <a:solidFill>
                  <a:srgbClr val="00A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81" name="TextBox 80"/>
              <p:cNvSpPr txBox="1"/>
              <p:nvPr/>
            </p:nvSpPr>
            <p:spPr>
              <a:xfrm>
                <a:off x="1638555" y="4025242"/>
                <a:ext cx="331466" cy="472804"/>
              </a:xfrm>
              <a:prstGeom prst="rect">
                <a:avLst/>
              </a:prstGeom>
              <a:noFill/>
              <a:ln>
                <a:noFill/>
              </a:ln>
            </p:spPr>
            <p:txBody>
              <a:bodyPr wrap="square" rtlCol="0">
                <a:spAutoFit/>
              </a:bodyPr>
              <a:lstStyle/>
              <a:p>
                <a:pPr algn="ctr">
                  <a:spcAft>
                    <a:spcPts val="400"/>
                  </a:spcAft>
                  <a:buClr>
                    <a:schemeClr val="accent3"/>
                  </a:buClr>
                </a:pPr>
                <a:r>
                  <a:rPr lang="en-US" b="1" dirty="0" smtClean="0">
                    <a:solidFill>
                      <a:schemeClr val="accent3"/>
                    </a:solidFill>
                  </a:rPr>
                  <a:t>4</a:t>
                </a:r>
              </a:p>
            </p:txBody>
          </p:sp>
        </p:grpSp>
        <p:sp>
          <p:nvSpPr>
            <p:cNvPr id="79" name="Rectangle 78"/>
            <p:cNvSpPr/>
            <p:nvPr/>
          </p:nvSpPr>
          <p:spPr>
            <a:xfrm>
              <a:off x="6821174" y="4077889"/>
              <a:ext cx="1865626" cy="738664"/>
            </a:xfrm>
            <a:prstGeom prst="rect">
              <a:avLst/>
            </a:prstGeom>
          </p:spPr>
          <p:txBody>
            <a:bodyPr wrap="square">
              <a:spAutoFit/>
            </a:bodyPr>
            <a:lstStyle/>
            <a:p>
              <a:pPr algn="ctr">
                <a:spcBef>
                  <a:spcPts val="1560"/>
                </a:spcBef>
                <a:buClr>
                  <a:srgbClr val="003DA1"/>
                </a:buClr>
                <a:buSzPct val="100000"/>
              </a:pPr>
              <a:r>
                <a:rPr lang="en-US" sz="1400" b="1" dirty="0">
                  <a:solidFill>
                    <a:schemeClr val="accent1"/>
                  </a:solidFill>
                  <a:latin typeface="Arial" panose="020B0604020202020204" pitchFamily="34" charset="0"/>
                  <a:cs typeface="Arial" panose="020B0604020202020204" pitchFamily="34" charset="0"/>
                </a:rPr>
                <a:t>Save for the future and grow funds income tax</a:t>
              </a:r>
              <a:r>
                <a:rPr lang="en-US" sz="1400" b="1" dirty="0" smtClean="0">
                  <a:solidFill>
                    <a:schemeClr val="accent1"/>
                  </a:solidFill>
                  <a:latin typeface="Arial" panose="020B0604020202020204" pitchFamily="34" charset="0"/>
                  <a:cs typeface="Arial" panose="020B0604020202020204" pitchFamily="34" charset="0"/>
                </a:rPr>
                <a:t>-free</a:t>
              </a:r>
              <a:r>
                <a:rPr lang="en-US" sz="1400" b="1" dirty="0">
                  <a:solidFill>
                    <a:schemeClr val="accent1"/>
                  </a:solidFill>
                  <a:latin typeface="Arial" panose="020B0604020202020204" pitchFamily="34" charset="0"/>
                  <a:cs typeface="Arial" panose="020B0604020202020204" pitchFamily="34" charset="0"/>
                </a:rPr>
                <a:t>.</a:t>
              </a:r>
            </a:p>
          </p:txBody>
        </p:sp>
      </p:grpSp>
      <p:cxnSp>
        <p:nvCxnSpPr>
          <p:cNvPr id="85" name="Straight Connector 84"/>
          <p:cNvCxnSpPr/>
          <p:nvPr/>
        </p:nvCxnSpPr>
        <p:spPr>
          <a:xfrm>
            <a:off x="4664076" y="2235377"/>
            <a:ext cx="0" cy="3073047"/>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724018" y="2235377"/>
            <a:ext cx="0" cy="3073047"/>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8</a:t>
            </a:fld>
            <a:endParaRPr lang="en-US" dirty="0"/>
          </a:p>
        </p:txBody>
      </p:sp>
    </p:spTree>
    <p:extLst>
      <p:ext uri="{BB962C8B-B14F-4D97-AF65-F5344CB8AC3E}">
        <p14:creationId xmlns:p14="http://schemas.microsoft.com/office/powerpoint/2010/main" val="4223127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83074" y="1707838"/>
            <a:ext cx="3950440" cy="2993986"/>
            <a:chOff x="4683074" y="1707838"/>
            <a:chExt cx="3950440" cy="2993986"/>
          </a:xfrm>
        </p:grpSpPr>
        <p:pic>
          <p:nvPicPr>
            <p:cNvPr id="7" name="Picture 6" descr="Screen Shot 2018-09-10 at 9.15.18 AM.png"/>
            <p:cNvPicPr>
              <a:picLocks noChangeAspect="1"/>
            </p:cNvPicPr>
            <p:nvPr/>
          </p:nvPicPr>
          <p:blipFill rotWithShape="1">
            <a:blip r:embed="rId3" cstate="print">
              <a:extLst>
                <a:ext uri="{28A0092B-C50C-407E-A947-70E740481C1C}">
                  <a14:useLocalDpi xmlns:a14="http://schemas.microsoft.com/office/drawing/2010/main" val="0"/>
                </a:ext>
              </a:extLst>
            </a:blip>
            <a:srcRect l="14247"/>
            <a:stretch/>
          </p:blipFill>
          <p:spPr>
            <a:xfrm>
              <a:off x="5194028" y="2120822"/>
              <a:ext cx="3023151" cy="2208251"/>
            </a:xfrm>
            <a:prstGeom prst="rect">
              <a:avLst/>
            </a:prstGeom>
          </p:spPr>
        </p:pic>
        <p:grpSp>
          <p:nvGrpSpPr>
            <p:cNvPr id="41" name="Group 40"/>
            <p:cNvGrpSpPr/>
            <p:nvPr/>
          </p:nvGrpSpPr>
          <p:grpSpPr>
            <a:xfrm>
              <a:off x="4683074" y="1707838"/>
              <a:ext cx="3950440" cy="2993986"/>
              <a:chOff x="5350579" y="2172366"/>
              <a:chExt cx="3264826" cy="2474368"/>
            </a:xfrm>
          </p:grpSpPr>
          <p:pic>
            <p:nvPicPr>
              <p:cNvPr id="42" name="shutterstock_589475414.png" descr="/Volumes/ARTDEPT/DesignInProgress/UHC/18924_UHC_OE_Materials_Refresh/Art/shutterstock_589475414.pn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rot="16200000">
                <a:off x="5745808" y="1777137"/>
                <a:ext cx="2474368" cy="3264826"/>
              </a:xfrm>
              <a:prstGeom prst="rect">
                <a:avLst/>
              </a:prstGeom>
            </p:spPr>
          </p:pic>
          <p:sp>
            <p:nvSpPr>
              <p:cNvPr id="43" name="Rectangle 42"/>
              <p:cNvSpPr/>
              <p:nvPr/>
            </p:nvSpPr>
            <p:spPr>
              <a:xfrm>
                <a:off x="8255931" y="3289124"/>
                <a:ext cx="160062" cy="240850"/>
              </a:xfrm>
              <a:prstGeom prst="rect">
                <a:avLst/>
              </a:prstGeom>
              <a:solidFill>
                <a:srgbClr val="FC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32674" y="3353370"/>
                <a:ext cx="99386" cy="112359"/>
              </a:xfrm>
              <a:prstGeom prst="rect">
                <a:avLst/>
              </a:prstGeom>
              <a:solidFill>
                <a:srgbClr val="F9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Rectangle 46"/>
          <p:cNvSpPr/>
          <p:nvPr/>
        </p:nvSpPr>
        <p:spPr>
          <a:xfrm>
            <a:off x="226787" y="4158078"/>
            <a:ext cx="4368778" cy="15825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Get connected with </a:t>
            </a:r>
            <a:r>
              <a:rPr lang="en-US" dirty="0" err="1"/>
              <a:t>Optum</a:t>
            </a:r>
            <a:r>
              <a:rPr lang="en-US" dirty="0"/>
              <a:t> </a:t>
            </a:r>
            <a:r>
              <a:rPr lang="en-US" dirty="0" smtClean="0"/>
              <a:t>Bank.</a:t>
            </a:r>
            <a:endParaRPr lang="en-US" dirty="0"/>
          </a:p>
        </p:txBody>
      </p:sp>
      <p:sp>
        <p:nvSpPr>
          <p:cNvPr id="33" name="Subtitle 4"/>
          <p:cNvSpPr txBox="1">
            <a:spLocks/>
          </p:cNvSpPr>
          <p:nvPr/>
        </p:nvSpPr>
        <p:spPr>
          <a:xfrm>
            <a:off x="1029754" y="1371600"/>
            <a:ext cx="3565810" cy="2873466"/>
          </a:xfrm>
          <a:prstGeom prst="rect">
            <a:avLst/>
          </a:prstGeom>
        </p:spPr>
        <p:txBody>
          <a:bodyPr rtlCol="0"/>
          <a:lst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indent="0" fontAlgn="auto">
              <a:spcAft>
                <a:spcPts val="1800"/>
              </a:spcAft>
              <a:buClr>
                <a:srgbClr val="003DA1"/>
              </a:buClr>
              <a:buSzPct val="150000"/>
              <a:buNone/>
              <a:defRPr/>
            </a:pPr>
            <a:r>
              <a:rPr lang="en-US" sz="1600" dirty="0" err="1">
                <a:solidFill>
                  <a:srgbClr val="424242"/>
                </a:solidFill>
              </a:rPr>
              <a:t>Optum</a:t>
            </a:r>
            <a:r>
              <a:rPr lang="en-US" sz="1600" dirty="0">
                <a:solidFill>
                  <a:srgbClr val="424242"/>
                </a:solidFill>
              </a:rPr>
              <a:t> Bank </a:t>
            </a:r>
            <a:r>
              <a:rPr lang="en-US" sz="1600" dirty="0" smtClean="0">
                <a:solidFill>
                  <a:srgbClr val="424242"/>
                </a:solidFill>
              </a:rPr>
              <a:t>app</a:t>
            </a:r>
            <a:r>
              <a:rPr lang="en-US" sz="1600" dirty="0">
                <a:solidFill>
                  <a:srgbClr val="424242"/>
                </a:solidFill>
              </a:rPr>
              <a:t>	</a:t>
            </a:r>
          </a:p>
          <a:p>
            <a:pPr marL="0" indent="0" fontAlgn="auto">
              <a:spcAft>
                <a:spcPts val="1800"/>
              </a:spcAft>
              <a:buClr>
                <a:srgbClr val="003DA1"/>
              </a:buClr>
              <a:buSzPct val="150000"/>
              <a:buNone/>
              <a:defRPr/>
            </a:pPr>
            <a:r>
              <a:rPr lang="en-US" sz="1600" b="1" dirty="0" err="1" smtClean="0">
                <a:solidFill>
                  <a:schemeClr val="accent3"/>
                </a:solidFill>
              </a:rPr>
              <a:t>optumbank.com</a:t>
            </a:r>
            <a:endParaRPr lang="en-US" sz="1600" b="1" dirty="0">
              <a:solidFill>
                <a:schemeClr val="accent3"/>
              </a:solidFill>
            </a:endParaRPr>
          </a:p>
          <a:p>
            <a:pPr marL="0" indent="0" fontAlgn="auto">
              <a:spcAft>
                <a:spcPts val="1800"/>
              </a:spcAft>
              <a:buClr>
                <a:srgbClr val="003DA1"/>
              </a:buClr>
              <a:buSzPct val="150000"/>
              <a:buNone/>
              <a:defRPr/>
            </a:pPr>
            <a:r>
              <a:rPr lang="en-US" sz="1600" dirty="0">
                <a:solidFill>
                  <a:srgbClr val="424242"/>
                </a:solidFill>
              </a:rPr>
              <a:t>Mobile </a:t>
            </a:r>
            <a:r>
              <a:rPr lang="en-US" sz="1600" dirty="0" smtClean="0">
                <a:solidFill>
                  <a:srgbClr val="424242"/>
                </a:solidFill>
              </a:rPr>
              <a:t>wallets: </a:t>
            </a:r>
            <a:br>
              <a:rPr lang="en-US" sz="1600" dirty="0" smtClean="0">
                <a:solidFill>
                  <a:srgbClr val="424242"/>
                </a:solidFill>
              </a:rPr>
            </a:br>
            <a:r>
              <a:rPr lang="en-US" sz="1600" dirty="0" smtClean="0">
                <a:solidFill>
                  <a:srgbClr val="424242"/>
                </a:solidFill>
              </a:rPr>
              <a:t>Apple Pay </a:t>
            </a:r>
            <a:r>
              <a:rPr lang="en-US" sz="1600" dirty="0">
                <a:solidFill>
                  <a:srgbClr val="424242"/>
                </a:solidFill>
              </a:rPr>
              <a:t>or Google </a:t>
            </a:r>
            <a:r>
              <a:rPr lang="en-US" sz="1600" dirty="0" smtClean="0">
                <a:solidFill>
                  <a:srgbClr val="424242"/>
                </a:solidFill>
              </a:rPr>
              <a:t>Pay</a:t>
            </a:r>
            <a:endParaRPr lang="en-US" sz="1600" dirty="0">
              <a:solidFill>
                <a:srgbClr val="424242"/>
              </a:solidFill>
            </a:endParaRPr>
          </a:p>
          <a:p>
            <a:pPr marL="0" indent="0" fontAlgn="auto">
              <a:spcAft>
                <a:spcPts val="1800"/>
              </a:spcAft>
              <a:buClr>
                <a:srgbClr val="003DA1"/>
              </a:buClr>
              <a:buSzPct val="150000"/>
              <a:buNone/>
              <a:defRPr/>
            </a:pPr>
            <a:r>
              <a:rPr lang="en-US" sz="1600" dirty="0">
                <a:solidFill>
                  <a:srgbClr val="424242"/>
                </a:solidFill>
              </a:rPr>
              <a:t>Connects to your Google </a:t>
            </a:r>
            <a:r>
              <a:rPr lang="en-US" sz="1600" dirty="0" smtClean="0">
                <a:solidFill>
                  <a:srgbClr val="424242"/>
                </a:solidFill>
              </a:rPr>
              <a:t>Home </a:t>
            </a:r>
            <a:br>
              <a:rPr lang="en-US" sz="1600" dirty="0" smtClean="0">
                <a:solidFill>
                  <a:srgbClr val="424242"/>
                </a:solidFill>
              </a:rPr>
            </a:br>
            <a:r>
              <a:rPr lang="en-US" sz="1600" dirty="0" smtClean="0">
                <a:solidFill>
                  <a:srgbClr val="424242"/>
                </a:solidFill>
              </a:rPr>
              <a:t>or Alexa-enabled device</a:t>
            </a:r>
            <a:endParaRPr lang="en-US" sz="1600" dirty="0">
              <a:solidFill>
                <a:srgbClr val="424242"/>
              </a:solidFill>
            </a:endParaRPr>
          </a:p>
        </p:txBody>
      </p:sp>
      <p:sp>
        <p:nvSpPr>
          <p:cNvPr id="34" name="Freeform 33"/>
          <p:cNvSpPr>
            <a:spLocks noChangeAspect="1"/>
          </p:cNvSpPr>
          <p:nvPr/>
        </p:nvSpPr>
        <p:spPr>
          <a:xfrm>
            <a:off x="758861" y="1443667"/>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35" name="Freeform 34"/>
          <p:cNvSpPr>
            <a:spLocks noChangeAspect="1"/>
          </p:cNvSpPr>
          <p:nvPr/>
        </p:nvSpPr>
        <p:spPr>
          <a:xfrm>
            <a:off x="758861" y="1920402"/>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36" name="Freeform 35"/>
          <p:cNvSpPr>
            <a:spLocks noChangeAspect="1"/>
          </p:cNvSpPr>
          <p:nvPr/>
        </p:nvSpPr>
        <p:spPr>
          <a:xfrm>
            <a:off x="758861" y="2396487"/>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37" name="Freeform 36"/>
          <p:cNvSpPr>
            <a:spLocks noChangeAspect="1"/>
          </p:cNvSpPr>
          <p:nvPr/>
        </p:nvSpPr>
        <p:spPr>
          <a:xfrm>
            <a:off x="758861" y="3097618"/>
            <a:ext cx="241762" cy="172650"/>
          </a:xfrm>
          <a:custGeom>
            <a:avLst/>
            <a:gdLst>
              <a:gd name="connsiteX0" fmla="*/ 0 w 329963"/>
              <a:gd name="connsiteY0" fmla="*/ 56028 h 192986"/>
              <a:gd name="connsiteX1" fmla="*/ 105837 w 329963"/>
              <a:gd name="connsiteY1" fmla="*/ 192986 h 192986"/>
              <a:gd name="connsiteX2" fmla="*/ 329963 w 329963"/>
              <a:gd name="connsiteY2" fmla="*/ 0 h 192986"/>
              <a:gd name="connsiteX0" fmla="*/ 0 w 342414"/>
              <a:gd name="connsiteY0" fmla="*/ 93380 h 192986"/>
              <a:gd name="connsiteX1" fmla="*/ 118288 w 342414"/>
              <a:gd name="connsiteY1" fmla="*/ 192986 h 192986"/>
              <a:gd name="connsiteX2" fmla="*/ 342414 w 342414"/>
              <a:gd name="connsiteY2" fmla="*/ 0 h 192986"/>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p>
            <a:pPr algn="ctr"/>
            <a:endParaRPr lang="en-US" dirty="0"/>
          </a:p>
        </p:txBody>
      </p:sp>
      <p:sp>
        <p:nvSpPr>
          <p:cNvPr id="38" name="TextBox 37"/>
          <p:cNvSpPr txBox="1"/>
          <p:nvPr/>
        </p:nvSpPr>
        <p:spPr>
          <a:xfrm>
            <a:off x="741900" y="6253476"/>
            <a:ext cx="8075431" cy="207749"/>
          </a:xfrm>
          <a:prstGeom prst="rect">
            <a:avLst/>
          </a:prstGeom>
          <a:noFill/>
        </p:spPr>
        <p:txBody>
          <a:bodyPr wrap="square" lIns="0">
            <a:spAutoFit/>
          </a:bodyPr>
          <a:lstStyle/>
          <a:p>
            <a:pPr lvl="0"/>
            <a:r>
              <a:rPr lang="en-US" sz="750" baseline="30000" dirty="0">
                <a:solidFill>
                  <a:srgbClr val="424242"/>
                </a:solidFill>
              </a:rPr>
              <a:t>1</a:t>
            </a:r>
            <a:r>
              <a:rPr lang="en-US" sz="750" baseline="30000" dirty="0" smtClean="0">
                <a:solidFill>
                  <a:srgbClr val="424242"/>
                </a:solidFill>
              </a:rPr>
              <a:t> </a:t>
            </a:r>
            <a:r>
              <a:rPr lang="en-US" sz="750" dirty="0" err="1" smtClean="0">
                <a:solidFill>
                  <a:srgbClr val="424242"/>
                </a:solidFill>
              </a:rPr>
              <a:t>Optum</a:t>
            </a:r>
            <a:r>
              <a:rPr lang="en-US" sz="750" dirty="0" smtClean="0">
                <a:solidFill>
                  <a:srgbClr val="424242"/>
                </a:solidFill>
              </a:rPr>
              <a:t> </a:t>
            </a:r>
            <a:r>
              <a:rPr lang="en-US" sz="750" dirty="0">
                <a:solidFill>
                  <a:srgbClr val="424242"/>
                </a:solidFill>
              </a:rPr>
              <a:t>Bank App. Apple App Store. Accessed </a:t>
            </a:r>
            <a:r>
              <a:rPr lang="en-US" sz="750" dirty="0" smtClean="0">
                <a:solidFill>
                  <a:srgbClr val="424242"/>
                </a:solidFill>
              </a:rPr>
              <a:t>May </a:t>
            </a:r>
            <a:r>
              <a:rPr lang="en-US" sz="750" dirty="0">
                <a:solidFill>
                  <a:srgbClr val="424242"/>
                </a:solidFill>
              </a:rPr>
              <a:t>1, </a:t>
            </a:r>
            <a:r>
              <a:rPr lang="en-US" sz="750" dirty="0" smtClean="0">
                <a:solidFill>
                  <a:srgbClr val="424242"/>
                </a:solidFill>
              </a:rPr>
              <a:t>2018.</a:t>
            </a:r>
            <a:endParaRPr lang="en-US" sz="750" dirty="0">
              <a:solidFill>
                <a:srgbClr val="424242"/>
              </a:solidFill>
            </a:endParaRPr>
          </a:p>
        </p:txBody>
      </p:sp>
      <p:pic>
        <p:nvPicPr>
          <p:cNvPr id="39" name="Picture 7" descr="Image result for alexa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3631" r="36193"/>
          <a:stretch/>
        </p:blipFill>
        <p:spPr bwMode="auto">
          <a:xfrm>
            <a:off x="5697332" y="2637815"/>
            <a:ext cx="3218068" cy="33528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178147" y="3598686"/>
            <a:ext cx="3009854" cy="2867107"/>
            <a:chOff x="4811667" y="3598686"/>
            <a:chExt cx="3009854" cy="2867107"/>
          </a:xfrm>
        </p:grpSpPr>
        <p:pic>
          <p:nvPicPr>
            <p:cNvPr id="46" name="Picture 45">
              <a:extLst>
                <a:ext uri="{FF2B5EF4-FFF2-40B4-BE49-F238E27FC236}">
                  <a16:creationId xmlns:a16="http://schemas.microsoft.com/office/drawing/2014/main" xmlns="" id="{44CA52CF-724C-4216-A938-90B567B263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r="2668" b="4452"/>
            <a:stretch/>
          </p:blipFill>
          <p:spPr>
            <a:xfrm>
              <a:off x="5763175" y="4062890"/>
              <a:ext cx="960729" cy="1677713"/>
            </a:xfrm>
            <a:custGeom>
              <a:avLst/>
              <a:gdLst>
                <a:gd name="connsiteX0" fmla="*/ 23632 w 1750412"/>
                <a:gd name="connsiteY0" fmla="*/ 0 h 3056735"/>
                <a:gd name="connsiteX1" fmla="*/ 106767 w 1750412"/>
                <a:gd name="connsiteY1" fmla="*/ 0 h 3056735"/>
                <a:gd name="connsiteX2" fmla="*/ 1750412 w 1750412"/>
                <a:gd name="connsiteY2" fmla="*/ 26511 h 3056735"/>
                <a:gd name="connsiteX3" fmla="*/ 1709838 w 1750412"/>
                <a:gd name="connsiteY3" fmla="*/ 3046341 h 3056735"/>
                <a:gd name="connsiteX4" fmla="*/ 0 w 1750412"/>
                <a:gd name="connsiteY4" fmla="*/ 3056735 h 3056735"/>
                <a:gd name="connsiteX5" fmla="*/ 0 w 1750412"/>
                <a:gd name="connsiteY5" fmla="*/ 2473454 h 30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412" h="3056735">
                  <a:moveTo>
                    <a:pt x="23632" y="0"/>
                  </a:moveTo>
                  <a:lnTo>
                    <a:pt x="106767" y="0"/>
                  </a:lnTo>
                  <a:lnTo>
                    <a:pt x="1750412" y="26511"/>
                  </a:lnTo>
                  <a:lnTo>
                    <a:pt x="1709838" y="3046341"/>
                  </a:lnTo>
                  <a:lnTo>
                    <a:pt x="0" y="3056735"/>
                  </a:lnTo>
                  <a:lnTo>
                    <a:pt x="0" y="2473454"/>
                  </a:lnTo>
                  <a:close/>
                </a:path>
              </a:pathLst>
            </a:custGeom>
          </p:spPr>
        </p:pic>
        <p:pic>
          <p:nvPicPr>
            <p:cNvPr id="44" name="490083682_cropped.png" descr="/Volumes/ARTDEPT/DesignInProgress/UHC/17163.UHC.Product_Presentations/Art/490083682_cropped.png"/>
            <p:cNvPicPr>
              <a:picLocks noChangeAspect="1"/>
            </p:cNvPicPr>
            <p:nvPr/>
          </p:nvPicPr>
          <p:blipFill rotWithShape="1">
            <a:blip r:embed="rId8" r:link="rId9" cstate="screen">
              <a:extLst>
                <a:ext uri="{28A0092B-C50C-407E-A947-70E740481C1C}">
                  <a14:useLocalDpi xmlns:a14="http://schemas.microsoft.com/office/drawing/2010/main"/>
                </a:ext>
              </a:extLst>
            </a:blip>
            <a:srcRect t="10220" r="12276" b="29881"/>
            <a:stretch/>
          </p:blipFill>
          <p:spPr>
            <a:xfrm>
              <a:off x="4811667" y="3598686"/>
              <a:ext cx="3009854" cy="2867107"/>
            </a:xfrm>
            <a:prstGeom prst="rect">
              <a:avLst/>
            </a:prstGeom>
          </p:spPr>
        </p:pic>
      </p:grpSp>
      <p:grpSp>
        <p:nvGrpSpPr>
          <p:cNvPr id="48" name="Group 47">
            <a:extLst>
              <a:ext uri="{FF2B5EF4-FFF2-40B4-BE49-F238E27FC236}">
                <a16:creationId xmlns:a16="http://schemas.microsoft.com/office/drawing/2014/main" xmlns="" id="{10323D3C-E5CB-404B-90D1-030047E1D288}"/>
              </a:ext>
            </a:extLst>
          </p:cNvPr>
          <p:cNvGrpSpPr/>
          <p:nvPr/>
        </p:nvGrpSpPr>
        <p:grpSpPr>
          <a:xfrm>
            <a:off x="842220" y="4929997"/>
            <a:ext cx="970516" cy="162529"/>
            <a:chOff x="6392868" y="2988171"/>
            <a:chExt cx="1668390" cy="279400"/>
          </a:xfrm>
          <a:solidFill>
            <a:schemeClr val="tx2"/>
          </a:solidFill>
        </p:grpSpPr>
        <p:sp>
          <p:nvSpPr>
            <p:cNvPr id="49" name="5-Point Star 48">
              <a:extLst>
                <a:ext uri="{FF2B5EF4-FFF2-40B4-BE49-F238E27FC236}">
                  <a16:creationId xmlns:a16="http://schemas.microsoft.com/office/drawing/2014/main" xmlns="" id="{7C442DA6-BEC8-9F48-8AA8-CE12DEEAE5F5}"/>
                </a:ext>
              </a:extLst>
            </p:cNvPr>
            <p:cNvSpPr/>
            <p:nvPr/>
          </p:nvSpPr>
          <p:spPr>
            <a:xfrm>
              <a:off x="6392868"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50" name="5-Point Star 49">
              <a:extLst>
                <a:ext uri="{FF2B5EF4-FFF2-40B4-BE49-F238E27FC236}">
                  <a16:creationId xmlns:a16="http://schemas.microsoft.com/office/drawing/2014/main" xmlns="" id="{3EDD3A5C-DE2A-D646-9B56-60B1ABC6FBC4}"/>
                </a:ext>
              </a:extLst>
            </p:cNvPr>
            <p:cNvSpPr/>
            <p:nvPr/>
          </p:nvSpPr>
          <p:spPr>
            <a:xfrm>
              <a:off x="6729956"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51" name="5-Point Star 50">
              <a:extLst>
                <a:ext uri="{FF2B5EF4-FFF2-40B4-BE49-F238E27FC236}">
                  <a16:creationId xmlns:a16="http://schemas.microsoft.com/office/drawing/2014/main" xmlns="" id="{32B70BE2-73B7-234D-959F-34758BE754FD}"/>
                </a:ext>
              </a:extLst>
            </p:cNvPr>
            <p:cNvSpPr/>
            <p:nvPr/>
          </p:nvSpPr>
          <p:spPr>
            <a:xfrm>
              <a:off x="7067043"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52" name="5-Point Star 51">
              <a:extLst>
                <a:ext uri="{FF2B5EF4-FFF2-40B4-BE49-F238E27FC236}">
                  <a16:creationId xmlns:a16="http://schemas.microsoft.com/office/drawing/2014/main" xmlns="" id="{D572E2C9-99BC-6842-943B-1762D6160AE2}"/>
                </a:ext>
              </a:extLst>
            </p:cNvPr>
            <p:cNvSpPr/>
            <p:nvPr/>
          </p:nvSpPr>
          <p:spPr>
            <a:xfrm>
              <a:off x="7404130"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53" name="5-Point Star 52">
              <a:extLst>
                <a:ext uri="{FF2B5EF4-FFF2-40B4-BE49-F238E27FC236}">
                  <a16:creationId xmlns:a16="http://schemas.microsoft.com/office/drawing/2014/main" xmlns="" id="{32112ABE-0272-1449-8916-1AABD0EF9520}"/>
                </a:ext>
              </a:extLst>
            </p:cNvPr>
            <p:cNvSpPr/>
            <p:nvPr/>
          </p:nvSpPr>
          <p:spPr>
            <a:xfrm>
              <a:off x="7741218"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grpSp>
      <p:sp>
        <p:nvSpPr>
          <p:cNvPr id="6" name="Rectangle 5"/>
          <p:cNvSpPr/>
          <p:nvPr/>
        </p:nvSpPr>
        <p:spPr>
          <a:xfrm>
            <a:off x="758861" y="4343990"/>
            <a:ext cx="3565811" cy="461665"/>
          </a:xfrm>
          <a:prstGeom prst="rect">
            <a:avLst/>
          </a:prstGeom>
        </p:spPr>
        <p:txBody>
          <a:bodyPr wrap="square">
            <a:spAutoFit/>
          </a:bodyPr>
          <a:lstStyle/>
          <a:p>
            <a:r>
              <a:rPr lang="en-US" sz="1200" dirty="0" err="1">
                <a:solidFill>
                  <a:srgbClr val="424242"/>
                </a:solidFill>
              </a:rPr>
              <a:t>Optum</a:t>
            </a:r>
            <a:r>
              <a:rPr lang="en-US" sz="1200" dirty="0">
                <a:solidFill>
                  <a:srgbClr val="424242"/>
                </a:solidFill>
              </a:rPr>
              <a:t> Bank’s app is the most reviewed and highest-rated </a:t>
            </a:r>
            <a:r>
              <a:rPr lang="en-US" sz="1200" dirty="0" smtClean="0">
                <a:solidFill>
                  <a:srgbClr val="424242"/>
                </a:solidFill>
              </a:rPr>
              <a:t>financial </a:t>
            </a:r>
            <a:r>
              <a:rPr lang="en-US" sz="1200" dirty="0">
                <a:solidFill>
                  <a:srgbClr val="424242"/>
                </a:solidFill>
              </a:rPr>
              <a:t>health care app</a:t>
            </a:r>
            <a:r>
              <a:rPr lang="en-US" sz="1200" dirty="0" smtClean="0">
                <a:solidFill>
                  <a:srgbClr val="424242"/>
                </a:solidFill>
              </a:rPr>
              <a:t>.</a:t>
            </a:r>
            <a:r>
              <a:rPr lang="en-US" sz="1200" baseline="30000" dirty="0" smtClean="0">
                <a:solidFill>
                  <a:srgbClr val="424242"/>
                </a:solidFill>
              </a:rPr>
              <a:t>1</a:t>
            </a:r>
            <a:endParaRPr lang="en-US" sz="1400" baseline="30000" dirty="0"/>
          </a:p>
        </p:txBody>
      </p:sp>
      <p:sp>
        <p:nvSpPr>
          <p:cNvPr id="55" name="Rectangle 54"/>
          <p:cNvSpPr/>
          <p:nvPr/>
        </p:nvSpPr>
        <p:spPr>
          <a:xfrm>
            <a:off x="1856832" y="4873344"/>
            <a:ext cx="2380860" cy="276999"/>
          </a:xfrm>
          <a:prstGeom prst="rect">
            <a:avLst/>
          </a:prstGeom>
        </p:spPr>
        <p:txBody>
          <a:bodyPr wrap="square">
            <a:spAutoFit/>
          </a:bodyPr>
          <a:lstStyle/>
          <a:p>
            <a:r>
              <a:rPr lang="en-US" sz="1200" i="1" dirty="0" smtClean="0">
                <a:solidFill>
                  <a:srgbClr val="424242"/>
                </a:solidFill>
              </a:rPr>
              <a:t>“Great app!”</a:t>
            </a:r>
            <a:endParaRPr lang="en-US" sz="1400" i="1" dirty="0"/>
          </a:p>
        </p:txBody>
      </p:sp>
      <p:grpSp>
        <p:nvGrpSpPr>
          <p:cNvPr id="96" name="Group 95">
            <a:extLst>
              <a:ext uri="{FF2B5EF4-FFF2-40B4-BE49-F238E27FC236}">
                <a16:creationId xmlns:a16="http://schemas.microsoft.com/office/drawing/2014/main" xmlns="" id="{10323D3C-E5CB-404B-90D1-030047E1D288}"/>
              </a:ext>
            </a:extLst>
          </p:cNvPr>
          <p:cNvGrpSpPr/>
          <p:nvPr/>
        </p:nvGrpSpPr>
        <p:grpSpPr>
          <a:xfrm>
            <a:off x="842220" y="5312057"/>
            <a:ext cx="970516" cy="162529"/>
            <a:chOff x="6392868" y="2988171"/>
            <a:chExt cx="1668390" cy="279400"/>
          </a:xfrm>
          <a:solidFill>
            <a:schemeClr val="tx2"/>
          </a:solidFill>
        </p:grpSpPr>
        <p:sp>
          <p:nvSpPr>
            <p:cNvPr id="97" name="5-Point Star 96">
              <a:extLst>
                <a:ext uri="{FF2B5EF4-FFF2-40B4-BE49-F238E27FC236}">
                  <a16:creationId xmlns:a16="http://schemas.microsoft.com/office/drawing/2014/main" xmlns="" id="{7C442DA6-BEC8-9F48-8AA8-CE12DEEAE5F5}"/>
                </a:ext>
              </a:extLst>
            </p:cNvPr>
            <p:cNvSpPr/>
            <p:nvPr/>
          </p:nvSpPr>
          <p:spPr>
            <a:xfrm>
              <a:off x="6392868"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8" name="5-Point Star 97">
              <a:extLst>
                <a:ext uri="{FF2B5EF4-FFF2-40B4-BE49-F238E27FC236}">
                  <a16:creationId xmlns:a16="http://schemas.microsoft.com/office/drawing/2014/main" xmlns="" id="{3EDD3A5C-DE2A-D646-9B56-60B1ABC6FBC4}"/>
                </a:ext>
              </a:extLst>
            </p:cNvPr>
            <p:cNvSpPr/>
            <p:nvPr/>
          </p:nvSpPr>
          <p:spPr>
            <a:xfrm>
              <a:off x="6729956"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99" name="5-Point Star 98">
              <a:extLst>
                <a:ext uri="{FF2B5EF4-FFF2-40B4-BE49-F238E27FC236}">
                  <a16:creationId xmlns:a16="http://schemas.microsoft.com/office/drawing/2014/main" xmlns="" id="{32B70BE2-73B7-234D-959F-34758BE754FD}"/>
                </a:ext>
              </a:extLst>
            </p:cNvPr>
            <p:cNvSpPr/>
            <p:nvPr/>
          </p:nvSpPr>
          <p:spPr>
            <a:xfrm>
              <a:off x="7067043"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100" name="5-Point Star 99">
              <a:extLst>
                <a:ext uri="{FF2B5EF4-FFF2-40B4-BE49-F238E27FC236}">
                  <a16:creationId xmlns:a16="http://schemas.microsoft.com/office/drawing/2014/main" xmlns="" id="{D572E2C9-99BC-6842-943B-1762D6160AE2}"/>
                </a:ext>
              </a:extLst>
            </p:cNvPr>
            <p:cNvSpPr/>
            <p:nvPr/>
          </p:nvSpPr>
          <p:spPr>
            <a:xfrm>
              <a:off x="7404130"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101" name="5-Point Star 100">
              <a:extLst>
                <a:ext uri="{FF2B5EF4-FFF2-40B4-BE49-F238E27FC236}">
                  <a16:creationId xmlns:a16="http://schemas.microsoft.com/office/drawing/2014/main" xmlns="" id="{32112ABE-0272-1449-8916-1AABD0EF9520}"/>
                </a:ext>
              </a:extLst>
            </p:cNvPr>
            <p:cNvSpPr/>
            <p:nvPr/>
          </p:nvSpPr>
          <p:spPr>
            <a:xfrm>
              <a:off x="7741218" y="2988171"/>
              <a:ext cx="320040" cy="279400"/>
            </a:xfrm>
            <a:prstGeom prst="star5">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5000"/>
                </a:lnSpc>
                <a:spcBef>
                  <a:spcPct val="0"/>
                </a:spcBef>
                <a:spcAft>
                  <a:spcPct val="35000"/>
                </a:spcAft>
                <a:buClr>
                  <a:srgbClr val="E87722"/>
                </a:buClr>
                <a:buSzTx/>
                <a:buFontTx/>
                <a:buChar char="•"/>
                <a:tabLst/>
                <a:defRPr/>
              </a:pPr>
              <a:endParaRPr kumimoji="0" lang="en-US" sz="16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grpSp>
      <p:sp>
        <p:nvSpPr>
          <p:cNvPr id="102" name="Rectangle 101"/>
          <p:cNvSpPr/>
          <p:nvPr/>
        </p:nvSpPr>
        <p:spPr>
          <a:xfrm>
            <a:off x="1856832" y="5255404"/>
            <a:ext cx="2380860" cy="276999"/>
          </a:xfrm>
          <a:prstGeom prst="rect">
            <a:avLst/>
          </a:prstGeom>
        </p:spPr>
        <p:txBody>
          <a:bodyPr wrap="square">
            <a:spAutoFit/>
          </a:bodyPr>
          <a:lstStyle/>
          <a:p>
            <a:pPr lvl="0"/>
            <a:r>
              <a:rPr lang="en-US" sz="1200" i="1" dirty="0">
                <a:solidFill>
                  <a:srgbClr val="424242"/>
                </a:solidFill>
              </a:rPr>
              <a:t>“Nice, clean </a:t>
            </a:r>
            <a:r>
              <a:rPr lang="en-US" sz="1200" i="1" dirty="0" smtClean="0">
                <a:solidFill>
                  <a:srgbClr val="424242"/>
                </a:solidFill>
              </a:rPr>
              <a:t>app.”</a:t>
            </a:r>
            <a:endParaRPr lang="en-US" sz="1400" i="1" dirty="0"/>
          </a:p>
        </p:txBody>
      </p:sp>
      <p:pic>
        <p:nvPicPr>
          <p:cNvPr id="10" name="Picture 9" descr="payment-logo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4336" y="4701824"/>
            <a:ext cx="1809709" cy="700185"/>
          </a:xfrm>
          <a:prstGeom prst="rect">
            <a:avLst/>
          </a:prstGeom>
        </p:spPr>
      </p:pic>
      <p:sp>
        <p:nvSpPr>
          <p:cNvPr id="40" name="Slide Number Placeholder 5"/>
          <p:cNvSpPr>
            <a:spLocks noGrp="1"/>
          </p:cNvSpPr>
          <p:nvPr>
            <p:ph type="sldNum" sz="quarter" idx="4294967295"/>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9</a:t>
            </a:fld>
            <a:endParaRPr lang="en-US" dirty="0"/>
          </a:p>
        </p:txBody>
      </p:sp>
    </p:spTree>
    <p:extLst>
      <p:ext uri="{BB962C8B-B14F-4D97-AF65-F5344CB8AC3E}">
        <p14:creationId xmlns:p14="http://schemas.microsoft.com/office/powerpoint/2010/main" val="3244157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xml><?xml version="1.0" encoding="utf-8"?>
<p:tagLst xmlns:a="http://schemas.openxmlformats.org/drawingml/2006/main" xmlns:r="http://schemas.openxmlformats.org/officeDocument/2006/relationships" xmlns:p="http://schemas.openxmlformats.org/presentationml/2006/main">
  <p:tag name="MIO_GUID" val="803f8020-dca0-460a-8454-6101956886b7"/>
  <p:tag name="MIO_EKGUID" val="c88fe8cc-2531-4487-9a0d-02a23c11a6d4"/>
  <p:tag name="MIO_UPDATE" val="True"/>
  <p:tag name="MIO_VERSION" val="13.09.2017 12:48:31"/>
  <p:tag name="MIO_DBID" val="105C9A49-0F00-47E0-A9B9-86E2A99454C8"/>
  <p:tag name="MIO_LASTDOWNLOADED" val="11.05.2018 13:39:12"/>
  <p:tag name="MIO_OBJECTNAME" val="Government"/>
  <p:tag name="MIO_LASTEDITORNAME" val="Charlotte Bartholomew"/>
</p:tagLst>
</file>

<file path=ppt/tags/tag11.xml><?xml version="1.0" encoding="utf-8"?>
<p:tagLst xmlns:a="http://schemas.openxmlformats.org/drawingml/2006/main" xmlns:r="http://schemas.openxmlformats.org/officeDocument/2006/relationships" xmlns:p="http://schemas.openxmlformats.org/presentationml/2006/main">
  <p:tag name="MIO_GUID" val="d9b4ee8a-37fb-487e-8179-0eb534c9495f"/>
</p:tagLst>
</file>

<file path=ppt/tags/tag12.xml><?xml version="1.0" encoding="utf-8"?>
<p:tagLst xmlns:a="http://schemas.openxmlformats.org/drawingml/2006/main" xmlns:r="http://schemas.openxmlformats.org/officeDocument/2006/relationships" xmlns:p="http://schemas.openxmlformats.org/presentationml/2006/main">
  <p:tag name="MIO_GUID" val="10a774da-1506-48f3-88f3-4ecc11a7cadc"/>
</p:tagLst>
</file>

<file path=ppt/tags/tag13.xml><?xml version="1.0" encoding="utf-8"?>
<p:tagLst xmlns:a="http://schemas.openxmlformats.org/drawingml/2006/main" xmlns:r="http://schemas.openxmlformats.org/officeDocument/2006/relationships" xmlns:p="http://schemas.openxmlformats.org/presentationml/2006/main">
  <p:tag name="MIO_GUID" val="b56a7b8c-e3a4-4a09-a921-71c8db9b5e71"/>
</p:tagLst>
</file>

<file path=ppt/tags/tag14.xml><?xml version="1.0" encoding="utf-8"?>
<p:tagLst xmlns:a="http://schemas.openxmlformats.org/drawingml/2006/main" xmlns:r="http://schemas.openxmlformats.org/officeDocument/2006/relationships" xmlns:p="http://schemas.openxmlformats.org/presentationml/2006/main">
  <p:tag name="MIO_GUID" val="d494a940-0dfb-459a-a3b5-6b409e196b06"/>
</p:tagLst>
</file>

<file path=ppt/tags/tag15.xml><?xml version="1.0" encoding="utf-8"?>
<p:tagLst xmlns:a="http://schemas.openxmlformats.org/drawingml/2006/main" xmlns:r="http://schemas.openxmlformats.org/officeDocument/2006/relationships" xmlns:p="http://schemas.openxmlformats.org/presentationml/2006/main">
  <p:tag name="MIO_GUID" val="b289f4b8-2f5d-4cf2-8fb6-a89f87c88e97"/>
</p:tagLst>
</file>

<file path=ppt/tags/tag16.xml><?xml version="1.0" encoding="utf-8"?>
<p:tagLst xmlns:a="http://schemas.openxmlformats.org/drawingml/2006/main" xmlns:r="http://schemas.openxmlformats.org/officeDocument/2006/relationships" xmlns:p="http://schemas.openxmlformats.org/presentationml/2006/main">
  <p:tag name="MIO_GUID" val="8d35b86d-9d3f-4bb0-b397-36575cd31ac2"/>
</p:tagLst>
</file>

<file path=ppt/tags/tag17.xml><?xml version="1.0" encoding="utf-8"?>
<p:tagLst xmlns:a="http://schemas.openxmlformats.org/drawingml/2006/main" xmlns:r="http://schemas.openxmlformats.org/officeDocument/2006/relationships" xmlns:p="http://schemas.openxmlformats.org/presentationml/2006/main">
  <p:tag name="MIO_GUID" val="f81f3576-c82e-4a1d-817a-acdcd1f00129"/>
</p:tagLst>
</file>

<file path=ppt/tags/tag18.xml><?xml version="1.0" encoding="utf-8"?>
<p:tagLst xmlns:a="http://schemas.openxmlformats.org/drawingml/2006/main" xmlns:r="http://schemas.openxmlformats.org/officeDocument/2006/relationships" xmlns:p="http://schemas.openxmlformats.org/presentationml/2006/main">
  <p:tag name="MIO_GUID" val="5ed3247e-a203-4a4b-a1a3-6d1288724d9a"/>
</p:tagLst>
</file>

<file path=ppt/tags/tag19.xml><?xml version="1.0" encoding="utf-8"?>
<p:tagLst xmlns:a="http://schemas.openxmlformats.org/drawingml/2006/main" xmlns:r="http://schemas.openxmlformats.org/officeDocument/2006/relationships" xmlns:p="http://schemas.openxmlformats.org/presentationml/2006/main">
  <p:tag name="MIO_GUID" val="f0bfe7de-1699-4248-b261-4fea14020429"/>
</p:tagLst>
</file>

<file path=ppt/tags/tag2.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20.xml><?xml version="1.0" encoding="utf-8"?>
<p:tagLst xmlns:a="http://schemas.openxmlformats.org/drawingml/2006/main" xmlns:r="http://schemas.openxmlformats.org/officeDocument/2006/relationships" xmlns:p="http://schemas.openxmlformats.org/presentationml/2006/main">
  <p:tag name="QPSLIDECODE" val="2013070115112400010"/>
</p:tagLst>
</file>

<file path=ppt/tags/tag21.xml><?xml version="1.0" encoding="utf-8"?>
<p:tagLst xmlns:a="http://schemas.openxmlformats.org/drawingml/2006/main" xmlns:r="http://schemas.openxmlformats.org/officeDocument/2006/relationships" xmlns:p="http://schemas.openxmlformats.org/presentationml/2006/main">
  <p:tag name="MIO_GUID" val="803f8020-dca0-460a-8454-6101956886b7"/>
  <p:tag name="MIO_EKGUID" val="c88fe8cc-2531-4487-9a0d-02a23c11a6d4"/>
  <p:tag name="MIO_UPDATE" val="True"/>
  <p:tag name="MIO_VERSION" val="13.09.2017 12:48:31"/>
  <p:tag name="MIO_DBID" val="105C9A49-0F00-47E0-A9B9-86E2A99454C8"/>
  <p:tag name="MIO_LASTDOWNLOADED" val="11.05.2018 13:39:12"/>
  <p:tag name="MIO_OBJECTNAME" val="Government"/>
  <p:tag name="MIO_LASTEDITORNAME" val="Charlotte Bartholomew"/>
</p:tagLst>
</file>

<file path=ppt/tags/tag22.xml><?xml version="1.0" encoding="utf-8"?>
<p:tagLst xmlns:a="http://schemas.openxmlformats.org/drawingml/2006/main" xmlns:r="http://schemas.openxmlformats.org/officeDocument/2006/relationships" xmlns:p="http://schemas.openxmlformats.org/presentationml/2006/main">
  <p:tag name="MIO_GUID" val="d9b4ee8a-37fb-487e-8179-0eb534c9495f"/>
</p:tagLst>
</file>

<file path=ppt/tags/tag23.xml><?xml version="1.0" encoding="utf-8"?>
<p:tagLst xmlns:a="http://schemas.openxmlformats.org/drawingml/2006/main" xmlns:r="http://schemas.openxmlformats.org/officeDocument/2006/relationships" xmlns:p="http://schemas.openxmlformats.org/presentationml/2006/main">
  <p:tag name="MIO_GUID" val="10a774da-1506-48f3-88f3-4ecc11a7cadc"/>
</p:tagLst>
</file>

<file path=ppt/tags/tag24.xml><?xml version="1.0" encoding="utf-8"?>
<p:tagLst xmlns:a="http://schemas.openxmlformats.org/drawingml/2006/main" xmlns:r="http://schemas.openxmlformats.org/officeDocument/2006/relationships" xmlns:p="http://schemas.openxmlformats.org/presentationml/2006/main">
  <p:tag name="MIO_GUID" val="b56a7b8c-e3a4-4a09-a921-71c8db9b5e71"/>
</p:tagLst>
</file>

<file path=ppt/tags/tag25.xml><?xml version="1.0" encoding="utf-8"?>
<p:tagLst xmlns:a="http://schemas.openxmlformats.org/drawingml/2006/main" xmlns:r="http://schemas.openxmlformats.org/officeDocument/2006/relationships" xmlns:p="http://schemas.openxmlformats.org/presentationml/2006/main">
  <p:tag name="MIO_GUID" val="d494a940-0dfb-459a-a3b5-6b409e196b06"/>
</p:tagLst>
</file>

<file path=ppt/tags/tag26.xml><?xml version="1.0" encoding="utf-8"?>
<p:tagLst xmlns:a="http://schemas.openxmlformats.org/drawingml/2006/main" xmlns:r="http://schemas.openxmlformats.org/officeDocument/2006/relationships" xmlns:p="http://schemas.openxmlformats.org/presentationml/2006/main">
  <p:tag name="MIO_GUID" val="b289f4b8-2f5d-4cf2-8fb6-a89f87c88e97"/>
</p:tagLst>
</file>

<file path=ppt/tags/tag27.xml><?xml version="1.0" encoding="utf-8"?>
<p:tagLst xmlns:a="http://schemas.openxmlformats.org/drawingml/2006/main" xmlns:r="http://schemas.openxmlformats.org/officeDocument/2006/relationships" xmlns:p="http://schemas.openxmlformats.org/presentationml/2006/main">
  <p:tag name="MIO_GUID" val="8d35b86d-9d3f-4bb0-b397-36575cd31ac2"/>
</p:tagLst>
</file>

<file path=ppt/tags/tag28.xml><?xml version="1.0" encoding="utf-8"?>
<p:tagLst xmlns:a="http://schemas.openxmlformats.org/drawingml/2006/main" xmlns:r="http://schemas.openxmlformats.org/officeDocument/2006/relationships" xmlns:p="http://schemas.openxmlformats.org/presentationml/2006/main">
  <p:tag name="MIO_GUID" val="f81f3576-c82e-4a1d-817a-acdcd1f00129"/>
</p:tagLst>
</file>

<file path=ppt/tags/tag29.xml><?xml version="1.0" encoding="utf-8"?>
<p:tagLst xmlns:a="http://schemas.openxmlformats.org/drawingml/2006/main" xmlns:r="http://schemas.openxmlformats.org/officeDocument/2006/relationships" xmlns:p="http://schemas.openxmlformats.org/presentationml/2006/main">
  <p:tag name="MIO_GUID" val="5ed3247e-a203-4a4b-a1a3-6d1288724d9a"/>
</p:tagLst>
</file>

<file path=ppt/tags/tag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0.xml><?xml version="1.0" encoding="utf-8"?>
<p:tagLst xmlns:a="http://schemas.openxmlformats.org/drawingml/2006/main" xmlns:r="http://schemas.openxmlformats.org/officeDocument/2006/relationships" xmlns:p="http://schemas.openxmlformats.org/presentationml/2006/main">
  <p:tag name="MIO_GUID" val="f0bfe7de-1699-4248-b261-4fea14020429"/>
</p:tagLst>
</file>

<file path=ppt/tags/tag31.xml><?xml version="1.0" encoding="utf-8"?>
<p:tagLst xmlns:a="http://schemas.openxmlformats.org/drawingml/2006/main" xmlns:r="http://schemas.openxmlformats.org/officeDocument/2006/relationships" xmlns:p="http://schemas.openxmlformats.org/presentationml/2006/main">
  <p:tag name="MIO_GUID" val="803f8020-dca0-460a-8454-6101956886b7"/>
  <p:tag name="MIO_EKGUID" val="c88fe8cc-2531-4487-9a0d-02a23c11a6d4"/>
  <p:tag name="MIO_UPDATE" val="True"/>
  <p:tag name="MIO_VERSION" val="13.09.2017 12:48:31"/>
  <p:tag name="MIO_DBID" val="105C9A49-0F00-47E0-A9B9-86E2A99454C8"/>
  <p:tag name="MIO_LASTDOWNLOADED" val="11.05.2018 13:39:12"/>
  <p:tag name="MIO_OBJECTNAME" val="Government"/>
  <p:tag name="MIO_LASTEDITORNAME" val="Charlotte Bartholomew"/>
</p:tagLst>
</file>

<file path=ppt/tags/tag32.xml><?xml version="1.0" encoding="utf-8"?>
<p:tagLst xmlns:a="http://schemas.openxmlformats.org/drawingml/2006/main" xmlns:r="http://schemas.openxmlformats.org/officeDocument/2006/relationships" xmlns:p="http://schemas.openxmlformats.org/presentationml/2006/main">
  <p:tag name="MIO_GUID" val="d9b4ee8a-37fb-487e-8179-0eb534c9495f"/>
</p:tagLst>
</file>

<file path=ppt/tags/tag33.xml><?xml version="1.0" encoding="utf-8"?>
<p:tagLst xmlns:a="http://schemas.openxmlformats.org/drawingml/2006/main" xmlns:r="http://schemas.openxmlformats.org/officeDocument/2006/relationships" xmlns:p="http://schemas.openxmlformats.org/presentationml/2006/main">
  <p:tag name="MIO_GUID" val="10a774da-1506-48f3-88f3-4ecc11a7cadc"/>
</p:tagLst>
</file>

<file path=ppt/tags/tag34.xml><?xml version="1.0" encoding="utf-8"?>
<p:tagLst xmlns:a="http://schemas.openxmlformats.org/drawingml/2006/main" xmlns:r="http://schemas.openxmlformats.org/officeDocument/2006/relationships" xmlns:p="http://schemas.openxmlformats.org/presentationml/2006/main">
  <p:tag name="MIO_GUID" val="b56a7b8c-e3a4-4a09-a921-71c8db9b5e71"/>
</p:tagLst>
</file>

<file path=ppt/tags/tag35.xml><?xml version="1.0" encoding="utf-8"?>
<p:tagLst xmlns:a="http://schemas.openxmlformats.org/drawingml/2006/main" xmlns:r="http://schemas.openxmlformats.org/officeDocument/2006/relationships" xmlns:p="http://schemas.openxmlformats.org/presentationml/2006/main">
  <p:tag name="MIO_GUID" val="d494a940-0dfb-459a-a3b5-6b409e196b06"/>
</p:tagLst>
</file>

<file path=ppt/tags/tag36.xml><?xml version="1.0" encoding="utf-8"?>
<p:tagLst xmlns:a="http://schemas.openxmlformats.org/drawingml/2006/main" xmlns:r="http://schemas.openxmlformats.org/officeDocument/2006/relationships" xmlns:p="http://schemas.openxmlformats.org/presentationml/2006/main">
  <p:tag name="MIO_GUID" val="b289f4b8-2f5d-4cf2-8fb6-a89f87c88e97"/>
</p:tagLst>
</file>

<file path=ppt/tags/tag37.xml><?xml version="1.0" encoding="utf-8"?>
<p:tagLst xmlns:a="http://schemas.openxmlformats.org/drawingml/2006/main" xmlns:r="http://schemas.openxmlformats.org/officeDocument/2006/relationships" xmlns:p="http://schemas.openxmlformats.org/presentationml/2006/main">
  <p:tag name="MIO_GUID" val="8d35b86d-9d3f-4bb0-b397-36575cd31ac2"/>
</p:tagLst>
</file>

<file path=ppt/tags/tag38.xml><?xml version="1.0" encoding="utf-8"?>
<p:tagLst xmlns:a="http://schemas.openxmlformats.org/drawingml/2006/main" xmlns:r="http://schemas.openxmlformats.org/officeDocument/2006/relationships" xmlns:p="http://schemas.openxmlformats.org/presentationml/2006/main">
  <p:tag name="MIO_GUID" val="f81f3576-c82e-4a1d-817a-acdcd1f00129"/>
</p:tagLst>
</file>

<file path=ppt/tags/tag39.xml><?xml version="1.0" encoding="utf-8"?>
<p:tagLst xmlns:a="http://schemas.openxmlformats.org/drawingml/2006/main" xmlns:r="http://schemas.openxmlformats.org/officeDocument/2006/relationships" xmlns:p="http://schemas.openxmlformats.org/presentationml/2006/main">
  <p:tag name="MIO_GUID" val="5ed3247e-a203-4a4b-a1a3-6d1288724d9a"/>
</p:tagLst>
</file>

<file path=ppt/tags/tag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0.xml><?xml version="1.0" encoding="utf-8"?>
<p:tagLst xmlns:a="http://schemas.openxmlformats.org/drawingml/2006/main" xmlns:r="http://schemas.openxmlformats.org/officeDocument/2006/relationships" xmlns:p="http://schemas.openxmlformats.org/presentationml/2006/main">
  <p:tag name="MIO_GUID" val="f0bfe7de-1699-4248-b261-4fea14020429"/>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QPSLIDECODE" val="2013070115112400010"/>
</p:tagLst>
</file>

<file path=ppt/theme/theme1.xml><?xml version="1.0" encoding="utf-8"?>
<a:theme xmlns:a="http://schemas.openxmlformats.org/drawingml/2006/main" name="UnitedHealthcar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8F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A8F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spcAft>
            <a:spcPts val="400"/>
          </a:spcAft>
          <a:buClr>
            <a:schemeClr val="accent3"/>
          </a:buClr>
          <a:buFont typeface="Arial" panose="020B0604020202020204" pitchFamily="34" charset="0"/>
          <a:buChar char="•"/>
          <a:defRPr dirty="0" smtClean="0">
            <a:solidFill>
              <a:srgbClr val="4D4D4D"/>
            </a:solidFill>
          </a:defRPr>
        </a:defPPr>
      </a:lstStyle>
    </a:txDef>
  </a:objectDefaults>
  <a:extraClrSchemeLst/>
</a:theme>
</file>

<file path=ppt/theme/theme2.xml><?xml version="1.0" encoding="utf-8"?>
<a:theme xmlns:a="http://schemas.openxmlformats.org/drawingml/2006/main" name="Office Them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9E30C7E3807845836FE04EDEB44627" ma:contentTypeVersion="1" ma:contentTypeDescription="Create a new document." ma:contentTypeScope="" ma:versionID="ffee0c0b360d1d50e11174020da71e17">
  <xsd:schema xmlns:xsd="http://www.w3.org/2001/XMLSchema" xmlns:xs="http://www.w3.org/2001/XMLSchema" xmlns:p="http://schemas.microsoft.com/office/2006/metadata/properties" xmlns:ns1="http://schemas.microsoft.com/sharepoint/v3" targetNamespace="http://schemas.microsoft.com/office/2006/metadata/properties" ma:root="true" ma:fieldsID="d2f3528a5c719e3255f43611dda9ae0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A2F8EA-BE66-4893-8B64-487120B9A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7AE9C1-FE24-4B67-A96F-E75470B8F81B}">
  <ds:schemaRefs>
    <ds:schemaRef ds:uri="http://schemas.microsoft.com/sharepoint/v3/contenttype/forms"/>
  </ds:schemaRefs>
</ds:datastoreItem>
</file>

<file path=customXml/itemProps3.xml><?xml version="1.0" encoding="utf-8"?>
<ds:datastoreItem xmlns:ds="http://schemas.openxmlformats.org/officeDocument/2006/customXml" ds:itemID="{ADAFB14E-DC30-4CDE-AB6B-0F4986A15717}">
  <ds:schemaRefs>
    <ds:schemaRef ds:uri="http://schemas.openxmlformats.org/package/2006/metadata/core-properties"/>
    <ds:schemaRef ds:uri="http://purl.org/dc/elements/1.1/"/>
    <ds:schemaRef ds:uri="http://schemas.microsoft.com/office/2006/metadata/properties"/>
    <ds:schemaRef ds:uri="http://purl.org/dc/terms/"/>
    <ds:schemaRef ds:uri="http://schemas.microsoft.com/sharepoint/v3"/>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2472</TotalTime>
  <Words>3332</Words>
  <Application>Microsoft Office PowerPoint</Application>
  <PresentationFormat>On-screen Show (4:3)</PresentationFormat>
  <Paragraphs>303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UnitedHealthcare</vt:lpstr>
      <vt:lpstr>Optum Bank® Overview</vt:lpstr>
      <vt:lpstr>About Optum Bank.</vt:lpstr>
      <vt:lpstr>How does an HSA work?</vt:lpstr>
      <vt:lpstr>Three ways your HSA helps you save.</vt:lpstr>
      <vt:lpstr>HSA contribution limits.</vt:lpstr>
      <vt:lpstr>Are you eligible for an HSA?</vt:lpstr>
      <vt:lpstr>Getting started.</vt:lpstr>
      <vt:lpstr>Four ways to get the most out of  your HSA.</vt:lpstr>
      <vt:lpstr>Get connected with Optum Bank.</vt:lpstr>
      <vt:lpstr>Appendix.</vt:lpstr>
      <vt:lpstr>Your HSA contributions.</vt:lpstr>
      <vt:lpstr>Paying with an HSA.</vt:lpstr>
      <vt:lpstr>HSAs for 18- to 26-year-olds.</vt:lpstr>
      <vt:lpstr>Saving on taxes with  HSA contributions.</vt:lpstr>
      <vt:lpstr>Tax savings example.</vt:lpstr>
      <vt:lpstr>Disclaimer.</vt:lpstr>
    </vt:vector>
  </TitlesOfParts>
  <Company>UnitedHealth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Charts, Moira K</dc:creator>
  <cp:lastModifiedBy>Schad, Angela</cp:lastModifiedBy>
  <cp:revision>261</cp:revision>
  <cp:lastPrinted>2018-09-24T18:10:57Z</cp:lastPrinted>
  <dcterms:created xsi:type="dcterms:W3CDTF">2017-04-30T13:48:41Z</dcterms:created>
  <dcterms:modified xsi:type="dcterms:W3CDTF">2019-09-10T16:22:24Z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0x0101005F9E30C7E3807845836FE04EDEB44627</vt:lpwstr>
  </property>
</Properties>
</file>